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embeddedFontLst>
    <p:embeddedFont>
      <p:font typeface="Lato Black" panose="020F0502020204030203" pitchFamily="34" charset="0"/>
      <p:bold r:id="rId10"/>
      <p:boldItalic r:id="rId11"/>
    </p:embeddedFont>
    <p:embeddedFont>
      <p:font typeface="Libre Baskerville" panose="02000000000000000000" pitchFamily="2" charset="0"/>
      <p:regular r:id="rId12"/>
      <p:bold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9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19664"/>
            <a:ext cx="12190815" cy="683833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AMCAT Data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0" y="486002"/>
            <a:ext cx="12192000" cy="4819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0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About me: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000" dirty="0">
                <a:solidFill>
                  <a:schemeClr val="tx1"/>
                </a:solidFill>
                <a:latin typeface="Lato Black"/>
                <a:ea typeface="Lato Black"/>
                <a:cs typeface="Lato Black"/>
                <a:sym typeface="Lato Black"/>
              </a:rPr>
              <a:t>            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2000" dirty="0">
                <a:solidFill>
                  <a:schemeClr val="tx1"/>
                </a:solidFill>
                <a:latin typeface="Lato Black"/>
                <a:ea typeface="Lato Black"/>
                <a:cs typeface="Lato Black"/>
                <a:sym typeface="Lato Black"/>
              </a:rPr>
              <a:t>        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an engineering graduate in Electrical and Electronics Engineering (EEE), I have developed a strong foundation in analytical thinking and problem-solving. Recently, I have expanded my expertise into data science and machine learning, driven by a passion for uncovering insights from data. I have gained knowledge in statistical analysis, data visualization, and machine learning algorithms. While I have yet to work on professional projects, I am eager to apply my skills in real-world situations and am committed to continuous learning and growth in the field of data science</a:t>
            </a:r>
            <a:r>
              <a:rPr lang="en-US" sz="1600" dirty="0">
                <a:latin typeface="Aptos" panose="020B0004020202020204" pitchFamily="34" charset="0"/>
              </a:rPr>
              <a:t>.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600" dirty="0">
              <a:solidFill>
                <a:schemeClr val="tx1"/>
              </a:solidFill>
              <a:latin typeface="Aptos" panose="020B0004020202020204" pitchFamily="34" charset="0"/>
              <a:ea typeface="Lato Black"/>
              <a:cs typeface="Lato Black"/>
              <a:sym typeface="Lato Black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600" dirty="0">
              <a:solidFill>
                <a:schemeClr val="tx1"/>
              </a:solidFill>
              <a:latin typeface="Aptos" panose="020B0004020202020204" pitchFamily="34" charset="0"/>
              <a:ea typeface="Lato Black"/>
              <a:cs typeface="Lato Black"/>
              <a:sym typeface="Lato Black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Education: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b="1" dirty="0">
                <a:solidFill>
                  <a:schemeClr val="tx1"/>
                </a:solidFill>
                <a:latin typeface="Aptos" panose="020B0004020202020204" pitchFamily="34" charset="0"/>
                <a:ea typeface="Lato Black"/>
                <a:cs typeface="Lato Black"/>
                <a:sym typeface="Lato Black"/>
              </a:rPr>
              <a:t>           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800" b="1" dirty="0">
                <a:solidFill>
                  <a:schemeClr val="tx1"/>
                </a:solidFill>
                <a:latin typeface="Aptos" panose="020B0004020202020204" pitchFamily="34" charset="0"/>
                <a:ea typeface="Lato Black"/>
                <a:cs typeface="Lato Black"/>
                <a:sym typeface="Lato Black"/>
              </a:rPr>
              <a:t>      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Bachelor Of Technology(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B.Tech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)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      Department: Electrical and Electronics Engineering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Passedout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 Year: 2023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  <a:ea typeface="Lato Black"/>
                <a:cs typeface="Lato Black"/>
                <a:sym typeface="Lato Black"/>
              </a:rPr>
              <a:t>          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dirty="0">
              <a:solidFill>
                <a:schemeClr val="tx1"/>
              </a:solidFill>
              <a:latin typeface="Aptos" panose="020B0004020202020204" pitchFamily="34" charset="0"/>
              <a:ea typeface="Lato Black"/>
              <a:cs typeface="Lato Black"/>
              <a:sym typeface="Lato Black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dirty="0">
              <a:solidFill>
                <a:schemeClr val="tx1"/>
              </a:solidFill>
              <a:latin typeface="Aptos" panose="020B0004020202020204" pitchFamily="34" charset="0"/>
              <a:ea typeface="Lato Black"/>
              <a:cs typeface="Lato Black"/>
              <a:sym typeface="Lato Black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endParaRPr lang="en-US" sz="1800" b="1" dirty="0">
              <a:solidFill>
                <a:schemeClr val="tx1"/>
              </a:solidFill>
              <a:latin typeface="Aptos" panose="020B0004020202020204" pitchFamily="34" charset="0"/>
              <a:ea typeface="Lato Black"/>
              <a:cs typeface="Lato Black"/>
              <a:sym typeface="Lato Black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2000" b="1" dirty="0" err="1">
                <a:solidFill>
                  <a:schemeClr val="tx1"/>
                </a:solidFill>
                <a:latin typeface="Aptos" panose="020B0004020202020204" pitchFamily="34" charset="0"/>
                <a:ea typeface="Lato Black"/>
                <a:cs typeface="Lato Black"/>
                <a:sym typeface="Lato Black"/>
              </a:rPr>
              <a:t>Linkedin</a:t>
            </a:r>
            <a:r>
              <a:rPr lang="en-US" sz="2000" b="1" dirty="0">
                <a:solidFill>
                  <a:schemeClr val="tx1"/>
                </a:solidFill>
                <a:latin typeface="Aptos" panose="020B0004020202020204" pitchFamily="34" charset="0"/>
                <a:ea typeface="Lato Black"/>
                <a:cs typeface="Lato Black"/>
                <a:sym typeface="Lato Black"/>
              </a:rPr>
              <a:t> Profile</a:t>
            </a: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  <a:ea typeface="Lato Black"/>
                <a:cs typeface="Lato Black"/>
                <a:sym typeface="Lato Black"/>
              </a:rPr>
              <a:t>: </a:t>
            </a:r>
            <a:r>
              <a:rPr lang="en-IN" sz="2000" dirty="0"/>
              <a:t>www.linkedin.com/in/srija-valluri</a:t>
            </a:r>
            <a:endParaRPr lang="en-IN" sz="2000" dirty="0">
              <a:solidFill>
                <a:schemeClr val="tx1"/>
              </a:solidFill>
              <a:latin typeface="Aptos" panose="020B0004020202020204" pitchFamily="34" charset="0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1600" i="0" u="none" strike="noStrike" cap="none" dirty="0">
                <a:solidFill>
                  <a:schemeClr val="tx1"/>
                </a:solidFill>
                <a:latin typeface="Aptos" panose="020B0004020202020204" pitchFamily="34" charset="0"/>
                <a:ea typeface="Lato Black"/>
                <a:cs typeface="Lato Black"/>
                <a:sym typeface="Lato Black"/>
              </a:rPr>
              <a:t>           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983226"/>
            <a:ext cx="10504230" cy="467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    The project analyses employment outcomes for engineering graduates, focusing on salary, job, titles,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 and locations.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    Data includes standardized scores in cognitive, technical, and personality traits, as well as demographic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 information.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000" b="1" dirty="0"/>
              <a:t>Key business problem: </a:t>
            </a:r>
            <a:r>
              <a:rPr lang="en-IN" sz="2000" dirty="0"/>
              <a:t>Predict salaries using a combination of academic and demographic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400" b="1" dirty="0"/>
              <a:t>Objective Of The Project: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1"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dirty="0"/>
              <a:t>Salary Prediction Models</a:t>
            </a:r>
            <a:r>
              <a:rPr lang="en-IN" b="1" dirty="0"/>
              <a:t>:  </a:t>
            </a:r>
            <a:r>
              <a:rPr lang="en-IN" sz="2000" dirty="0"/>
              <a:t>Build a predictive model for salary estimation based on variables like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 academic performance and standardized scores.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000"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dirty="0"/>
              <a:t>Data-driven salary targeting initiative</a:t>
            </a:r>
            <a:r>
              <a:rPr lang="en-IN" sz="1800" b="1" dirty="0"/>
              <a:t>: </a:t>
            </a:r>
            <a:r>
              <a:rPr lang="en-IN" sz="2000" dirty="0"/>
              <a:t>Aim to optimize salary decisions using data to reflect internal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 performance and industry trends.</a:t>
            </a:r>
            <a:endParaRPr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CC2FA9-9EDE-57DA-83D2-2A922D79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880" y="334297"/>
            <a:ext cx="10668920" cy="648929"/>
          </a:xfrm>
        </p:spPr>
        <p:txBody>
          <a:bodyPr>
            <a:noAutofit/>
          </a:bodyPr>
          <a:lstStyle/>
          <a:p>
            <a:r>
              <a:rPr lang="en-IN" sz="2400" b="1" dirty="0"/>
              <a:t>Business Problem and Use case domain understanding:</a:t>
            </a:r>
            <a:br>
              <a:rPr lang="en-IN" sz="2400" b="1" dirty="0"/>
            </a:br>
            <a:endParaRPr lang="en-IN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C67C-E96B-B6AC-7104-4D03A747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Summary Of Data:</a:t>
            </a:r>
            <a:br>
              <a:rPr lang="en-IN" sz="3600" b="1" dirty="0"/>
            </a:b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2A1A-0FCC-A3F7-DD20-80E288F6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84789"/>
            <a:ext cx="12192000" cy="6065135"/>
          </a:xfrm>
        </p:spPr>
        <p:txBody>
          <a:bodyPr/>
          <a:lstStyle/>
          <a:p>
            <a:pPr marL="114300" indent="0">
              <a:buNone/>
            </a:pPr>
            <a:r>
              <a:rPr lang="en-IN" sz="2000" dirty="0"/>
              <a:t>40 independent variables with 4,000 data points.</a:t>
            </a:r>
          </a:p>
          <a:p>
            <a:pPr marL="114300" indent="0">
              <a:buNone/>
            </a:pPr>
            <a:r>
              <a:rPr lang="en-IN" sz="2000" b="1" dirty="0"/>
              <a:t>Key variables: </a:t>
            </a:r>
            <a:r>
              <a:rPr lang="en-IN" sz="2000" dirty="0"/>
              <a:t>Salary (dependent variable), all other variables are (independent), along</a:t>
            </a:r>
            <a:br>
              <a:rPr lang="en-IN" sz="2000" dirty="0"/>
            </a:br>
            <a:r>
              <a:rPr lang="en-IN" sz="2000" dirty="0"/>
              <a:t>                             with demographic details.</a:t>
            </a:r>
          </a:p>
          <a:p>
            <a:pPr marL="114300" indent="0">
              <a:buNone/>
            </a:pPr>
            <a:endParaRPr lang="en-IN" sz="2000" dirty="0"/>
          </a:p>
          <a:p>
            <a:pPr marL="114300" indent="0">
              <a:buNone/>
            </a:pPr>
            <a:r>
              <a:rPr lang="en-IN" sz="3600" b="1" dirty="0"/>
              <a:t>Exploratory Data Analysis</a:t>
            </a:r>
          </a:p>
          <a:p>
            <a:pPr marL="114300" indent="0">
              <a:buNone/>
            </a:pPr>
            <a:br>
              <a:rPr lang="en-IN" sz="3200" dirty="0"/>
            </a:br>
            <a:r>
              <a:rPr lang="en-IN" b="1" dirty="0"/>
              <a:t>Data Cleaning Steps:</a:t>
            </a:r>
          </a:p>
          <a:p>
            <a:pPr marL="571500" indent="-457200">
              <a:buAutoNum type="arabicPeriod"/>
            </a:pPr>
            <a:r>
              <a:rPr lang="en-IN" sz="2000" dirty="0"/>
              <a:t>Column Names Standardization</a:t>
            </a:r>
          </a:p>
          <a:p>
            <a:pPr marL="571500" indent="-457200">
              <a:buAutoNum type="arabicPeriod"/>
            </a:pPr>
            <a:r>
              <a:rPr lang="en-IN" sz="2000" dirty="0"/>
              <a:t>Fixing Columns</a:t>
            </a:r>
          </a:p>
          <a:p>
            <a:pPr marL="571500" indent="-457200">
              <a:buAutoNum type="arabicPeriod"/>
            </a:pPr>
            <a:r>
              <a:rPr lang="en-IN" sz="2000" dirty="0"/>
              <a:t>Fixing Data type</a:t>
            </a:r>
          </a:p>
          <a:p>
            <a:pPr marL="571500" indent="-457200">
              <a:buAutoNum type="arabicPeriod"/>
            </a:pPr>
            <a:r>
              <a:rPr lang="en-IN" sz="2000" dirty="0"/>
              <a:t>Handling Missing Data</a:t>
            </a:r>
          </a:p>
          <a:p>
            <a:pPr marL="571500" indent="-457200">
              <a:buAutoNum type="arabicPeriod"/>
            </a:pPr>
            <a:r>
              <a:rPr lang="en-IN" sz="2000" dirty="0"/>
              <a:t>Identification and Treatment of Outliers</a:t>
            </a:r>
          </a:p>
          <a:p>
            <a:pPr marL="571500" indent="-457200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761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876D-B2F5-C2C6-679F-0A45A3B4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4000" b="1" dirty="0"/>
            </a:br>
            <a:r>
              <a:rPr lang="en-IN" sz="3600" b="1" dirty="0"/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1223-5D65-A353-9BFE-6A212F49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9433"/>
            <a:ext cx="10515600" cy="54516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Univariate analysis explores a single variable to understand its distribution, central tendency (mean, median), and variability (range, standard deviation).</a:t>
            </a:r>
          </a:p>
          <a:p>
            <a:r>
              <a:rPr lang="en-US" sz="2000" dirty="0"/>
              <a:t>The data shows a concentration of salaries between the ranges.</a:t>
            </a:r>
          </a:p>
          <a:p>
            <a:r>
              <a:rPr lang="en-US" sz="2000" dirty="0"/>
              <a:t>KDE plots and histograms are used to examine salary distribution.</a:t>
            </a:r>
          </a:p>
          <a:p>
            <a:r>
              <a:rPr lang="en-US" sz="2000" dirty="0"/>
              <a:t>Boxplots help to identify salary outliers​</a:t>
            </a:r>
          </a:p>
          <a:p>
            <a:pPr marL="114300" indent="0">
              <a:buNone/>
            </a:pPr>
            <a:r>
              <a:rPr lang="en-IN" sz="3600" b="1" dirty="0"/>
              <a:t>Bivariate Analysis</a:t>
            </a:r>
            <a:endParaRPr lang="en-US" sz="3600" b="1" dirty="0"/>
          </a:p>
          <a:p>
            <a:r>
              <a:rPr lang="en-US" sz="2000" dirty="0"/>
              <a:t>Bivariate analysis examines the relationship between two variables, such as numerical or categorical data pairs.</a:t>
            </a:r>
          </a:p>
          <a:p>
            <a:r>
              <a:rPr lang="en-US" sz="2000" dirty="0"/>
              <a:t>Scatter plots are used to observe relationships in numerical vs numerical.</a:t>
            </a:r>
          </a:p>
          <a:p>
            <a:r>
              <a:rPr lang="en-US" sz="2000" dirty="0"/>
              <a:t>Box plots help to compare numerical vs categorical.</a:t>
            </a:r>
          </a:p>
          <a:p>
            <a:r>
              <a:rPr lang="en-US" sz="2000" dirty="0"/>
              <a:t>Stacked bar plots are used to observe categorical vs categorical.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0487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02FB-AA09-C958-83E6-BA72908E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6742-B595-90A2-1DBD-7E7BE3F5B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/>
              <a:t>Salary Distribution: Most salaries are concentrated between ₹100,000 and ₹300,000, with fewer high-paying roles above ₹300,000.</a:t>
            </a:r>
          </a:p>
          <a:p>
            <a:pPr marL="114300" indent="0">
              <a:buNone/>
            </a:pPr>
            <a:r>
              <a:rPr lang="en-US" sz="2000" dirty="0"/>
              <a:t>Top Specializations: Electronics and Communication Engineering has the highest number of graduates, followed by Computer Science.</a:t>
            </a:r>
          </a:p>
          <a:p>
            <a:pPr marL="114300" indent="0">
              <a:buNone/>
            </a:pPr>
            <a:r>
              <a:rPr lang="en-US" sz="2000" dirty="0"/>
              <a:t>Location Insights: Bangalore is the leading job city for these roles.</a:t>
            </a:r>
          </a:p>
          <a:p>
            <a:pPr marL="114300" indent="0">
              <a:buNone/>
            </a:pPr>
            <a:r>
              <a:rPr lang="en-US" sz="2000" dirty="0"/>
              <a:t>Significant Relationships: There is a significant difference between salary expectations for specific job roles and the claimed mean, and a notable relationship between gender and specialization.</a:t>
            </a:r>
          </a:p>
          <a:p>
            <a:pPr marL="114300" indent="0">
              <a:buNone/>
            </a:pPr>
            <a:r>
              <a:rPr lang="en-US" sz="2000" dirty="0"/>
              <a:t>These findings provide valuable information for understanding salary trends, career paths, and demographic influences.</a:t>
            </a:r>
          </a:p>
        </p:txBody>
      </p:sp>
    </p:spTree>
    <p:extLst>
      <p:ext uri="{BB962C8B-B14F-4D97-AF65-F5344CB8AC3E}">
        <p14:creationId xmlns:p14="http://schemas.microsoft.com/office/powerpoint/2010/main" val="171393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534</Words>
  <Application>Microsoft Office PowerPoint</Application>
  <PresentationFormat>Widescreen</PresentationFormat>
  <Paragraphs>65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Lato Black</vt:lpstr>
      <vt:lpstr>Arial</vt:lpstr>
      <vt:lpstr>Libre Baskerville</vt:lpstr>
      <vt:lpstr>Calibri</vt:lpstr>
      <vt:lpstr>Aptos</vt:lpstr>
      <vt:lpstr>Office Theme</vt:lpstr>
      <vt:lpstr>PowerPoint Presentation</vt:lpstr>
      <vt:lpstr>PowerPoint Presentation</vt:lpstr>
      <vt:lpstr>Business Problem and Use case domain understanding: </vt:lpstr>
      <vt:lpstr>Summary Of Data: </vt:lpstr>
      <vt:lpstr> Univariate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Srija Valluri</cp:lastModifiedBy>
  <cp:revision>2</cp:revision>
  <dcterms:created xsi:type="dcterms:W3CDTF">2021-02-16T05:19:01Z</dcterms:created>
  <dcterms:modified xsi:type="dcterms:W3CDTF">2024-10-02T08:07:45Z</dcterms:modified>
</cp:coreProperties>
</file>