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Caveat"/>
      <p:regular r:id="rId46"/>
      <p:bold r:id="rId47"/>
    </p:embeddedFont>
    <p:embeddedFont>
      <p:font typeface="Lato"/>
      <p:regular r:id="rId48"/>
      <p:bold r:id="rId49"/>
      <p:italic r:id="rId50"/>
      <p:boldItalic r:id="rId51"/>
    </p:embeddedFont>
    <p:embeddedFont>
      <p:font typeface="Lor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C45CFD-CC05-41DE-9529-F8C48205C1F3}">
  <a:tblStyle styleId="{6FC45CFD-CC05-41DE-9529-F8C48205C1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Caveat-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Caveat-bold.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Lora-bold.fntdata"/><Relationship Id="rId52" Type="http://schemas.openxmlformats.org/officeDocument/2006/relationships/font" Target="fonts/Lora-regular.fntdata"/><Relationship Id="rId11" Type="http://schemas.openxmlformats.org/officeDocument/2006/relationships/slide" Target="slides/slide5.xml"/><Relationship Id="rId55" Type="http://schemas.openxmlformats.org/officeDocument/2006/relationships/font" Target="fonts/Lora-boldItalic.fntdata"/><Relationship Id="rId10" Type="http://schemas.openxmlformats.org/officeDocument/2006/relationships/slide" Target="slides/slide4.xml"/><Relationship Id="rId54" Type="http://schemas.openxmlformats.org/officeDocument/2006/relationships/font" Target="fonts/Lor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c03b4a78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03b4a78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c03b4a78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03b4a78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c03b4a78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c03b4a78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c03b4a781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c03b4a781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c03b4a78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03b4a78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c03b4a78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03b4a78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c03b4a78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03b4a78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03b4a7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03b4a78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c03b4a781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c03b4a78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c03b4a78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c03b4a78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c03b4a7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c03b4a7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c03b4a781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c03b4a781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c03b4a781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03b4a781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c03b4a78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03b4a78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c03b4a78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c03b4a78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c03b4a78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c03b4a78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c03b4a781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c03b4a781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c03b4a781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c03b4a781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c03b4a781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c03b4a781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c03b4a781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c03b4a781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c03b4a781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c03b4a781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c03b4a7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c03b4a7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c03b4a781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c03b4a781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c03b4a781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c03b4a781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c03b4a781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c03b4a781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c03b4a781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c03b4a781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c03b4a78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c03b4a78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c03b4a781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c03b4a781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c03b4a78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c03b4a78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c03b4a7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c03b4a7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c03b4a7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c03b4a7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c03b4a7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c03b4a7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c03b4a78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03b4a78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c03b4a78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03b4a78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UGATE</a:t>
            </a:r>
            <a:endParaRPr>
              <a:latin typeface="Lora"/>
              <a:ea typeface="Lora"/>
              <a:cs typeface="Lora"/>
              <a:sym typeface="Lora"/>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Smart Security System</a:t>
            </a:r>
            <a:endParaRPr>
              <a:latin typeface="Lora"/>
              <a:ea typeface="Lora"/>
              <a:cs typeface="Lora"/>
              <a:sym typeface="Lora"/>
            </a:endParaRPr>
          </a:p>
        </p:txBody>
      </p:sp>
      <p:sp>
        <p:nvSpPr>
          <p:cNvPr id="88" name="Google Shape;88;p13"/>
          <p:cNvSpPr txBox="1"/>
          <p:nvPr/>
        </p:nvSpPr>
        <p:spPr>
          <a:xfrm>
            <a:off x="5685975" y="4329775"/>
            <a:ext cx="317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Lato"/>
                <a:ea typeface="Lato"/>
                <a:cs typeface="Lato"/>
                <a:sym typeface="Lato"/>
              </a:rPr>
              <a:t>                       </a:t>
            </a:r>
            <a:r>
              <a:rPr lang="en" sz="1300">
                <a:solidFill>
                  <a:srgbClr val="666666"/>
                </a:solidFill>
                <a:latin typeface="Lora"/>
                <a:ea typeface="Lora"/>
                <a:cs typeface="Lora"/>
                <a:sym typeface="Lora"/>
              </a:rPr>
              <a:t>  Presented by:</a:t>
            </a:r>
            <a:endParaRPr sz="1300">
              <a:solidFill>
                <a:srgbClr val="666666"/>
              </a:solidFill>
              <a:latin typeface="Lora"/>
              <a:ea typeface="Lora"/>
              <a:cs typeface="Lora"/>
              <a:sym typeface="Lora"/>
            </a:endParaRPr>
          </a:p>
          <a:p>
            <a:pPr indent="0" lvl="0" marL="0" rtl="0" algn="l">
              <a:spcBef>
                <a:spcPts val="0"/>
              </a:spcBef>
              <a:spcAft>
                <a:spcPts val="0"/>
              </a:spcAft>
              <a:buNone/>
            </a:pPr>
            <a:r>
              <a:rPr lang="en" sz="1300">
                <a:solidFill>
                  <a:srgbClr val="666666"/>
                </a:solidFill>
                <a:latin typeface="Lora"/>
                <a:ea typeface="Lora"/>
                <a:cs typeface="Lora"/>
                <a:sym typeface="Lora"/>
              </a:rPr>
              <a:t>Vaishnavi Kompally &amp; Alla Leela Srija</a:t>
            </a:r>
            <a:endParaRPr sz="1300">
              <a:solidFill>
                <a:srgbClr val="666666"/>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97700" y="1788175"/>
            <a:ext cx="3774300" cy="24915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000"/>
              </a:spcBef>
              <a:spcAft>
                <a:spcPts val="0"/>
              </a:spcAft>
              <a:buNone/>
            </a:pPr>
            <a:r>
              <a:rPr b="1" lang="en" sz="1100">
                <a:solidFill>
                  <a:srgbClr val="000000"/>
                </a:solidFill>
                <a:latin typeface="Lora"/>
                <a:ea typeface="Lora"/>
                <a:cs typeface="Lora"/>
                <a:sym typeface="Lora"/>
              </a:rPr>
              <a:t>Dev</a:t>
            </a:r>
            <a:r>
              <a:rPr lang="en" sz="1100">
                <a:solidFill>
                  <a:srgbClr val="000000"/>
                </a:solidFill>
                <a:latin typeface="Lora"/>
                <a:ea typeface="Lora"/>
                <a:cs typeface="Lora"/>
                <a:sym typeface="Lora"/>
              </a:rPr>
              <a:t> Includes all people involved in developing software products and services including but not exclusive to:</a:t>
            </a:r>
            <a:endParaRPr sz="1100">
              <a:solidFill>
                <a:srgbClr val="000000"/>
              </a:solidFill>
              <a:latin typeface="Lora"/>
              <a:ea typeface="Lora"/>
              <a:cs typeface="Lora"/>
              <a:sym typeface="Lora"/>
            </a:endParaRPr>
          </a:p>
          <a:p>
            <a:pPr indent="-298450" lvl="0" marL="457200" rtl="0" algn="l">
              <a:lnSpc>
                <a:spcPct val="150000"/>
              </a:lnSpc>
              <a:spcBef>
                <a:spcPts val="1200"/>
              </a:spcBef>
              <a:spcAft>
                <a:spcPts val="0"/>
              </a:spcAft>
              <a:buClr>
                <a:srgbClr val="000000"/>
              </a:buClr>
              <a:buSzPts val="1100"/>
              <a:buFont typeface="Lora"/>
              <a:buChar char="●"/>
            </a:pPr>
            <a:r>
              <a:rPr lang="en" sz="1100">
                <a:solidFill>
                  <a:srgbClr val="000000"/>
                </a:solidFill>
                <a:latin typeface="Lora"/>
                <a:ea typeface="Lora"/>
                <a:cs typeface="Lora"/>
                <a:sym typeface="Lora"/>
              </a:rPr>
              <a:t>Architects, product owners, project managers, quality assurance (QA), testers and analysts, suppliers.</a:t>
            </a:r>
            <a:endParaRPr sz="1100">
              <a:solidFill>
                <a:srgbClr val="000000"/>
              </a:solidFill>
              <a:latin typeface="Lora"/>
              <a:ea typeface="Lora"/>
              <a:cs typeface="Lora"/>
              <a:sym typeface="Lora"/>
            </a:endParaRPr>
          </a:p>
          <a:p>
            <a:pPr indent="0" lvl="0" marL="0" rtl="0" algn="l">
              <a:spcBef>
                <a:spcPts val="1200"/>
              </a:spcBef>
              <a:spcAft>
                <a:spcPts val="1600"/>
              </a:spcAft>
              <a:buNone/>
            </a:pPr>
            <a:r>
              <a:t/>
            </a:r>
            <a:endParaRPr/>
          </a:p>
        </p:txBody>
      </p:sp>
      <p:sp>
        <p:nvSpPr>
          <p:cNvPr id="142" name="Google Shape;142;p22"/>
          <p:cNvSpPr txBox="1"/>
          <p:nvPr>
            <p:ph idx="2" type="body"/>
          </p:nvPr>
        </p:nvSpPr>
        <p:spPr>
          <a:xfrm>
            <a:off x="4643600" y="1788175"/>
            <a:ext cx="3774300" cy="25617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000"/>
              </a:spcBef>
              <a:spcAft>
                <a:spcPts val="0"/>
              </a:spcAft>
              <a:buNone/>
            </a:pPr>
            <a:r>
              <a:rPr b="1" lang="en" sz="1100">
                <a:solidFill>
                  <a:srgbClr val="000000"/>
                </a:solidFill>
                <a:latin typeface="Lora"/>
                <a:ea typeface="Lora"/>
                <a:cs typeface="Lora"/>
                <a:sym typeface="Lora"/>
              </a:rPr>
              <a:t>Ops</a:t>
            </a:r>
            <a:r>
              <a:rPr lang="en" sz="1100">
                <a:solidFill>
                  <a:srgbClr val="000000"/>
                </a:solidFill>
                <a:latin typeface="Lora"/>
                <a:ea typeface="Lora"/>
                <a:cs typeface="Lora"/>
                <a:sym typeface="Lora"/>
              </a:rPr>
              <a:t> Includes all people involved in delivering and managing software products and services including but not exclusive to:</a:t>
            </a:r>
            <a:endParaRPr sz="1100">
              <a:solidFill>
                <a:srgbClr val="000000"/>
              </a:solidFill>
              <a:latin typeface="Lora"/>
              <a:ea typeface="Lora"/>
              <a:cs typeface="Lora"/>
              <a:sym typeface="Lora"/>
            </a:endParaRPr>
          </a:p>
          <a:p>
            <a:pPr indent="-298450" lvl="0" marL="457200" rtl="0" algn="l">
              <a:lnSpc>
                <a:spcPct val="150000"/>
              </a:lnSpc>
              <a:spcBef>
                <a:spcPts val="1200"/>
              </a:spcBef>
              <a:spcAft>
                <a:spcPts val="0"/>
              </a:spcAft>
              <a:buClr>
                <a:srgbClr val="000000"/>
              </a:buClr>
              <a:buSzPts val="1100"/>
              <a:buFont typeface="Lora"/>
              <a:buChar char="●"/>
            </a:pPr>
            <a:r>
              <a:rPr lang="en" sz="1100">
                <a:solidFill>
                  <a:srgbClr val="000000"/>
                </a:solidFill>
                <a:latin typeface="Lora"/>
                <a:ea typeface="Lora"/>
                <a:cs typeface="Lora"/>
                <a:sym typeface="Lora"/>
              </a:rPr>
              <a:t>Information security professionals, systems engineers, system administrators, IT operations engineers, release engineers, database administrators (DBAs), network engineers, support professionals and suppliers.</a:t>
            </a:r>
            <a:endParaRPr sz="1600">
              <a:solidFill>
                <a:srgbClr val="000000"/>
              </a:solidFill>
              <a:latin typeface="Lora"/>
              <a:ea typeface="Lora"/>
              <a:cs typeface="Lora"/>
              <a:sym typeface="Lora"/>
            </a:endParaRPr>
          </a:p>
          <a:p>
            <a:pPr indent="0" lvl="0" marL="0" rtl="0" algn="l">
              <a:spcBef>
                <a:spcPts val="1200"/>
              </a:spcBef>
              <a:spcAft>
                <a:spcPts val="1600"/>
              </a:spcAft>
              <a:buNone/>
            </a:pPr>
            <a:r>
              <a:t/>
            </a:r>
            <a:endParaRPr/>
          </a:p>
        </p:txBody>
      </p:sp>
      <p:sp>
        <p:nvSpPr>
          <p:cNvPr id="143" name="Google Shape;143;p22"/>
          <p:cNvSpPr txBox="1"/>
          <p:nvPr/>
        </p:nvSpPr>
        <p:spPr>
          <a:xfrm>
            <a:off x="1105050" y="1366375"/>
            <a:ext cx="65901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3"/>
                </a:solidFill>
                <a:latin typeface="Lora"/>
                <a:ea typeface="Lora"/>
                <a:cs typeface="Lora"/>
                <a:sym typeface="Lora"/>
              </a:rPr>
              <a:t>Roles:</a:t>
            </a:r>
            <a:endParaRPr b="1" sz="1300">
              <a:solidFill>
                <a:schemeClr val="accent3"/>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Requirement Analysis</a:t>
            </a:r>
            <a:endParaRPr sz="2200">
              <a:latin typeface="Lora"/>
              <a:ea typeface="Lora"/>
              <a:cs typeface="Lora"/>
              <a:sym typeface="Lora"/>
            </a:endParaRPr>
          </a:p>
        </p:txBody>
      </p:sp>
      <p:sp>
        <p:nvSpPr>
          <p:cNvPr id="149" name="Google Shape;149;p23"/>
          <p:cNvSpPr txBox="1"/>
          <p:nvPr>
            <p:ph idx="1" type="body"/>
          </p:nvPr>
        </p:nvSpPr>
        <p:spPr>
          <a:xfrm>
            <a:off x="729325" y="1853850"/>
            <a:ext cx="7963500" cy="30519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rPr b="1" lang="en">
                <a:solidFill>
                  <a:schemeClr val="accent3"/>
                </a:solidFill>
                <a:latin typeface="Lora"/>
                <a:ea typeface="Lora"/>
                <a:cs typeface="Lora"/>
                <a:sym typeface="Lora"/>
              </a:rPr>
              <a:t>Functional Requirements</a:t>
            </a:r>
            <a:endParaRPr b="1">
              <a:solidFill>
                <a:schemeClr val="accent3"/>
              </a:solidFill>
              <a:latin typeface="Lora"/>
              <a:ea typeface="Lora"/>
              <a:cs typeface="Lora"/>
              <a:sym typeface="Lora"/>
            </a:endParaRPr>
          </a:p>
          <a:p>
            <a:pPr indent="0" lvl="0" marL="457200" rtl="0" algn="l">
              <a:lnSpc>
                <a:spcPct val="150000"/>
              </a:lnSpc>
              <a:spcBef>
                <a:spcPts val="800"/>
              </a:spcBef>
              <a:spcAft>
                <a:spcPts val="0"/>
              </a:spcAft>
              <a:buNone/>
            </a:pPr>
            <a:r>
              <a:rPr lang="en" sz="1100" u="sng">
                <a:solidFill>
                  <a:srgbClr val="666666"/>
                </a:solidFill>
                <a:latin typeface="Lora"/>
                <a:ea typeface="Lora"/>
                <a:cs typeface="Lora"/>
                <a:sym typeface="Lora"/>
              </a:rPr>
              <a:t>User Requirements: </a:t>
            </a:r>
            <a:endParaRPr sz="1100" u="sng">
              <a:solidFill>
                <a:srgbClr val="666666"/>
              </a:solidFill>
              <a:latin typeface="Lora"/>
              <a:ea typeface="Lora"/>
              <a:cs typeface="Lora"/>
              <a:sym typeface="Lora"/>
            </a:endParaRPr>
          </a:p>
          <a:p>
            <a:pPr indent="-298450" lvl="0" marL="914400" rtl="0" algn="l">
              <a:lnSpc>
                <a:spcPct val="150000"/>
              </a:lnSpc>
              <a:spcBef>
                <a:spcPts val="100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Every person with an authorised ID shall be able to enter the campus.</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An insider i.e. students,faculty or staff shall be able to easily approve their visitors with digitized communication with gate.</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A visitor, delivery executive or a cab driver shall be able to enter the campus after verification of insider by system and approval from the insider.</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A delivery executive can leave the packages/deliveries at the gate if instructed by their customer belonging to the university.</a:t>
            </a:r>
            <a:endParaRPr b="1" sz="1100">
              <a:solidFill>
                <a:srgbClr val="8C7252"/>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9450" y="1406250"/>
            <a:ext cx="7688700" cy="326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100">
                <a:solidFill>
                  <a:schemeClr val="dk2"/>
                </a:solidFill>
                <a:latin typeface="Lora"/>
                <a:ea typeface="Lora"/>
                <a:cs typeface="Lora"/>
                <a:sym typeface="Lora"/>
              </a:rPr>
              <a:t>5.  One should be able to collect packages from the security, within the given time. In case of food deliveries, packages are expected to be collected within 1 hour from the time of drop.  Other deliveries are supposed to be collected  within 6 pm of that particular day.</a:t>
            </a:r>
            <a:endParaRPr sz="1100">
              <a:solidFill>
                <a:schemeClr val="dk2"/>
              </a:solidFill>
              <a:latin typeface="Lora"/>
              <a:ea typeface="Lora"/>
              <a:cs typeface="Lora"/>
              <a:sym typeface="Lora"/>
            </a:endParaRPr>
          </a:p>
          <a:p>
            <a:pPr indent="0" lvl="0" marL="457200" rtl="0" algn="l">
              <a:spcBef>
                <a:spcPts val="500"/>
              </a:spcBef>
              <a:spcAft>
                <a:spcPts val="0"/>
              </a:spcAft>
              <a:buNone/>
            </a:pPr>
            <a:r>
              <a:rPr lang="en" sz="1100">
                <a:solidFill>
                  <a:schemeClr val="dk2"/>
                </a:solidFill>
                <a:latin typeface="Lora"/>
                <a:ea typeface="Lora"/>
                <a:cs typeface="Lora"/>
                <a:sym typeface="Lora"/>
              </a:rPr>
              <a:t>6.  People entering the university for admissions, examinations and other special events should be directed to the security officer. </a:t>
            </a:r>
            <a:endParaRPr sz="1100">
              <a:solidFill>
                <a:schemeClr val="dk2"/>
              </a:solidFill>
              <a:latin typeface="Lora"/>
              <a:ea typeface="Lora"/>
              <a:cs typeface="Lora"/>
              <a:sym typeface="Lora"/>
            </a:endParaRPr>
          </a:p>
          <a:p>
            <a:pPr indent="0" lvl="0" marL="514350" rtl="0" algn="l">
              <a:lnSpc>
                <a:spcPct val="150000"/>
              </a:lnSpc>
              <a:spcBef>
                <a:spcPts val="800"/>
              </a:spcBef>
              <a:spcAft>
                <a:spcPts val="0"/>
              </a:spcAft>
              <a:buNone/>
            </a:pPr>
            <a:r>
              <a:rPr lang="en" sz="1100" u="sng">
                <a:solidFill>
                  <a:srgbClr val="666666"/>
                </a:solidFill>
                <a:latin typeface="Lora"/>
                <a:ea typeface="Lora"/>
                <a:cs typeface="Lora"/>
                <a:sym typeface="Lora"/>
              </a:rPr>
              <a:t>System Requir</a:t>
            </a:r>
            <a:r>
              <a:rPr lang="en" sz="1100" u="sng">
                <a:solidFill>
                  <a:srgbClr val="666666"/>
                </a:solidFill>
                <a:latin typeface="Lora"/>
                <a:ea typeface="Lora"/>
                <a:cs typeface="Lora"/>
                <a:sym typeface="Lora"/>
              </a:rPr>
              <a:t>ements:</a:t>
            </a:r>
            <a:endParaRPr sz="1100" u="sng">
              <a:solidFill>
                <a:srgbClr val="666666"/>
              </a:solidFill>
              <a:latin typeface="Lora"/>
              <a:ea typeface="Lora"/>
              <a:cs typeface="Lora"/>
              <a:sym typeface="Lora"/>
            </a:endParaRPr>
          </a:p>
          <a:p>
            <a:pPr indent="-298450" lvl="0" marL="914400" rtl="0" algn="l">
              <a:lnSpc>
                <a:spcPct val="150000"/>
              </a:lnSpc>
              <a:spcBef>
                <a:spcPts val="100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The system shall be able to verify the authorized people by scanning their ID.</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The system shall be able to prevent unauthorized entries to the campus.</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The system shall be able to verify visitors with an approval from insiders.</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The security officer should keep the delivery executive’s ID and send him in.</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AutoNum type="arabicPeriod"/>
            </a:pPr>
            <a:r>
              <a:rPr lang="en" sz="1100">
                <a:solidFill>
                  <a:srgbClr val="000000"/>
                </a:solidFill>
                <a:latin typeface="Lora"/>
                <a:ea typeface="Lora"/>
                <a:cs typeface="Lora"/>
                <a:sym typeface="Lora"/>
              </a:rPr>
              <a:t>The security should be able to collect packages from delivery executives and secure them until they are picked within the given time. </a:t>
            </a:r>
            <a:endParaRPr sz="1100">
              <a:solidFill>
                <a:srgbClr val="000000"/>
              </a:solidFill>
              <a:latin typeface="Lora"/>
              <a:ea typeface="Lora"/>
              <a:cs typeface="Lora"/>
              <a:sym typeface="Lora"/>
            </a:endParaRPr>
          </a:p>
          <a:p>
            <a:pPr indent="0" lvl="0" marL="0" rtl="0" algn="l">
              <a:spcBef>
                <a:spcPts val="0"/>
              </a:spcBef>
              <a:spcAft>
                <a:spcPts val="0"/>
              </a:spcAft>
              <a:buNone/>
            </a:pPr>
            <a:r>
              <a:t/>
            </a:r>
            <a:endParaRPr sz="1100">
              <a:solidFill>
                <a:srgbClr val="000000"/>
              </a:solidFill>
              <a:latin typeface="Lora"/>
              <a:ea typeface="Lora"/>
              <a:cs typeface="Lora"/>
              <a:sym typeface="Lora"/>
            </a:endParaRPr>
          </a:p>
          <a:p>
            <a:pPr indent="0" lvl="0" marL="0" rtl="0" algn="l">
              <a:spcBef>
                <a:spcPts val="1600"/>
              </a:spcBef>
              <a:spcAft>
                <a:spcPts val="1600"/>
              </a:spcAft>
              <a:buNone/>
            </a:pPr>
            <a:r>
              <a:t/>
            </a:r>
            <a:endParaRPr>
              <a:solidFill>
                <a:srgbClr val="000000"/>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727650" y="1277325"/>
            <a:ext cx="7688700" cy="34542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rPr b="1" lang="en">
                <a:solidFill>
                  <a:schemeClr val="accent3"/>
                </a:solidFill>
                <a:latin typeface="Lora"/>
                <a:ea typeface="Lora"/>
                <a:cs typeface="Lora"/>
                <a:sym typeface="Lora"/>
              </a:rPr>
              <a:t>Non-Functional Requirements</a:t>
            </a:r>
            <a:endParaRPr b="1">
              <a:solidFill>
                <a:schemeClr val="accent3"/>
              </a:solidFill>
              <a:latin typeface="Lora"/>
              <a:ea typeface="Lora"/>
              <a:cs typeface="Lora"/>
              <a:sym typeface="Lora"/>
            </a:endParaRPr>
          </a:p>
          <a:p>
            <a:pPr indent="0" lvl="0" marL="685800" rtl="0" algn="l">
              <a:lnSpc>
                <a:spcPct val="115000"/>
              </a:lnSpc>
              <a:spcBef>
                <a:spcPts val="800"/>
              </a:spcBef>
              <a:spcAft>
                <a:spcPts val="0"/>
              </a:spcAft>
              <a:buNone/>
            </a:pPr>
            <a:r>
              <a:rPr lang="en" sz="1100" u="sng">
                <a:solidFill>
                  <a:srgbClr val="666666"/>
                </a:solidFill>
                <a:latin typeface="Lora"/>
                <a:ea typeface="Lora"/>
                <a:cs typeface="Lora"/>
                <a:sym typeface="Lora"/>
              </a:rPr>
              <a:t>Organizational requirement:</a:t>
            </a:r>
            <a:endParaRPr sz="1100" u="sng">
              <a:solidFill>
                <a:srgbClr val="666666"/>
              </a:solidFill>
              <a:latin typeface="Lora"/>
              <a:ea typeface="Lora"/>
              <a:cs typeface="Lora"/>
              <a:sym typeface="Lora"/>
            </a:endParaRPr>
          </a:p>
          <a:p>
            <a:pPr indent="-298450" lvl="0" marL="9144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Users are not allowed to add any other user or change certain information. </a:t>
            </a:r>
            <a:endParaRPr sz="1100">
              <a:solidFill>
                <a:srgbClr val="000000"/>
              </a:solidFill>
              <a:latin typeface="Lora"/>
              <a:ea typeface="Lora"/>
              <a:cs typeface="Lora"/>
              <a:sym typeface="Lora"/>
            </a:endParaRPr>
          </a:p>
          <a:p>
            <a:pPr indent="-228600" lvl="0" marL="914400" rtl="0" algn="l">
              <a:lnSpc>
                <a:spcPct val="115000"/>
              </a:lnSpc>
              <a:spcBef>
                <a:spcPts val="800"/>
              </a:spcBef>
              <a:spcAft>
                <a:spcPts val="0"/>
              </a:spcAft>
              <a:buNone/>
            </a:pPr>
            <a:r>
              <a:rPr lang="en" sz="1100" u="sng">
                <a:solidFill>
                  <a:srgbClr val="666666"/>
                </a:solidFill>
                <a:latin typeface="Lora"/>
                <a:ea typeface="Lora"/>
                <a:cs typeface="Lora"/>
                <a:sym typeface="Lora"/>
              </a:rPr>
              <a:t>Performance requirement:</a:t>
            </a:r>
            <a:endParaRPr sz="1100" u="sng">
              <a:solidFill>
                <a:srgbClr val="666666"/>
              </a:solidFill>
              <a:latin typeface="Lora"/>
              <a:ea typeface="Lora"/>
              <a:cs typeface="Lora"/>
              <a:sym typeface="Lora"/>
            </a:endParaRPr>
          </a:p>
          <a:p>
            <a:pPr indent="-298450" lvl="0" marL="9144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The system shall work for 24 hours on all days unless the administration orders otherwise.</a:t>
            </a:r>
            <a:endParaRPr sz="1100">
              <a:solidFill>
                <a:srgbClr val="000000"/>
              </a:solidFill>
              <a:latin typeface="Lora"/>
              <a:ea typeface="Lora"/>
              <a:cs typeface="Lora"/>
              <a:sym typeface="Lora"/>
            </a:endParaRPr>
          </a:p>
          <a:p>
            <a:pPr indent="0" lvl="0" marL="685800" rtl="0" algn="l">
              <a:lnSpc>
                <a:spcPct val="115000"/>
              </a:lnSpc>
              <a:spcBef>
                <a:spcPts val="800"/>
              </a:spcBef>
              <a:spcAft>
                <a:spcPts val="0"/>
              </a:spcAft>
              <a:buNone/>
            </a:pPr>
            <a:r>
              <a:rPr lang="en" sz="1100" u="sng">
                <a:solidFill>
                  <a:srgbClr val="666666"/>
                </a:solidFill>
                <a:latin typeface="Lora"/>
                <a:ea typeface="Lora"/>
                <a:cs typeface="Lora"/>
                <a:sym typeface="Lora"/>
              </a:rPr>
              <a:t>Security Requirement:</a:t>
            </a:r>
            <a:endParaRPr sz="1100" u="sng">
              <a:solidFill>
                <a:srgbClr val="666666"/>
              </a:solidFill>
              <a:latin typeface="Lora"/>
              <a:ea typeface="Lora"/>
              <a:cs typeface="Lora"/>
              <a:sym typeface="Lora"/>
            </a:endParaRPr>
          </a:p>
          <a:p>
            <a:pPr indent="-298450" lvl="0" marL="9144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Information of the insider should not be disclosed to anybody.</a:t>
            </a:r>
            <a:endParaRPr sz="1100">
              <a:solidFill>
                <a:srgbClr val="000000"/>
              </a:solidFill>
              <a:latin typeface="Lora"/>
              <a:ea typeface="Lora"/>
              <a:cs typeface="Lora"/>
              <a:sym typeface="Lora"/>
            </a:endParaRPr>
          </a:p>
          <a:p>
            <a:pPr indent="-298450" lvl="0" marL="9144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Information of visitors and delivery executives is not stored.</a:t>
            </a:r>
            <a:endParaRPr sz="1100">
              <a:solidFill>
                <a:srgbClr val="000000"/>
              </a:solidFill>
              <a:latin typeface="Lora"/>
              <a:ea typeface="Lora"/>
              <a:cs typeface="Lora"/>
              <a:sym typeface="Lora"/>
            </a:endParaRPr>
          </a:p>
          <a:p>
            <a:pPr indent="0" lvl="0" marL="685800" rtl="0" algn="l">
              <a:lnSpc>
                <a:spcPct val="115000"/>
              </a:lnSpc>
              <a:spcBef>
                <a:spcPts val="800"/>
              </a:spcBef>
              <a:spcAft>
                <a:spcPts val="0"/>
              </a:spcAft>
              <a:buNone/>
            </a:pPr>
            <a:r>
              <a:rPr lang="en" sz="1100" u="sng">
                <a:solidFill>
                  <a:srgbClr val="666666"/>
                </a:solidFill>
                <a:latin typeface="Lora"/>
                <a:ea typeface="Lora"/>
                <a:cs typeface="Lora"/>
                <a:sym typeface="Lora"/>
              </a:rPr>
              <a:t>Capacity requirement:</a:t>
            </a:r>
            <a:endParaRPr sz="1100" u="sng">
              <a:solidFill>
                <a:srgbClr val="666666"/>
              </a:solidFill>
              <a:latin typeface="Lora"/>
              <a:ea typeface="Lora"/>
              <a:cs typeface="Lora"/>
              <a:sym typeface="Lora"/>
            </a:endParaRPr>
          </a:p>
          <a:p>
            <a:pPr indent="-298450" lvl="0" marL="9144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System should be capable enough to handle multiple users at the same time.</a:t>
            </a:r>
            <a:endParaRPr sz="1100">
              <a:solidFill>
                <a:srgbClr val="000000"/>
              </a:solidFill>
              <a:latin typeface="Lora"/>
              <a:ea typeface="Lora"/>
              <a:cs typeface="Lora"/>
              <a:sym typeface="Lora"/>
            </a:endParaRPr>
          </a:p>
          <a:p>
            <a:pPr indent="0" lvl="0" marL="0" rtl="0" algn="l">
              <a:lnSpc>
                <a:spcPct val="115000"/>
              </a:lnSpc>
              <a:spcBef>
                <a:spcPts val="1000"/>
              </a:spcBef>
              <a:spcAft>
                <a:spcPts val="0"/>
              </a:spcAft>
              <a:buNone/>
            </a:pPr>
            <a:r>
              <a:t/>
            </a:r>
            <a:endParaRPr sz="1100">
              <a:solidFill>
                <a:srgbClr val="000000"/>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727650" y="1300525"/>
            <a:ext cx="7688700" cy="3591900"/>
          </a:xfrm>
          <a:prstGeom prst="rect">
            <a:avLst/>
          </a:prstGeom>
        </p:spPr>
        <p:txBody>
          <a:bodyPr anchorCtr="0" anchor="t" bIns="91425" lIns="91425" spcFirstLastPara="1" rIns="91425" wrap="square" tIns="91425">
            <a:noAutofit/>
          </a:bodyPr>
          <a:lstStyle/>
          <a:p>
            <a:pPr indent="0" lvl="0" marL="685800" rtl="0" algn="l">
              <a:lnSpc>
                <a:spcPct val="150000"/>
              </a:lnSpc>
              <a:spcBef>
                <a:spcPts val="800"/>
              </a:spcBef>
              <a:spcAft>
                <a:spcPts val="0"/>
              </a:spcAft>
              <a:buNone/>
            </a:pPr>
            <a:r>
              <a:rPr lang="en" sz="1100" u="sng">
                <a:solidFill>
                  <a:srgbClr val="666666"/>
                </a:solidFill>
                <a:latin typeface="Lora"/>
                <a:ea typeface="Lora"/>
                <a:cs typeface="Lora"/>
                <a:sym typeface="Lora"/>
              </a:rPr>
              <a:t>Dependability requirement:</a:t>
            </a:r>
            <a:endParaRPr sz="1100" u="sng">
              <a:solidFill>
                <a:srgbClr val="666666"/>
              </a:solidFill>
              <a:latin typeface="Lora"/>
              <a:ea typeface="Lora"/>
              <a:cs typeface="Lora"/>
              <a:sym typeface="Lora"/>
            </a:endParaRPr>
          </a:p>
          <a:p>
            <a:pPr indent="-298450" lvl="0" marL="9144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Software Failure:  If the insider does not receive any notification for  approval of an outsider, security manually manages the issue with a phone call in most cases.</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Hardware failure: If the gate fails to open after insider verification security would open it manually.</a:t>
            </a:r>
            <a:endParaRPr sz="1100">
              <a:solidFill>
                <a:srgbClr val="000000"/>
              </a:solidFill>
              <a:latin typeface="Lora"/>
              <a:ea typeface="Lora"/>
              <a:cs typeface="Lora"/>
              <a:sym typeface="Lora"/>
            </a:endParaRPr>
          </a:p>
          <a:p>
            <a:pPr indent="-298450" lvl="0" marL="9144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Operational failure: If a person fails to collect their package from the gate in the given time their packages are sent to storage and no security guard at the main gate is responsible. Only the managers of the storage are responsible for 5 days.</a:t>
            </a:r>
            <a:endParaRPr sz="1100">
              <a:solidFill>
                <a:srgbClr val="000000"/>
              </a:solidFill>
              <a:latin typeface="Lora"/>
              <a:ea typeface="Lora"/>
              <a:cs typeface="Lora"/>
              <a:sym typeface="Lora"/>
            </a:endParaRPr>
          </a:p>
          <a:p>
            <a:pPr indent="0" lvl="0" marL="685800" rtl="0" algn="l">
              <a:lnSpc>
                <a:spcPct val="150000"/>
              </a:lnSpc>
              <a:spcBef>
                <a:spcPts val="800"/>
              </a:spcBef>
              <a:spcAft>
                <a:spcPts val="0"/>
              </a:spcAft>
              <a:buNone/>
            </a:pPr>
            <a:r>
              <a:rPr lang="en" sz="1100" u="sng">
                <a:solidFill>
                  <a:srgbClr val="666666"/>
                </a:solidFill>
                <a:latin typeface="Lora"/>
                <a:ea typeface="Lora"/>
                <a:cs typeface="Lora"/>
                <a:sym typeface="Lora"/>
              </a:rPr>
              <a:t>Usability requirement:</a:t>
            </a:r>
            <a:endParaRPr sz="1100" u="sng">
              <a:solidFill>
                <a:srgbClr val="666666"/>
              </a:solidFill>
              <a:latin typeface="Lora"/>
              <a:ea typeface="Lora"/>
              <a:cs typeface="Lora"/>
              <a:sym typeface="Lora"/>
            </a:endParaRPr>
          </a:p>
          <a:p>
            <a:pPr indent="-285750" lvl="0" marL="914400" rtl="0" algn="l">
              <a:lnSpc>
                <a:spcPct val="150000"/>
              </a:lnSpc>
              <a:spcBef>
                <a:spcPts val="1000"/>
              </a:spcBef>
              <a:spcAft>
                <a:spcPts val="0"/>
              </a:spcAft>
              <a:buClr>
                <a:srgbClr val="000000"/>
              </a:buClr>
              <a:buSzPts val="900"/>
              <a:buFont typeface="Lora"/>
              <a:buChar char="●"/>
            </a:pPr>
            <a:r>
              <a:rPr lang="en" sz="1100">
                <a:solidFill>
                  <a:srgbClr val="000000"/>
                </a:solidFill>
                <a:latin typeface="Lora"/>
                <a:ea typeface="Lora"/>
                <a:cs typeface="Lora"/>
                <a:sym typeface="Lora"/>
              </a:rPr>
              <a:t>The user interface should be simple, consistent and easy to use for students, Faculty and outsiders as well.</a:t>
            </a:r>
            <a:endParaRPr sz="900">
              <a:solidFill>
                <a:srgbClr val="000000"/>
              </a:solidFill>
              <a:latin typeface="Lora"/>
              <a:ea typeface="Lora"/>
              <a:cs typeface="Lora"/>
              <a:sym typeface="Lora"/>
            </a:endParaRPr>
          </a:p>
          <a:p>
            <a:pPr indent="-285750" lvl="0" marL="914400" rtl="0" algn="l">
              <a:lnSpc>
                <a:spcPct val="150000"/>
              </a:lnSpc>
              <a:spcBef>
                <a:spcPts val="0"/>
              </a:spcBef>
              <a:spcAft>
                <a:spcPts val="0"/>
              </a:spcAft>
              <a:buClr>
                <a:srgbClr val="000000"/>
              </a:buClr>
              <a:buSzPts val="900"/>
              <a:buFont typeface="Lora"/>
              <a:buChar char="●"/>
            </a:pPr>
            <a:r>
              <a:rPr lang="en" sz="1100">
                <a:solidFill>
                  <a:srgbClr val="000000"/>
                </a:solidFill>
                <a:latin typeface="Lora"/>
                <a:ea typeface="Lora"/>
                <a:cs typeface="Lora"/>
                <a:sym typeface="Lora"/>
              </a:rPr>
              <a:t>To reduce the time taken for verification and make it more automated, outsiders are asked for minimal information which in this case is a phone number.</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842375" y="121501"/>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 </a:t>
            </a:r>
            <a:r>
              <a:rPr b="1" lang="en">
                <a:solidFill>
                  <a:schemeClr val="dk1"/>
                </a:solidFill>
              </a:rPr>
              <a:t>Use case Diagram</a:t>
            </a:r>
            <a:endParaRPr b="1">
              <a:solidFill>
                <a:schemeClr val="dk1"/>
              </a:solidFill>
            </a:endParaRPr>
          </a:p>
        </p:txBody>
      </p:sp>
      <p:pic>
        <p:nvPicPr>
          <p:cNvPr id="170" name="Google Shape;170;p27"/>
          <p:cNvPicPr preferRelativeResize="0"/>
          <p:nvPr/>
        </p:nvPicPr>
        <p:blipFill>
          <a:blip r:embed="rId3">
            <a:alphaModFix/>
          </a:blip>
          <a:stretch>
            <a:fillRect/>
          </a:stretch>
        </p:blipFill>
        <p:spPr>
          <a:xfrm>
            <a:off x="1566512" y="582000"/>
            <a:ext cx="6010975" cy="429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 type="body"/>
          </p:nvPr>
        </p:nvSpPr>
        <p:spPr>
          <a:xfrm>
            <a:off x="723300" y="145000"/>
            <a:ext cx="7697400" cy="26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Activity Diagram</a:t>
            </a:r>
            <a:endParaRPr b="1">
              <a:solidFill>
                <a:schemeClr val="dk1"/>
              </a:solidFill>
              <a:latin typeface="Lora"/>
              <a:ea typeface="Lora"/>
              <a:cs typeface="Lora"/>
              <a:sym typeface="Lora"/>
            </a:endParaRPr>
          </a:p>
        </p:txBody>
      </p:sp>
      <p:pic>
        <p:nvPicPr>
          <p:cNvPr id="176" name="Google Shape;176;p28"/>
          <p:cNvPicPr preferRelativeResize="0"/>
          <p:nvPr/>
        </p:nvPicPr>
        <p:blipFill>
          <a:blip r:embed="rId3">
            <a:alphaModFix/>
          </a:blip>
          <a:stretch>
            <a:fillRect/>
          </a:stretch>
        </p:blipFill>
        <p:spPr>
          <a:xfrm>
            <a:off x="2081764" y="408100"/>
            <a:ext cx="4980461" cy="461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idx="1" type="body"/>
          </p:nvPr>
        </p:nvSpPr>
        <p:spPr>
          <a:xfrm>
            <a:off x="595775" y="152400"/>
            <a:ext cx="76974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Data Flow Diagram</a:t>
            </a:r>
            <a:endParaRPr b="1">
              <a:solidFill>
                <a:schemeClr val="dk1"/>
              </a:solidFill>
              <a:latin typeface="Lora"/>
              <a:ea typeface="Lora"/>
              <a:cs typeface="Lora"/>
              <a:sym typeface="Lora"/>
            </a:endParaRPr>
          </a:p>
        </p:txBody>
      </p:sp>
      <p:pic>
        <p:nvPicPr>
          <p:cNvPr id="182" name="Google Shape;182;p29"/>
          <p:cNvPicPr preferRelativeResize="0"/>
          <p:nvPr/>
        </p:nvPicPr>
        <p:blipFill>
          <a:blip r:embed="rId3">
            <a:alphaModFix/>
          </a:blip>
          <a:stretch>
            <a:fillRect/>
          </a:stretch>
        </p:blipFill>
        <p:spPr>
          <a:xfrm>
            <a:off x="2139288" y="674550"/>
            <a:ext cx="5819775" cy="2305050"/>
          </a:xfrm>
          <a:prstGeom prst="rect">
            <a:avLst/>
          </a:prstGeom>
          <a:noFill/>
          <a:ln>
            <a:noFill/>
          </a:ln>
        </p:spPr>
      </p:pic>
      <p:pic>
        <p:nvPicPr>
          <p:cNvPr id="183" name="Google Shape;183;p29"/>
          <p:cNvPicPr preferRelativeResize="0"/>
          <p:nvPr/>
        </p:nvPicPr>
        <p:blipFill>
          <a:blip r:embed="rId4">
            <a:alphaModFix/>
          </a:blip>
          <a:stretch>
            <a:fillRect/>
          </a:stretch>
        </p:blipFill>
        <p:spPr>
          <a:xfrm>
            <a:off x="2201750" y="3038550"/>
            <a:ext cx="5757325" cy="1854675"/>
          </a:xfrm>
          <a:prstGeom prst="rect">
            <a:avLst/>
          </a:prstGeom>
          <a:noFill/>
          <a:ln>
            <a:noFill/>
          </a:ln>
        </p:spPr>
      </p:pic>
      <p:sp>
        <p:nvSpPr>
          <p:cNvPr id="184" name="Google Shape;184;p29"/>
          <p:cNvSpPr txBox="1"/>
          <p:nvPr/>
        </p:nvSpPr>
        <p:spPr>
          <a:xfrm>
            <a:off x="343475" y="960000"/>
            <a:ext cx="1162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ora"/>
                <a:ea typeface="Lora"/>
                <a:cs typeface="Lora"/>
                <a:sym typeface="Lora"/>
              </a:rPr>
              <a:t>Level 0 DFD</a:t>
            </a:r>
            <a:endParaRPr sz="1200">
              <a:solidFill>
                <a:schemeClr val="accent1"/>
              </a:solidFill>
              <a:latin typeface="Lora"/>
              <a:ea typeface="Lora"/>
              <a:cs typeface="Lora"/>
              <a:sym typeface="Lora"/>
            </a:endParaRPr>
          </a:p>
        </p:txBody>
      </p:sp>
      <p:sp>
        <p:nvSpPr>
          <p:cNvPr id="185" name="Google Shape;185;p29"/>
          <p:cNvSpPr txBox="1"/>
          <p:nvPr/>
        </p:nvSpPr>
        <p:spPr>
          <a:xfrm>
            <a:off x="343475" y="3425650"/>
            <a:ext cx="11625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Lora"/>
                <a:ea typeface="Lora"/>
                <a:cs typeface="Lora"/>
                <a:sym typeface="Lora"/>
              </a:rPr>
              <a:t>Level 1 DFD</a:t>
            </a:r>
            <a:endParaRPr sz="1200">
              <a:solidFill>
                <a:schemeClr val="accent1"/>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723300" y="1567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Lora"/>
                <a:ea typeface="Lora"/>
                <a:cs typeface="Lora"/>
                <a:sym typeface="Lora"/>
              </a:rPr>
              <a:t>Level 2 DFD</a:t>
            </a:r>
            <a:endParaRPr sz="1200">
              <a:latin typeface="Lora"/>
              <a:ea typeface="Lora"/>
              <a:cs typeface="Lora"/>
              <a:sym typeface="Lora"/>
            </a:endParaRPr>
          </a:p>
        </p:txBody>
      </p:sp>
      <p:pic>
        <p:nvPicPr>
          <p:cNvPr id="191" name="Google Shape;191;p30"/>
          <p:cNvPicPr preferRelativeResize="0"/>
          <p:nvPr/>
        </p:nvPicPr>
        <p:blipFill>
          <a:blip r:embed="rId3">
            <a:alphaModFix/>
          </a:blip>
          <a:stretch>
            <a:fillRect/>
          </a:stretch>
        </p:blipFill>
        <p:spPr>
          <a:xfrm>
            <a:off x="1070488" y="710951"/>
            <a:ext cx="7003024" cy="4221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729450" y="1415250"/>
            <a:ext cx="7688700" cy="3396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sz="1100">
                <a:solidFill>
                  <a:srgbClr val="000000"/>
                </a:solidFill>
                <a:latin typeface="Lora"/>
                <a:ea typeface="Lora"/>
                <a:cs typeface="Lora"/>
                <a:sym typeface="Lora"/>
              </a:rPr>
              <a:t>Agile Methodology</a:t>
            </a:r>
            <a:r>
              <a:rPr lang="en" sz="1100">
                <a:solidFill>
                  <a:srgbClr val="000000"/>
                </a:solidFill>
                <a:latin typeface="Lora"/>
                <a:ea typeface="Lora"/>
                <a:cs typeface="Lora"/>
                <a:sym typeface="Lora"/>
              </a:rPr>
              <a:t> can be an alternative approach to this project.</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It emphasizes on iterative, incremental and evolutionary development.</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It breaks down the process into smaller units and integrates them for final testing.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It provides the ability to rapidly adapt to the changing requirements and reduces technical risk of the project.</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The end result of the architecture emerges in increments faster at first because of the need to set a foundation to the project.</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Part of the effort in agile architecture is for initial requirement envisioning and architecture envisioning so that critical questions about the scope, cost, schedule and technical strategy of the project can be answered. </a:t>
            </a:r>
            <a:endParaRPr sz="1100">
              <a:solidFill>
                <a:srgbClr val="000000"/>
              </a:solidFill>
              <a:latin typeface="Lora"/>
              <a:ea typeface="Lora"/>
              <a:cs typeface="Lora"/>
              <a:sym typeface="Lora"/>
            </a:endParaRPr>
          </a:p>
          <a:p>
            <a:pPr indent="0" lvl="0" marL="0" rtl="0" algn="l">
              <a:lnSpc>
                <a:spcPct val="115000"/>
              </a:lnSpc>
              <a:spcBef>
                <a:spcPts val="800"/>
              </a:spcBef>
              <a:spcAft>
                <a:spcPts val="0"/>
              </a:spcAft>
              <a:buNone/>
            </a:pPr>
            <a:r>
              <a:rPr b="1" lang="en" sz="1100">
                <a:solidFill>
                  <a:srgbClr val="000000"/>
                </a:solidFill>
                <a:latin typeface="Lora"/>
                <a:ea typeface="Lora"/>
                <a:cs typeface="Lora"/>
                <a:sym typeface="Lora"/>
              </a:rPr>
              <a:t>JIRA</a:t>
            </a:r>
            <a:r>
              <a:rPr lang="en" sz="1100">
                <a:solidFill>
                  <a:srgbClr val="000000"/>
                </a:solidFill>
                <a:latin typeface="Lora"/>
                <a:ea typeface="Lora"/>
                <a:cs typeface="Lora"/>
                <a:sym typeface="Lora"/>
              </a:rPr>
              <a:t> is a tool that supports any agile methodology such as scrum, kanban etc. </a:t>
            </a:r>
            <a:endParaRPr sz="1100">
              <a:solidFill>
                <a:srgbClr val="000000"/>
              </a:solidFill>
              <a:latin typeface="Lora"/>
              <a:ea typeface="Lora"/>
              <a:cs typeface="Lora"/>
              <a:sym typeface="Lora"/>
            </a:endParaRPr>
          </a:p>
          <a:p>
            <a:pPr indent="0" lvl="0" marL="0" rtl="0" algn="l">
              <a:lnSpc>
                <a:spcPct val="115000"/>
              </a:lnSpc>
              <a:spcBef>
                <a:spcPts val="800"/>
              </a:spcBef>
              <a:spcAft>
                <a:spcPts val="0"/>
              </a:spcAft>
              <a:buNone/>
            </a:pPr>
            <a:r>
              <a:rPr lang="en" sz="1100">
                <a:solidFill>
                  <a:srgbClr val="000000"/>
                </a:solidFill>
                <a:latin typeface="Lora"/>
                <a:ea typeface="Lora"/>
                <a:cs typeface="Lora"/>
                <a:sym typeface="Lora"/>
              </a:rPr>
              <a:t>It is mainly an issue tracking tool that assists agile teams to plan and manage their projects.</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
        <p:nvSpPr>
          <p:cNvPr id="197" name="Google Shape;197;p31"/>
          <p:cNvSpPr txBox="1"/>
          <p:nvPr>
            <p:ph type="title"/>
          </p:nvPr>
        </p:nvSpPr>
        <p:spPr>
          <a:xfrm>
            <a:off x="729450" y="1208125"/>
            <a:ext cx="7688700" cy="4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Lora"/>
                <a:ea typeface="Lora"/>
                <a:cs typeface="Lora"/>
                <a:sym typeface="Lora"/>
              </a:rPr>
              <a:t>Alternative Architecture:</a:t>
            </a:r>
            <a:endParaRPr sz="1500">
              <a:solidFill>
                <a:schemeClr val="accent3"/>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Contents:</a:t>
            </a:r>
            <a:endParaRPr sz="2200">
              <a:latin typeface="Lora"/>
              <a:ea typeface="Lora"/>
              <a:cs typeface="Lora"/>
              <a:sym typeface="Lora"/>
            </a:endParaRPr>
          </a:p>
        </p:txBody>
      </p:sp>
      <p:sp>
        <p:nvSpPr>
          <p:cNvPr id="94" name="Google Shape;94;p14"/>
          <p:cNvSpPr txBox="1"/>
          <p:nvPr>
            <p:ph idx="1" type="body"/>
          </p:nvPr>
        </p:nvSpPr>
        <p:spPr>
          <a:xfrm>
            <a:off x="729325" y="1805500"/>
            <a:ext cx="3774300" cy="3205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rgbClr val="000000"/>
              </a:buClr>
              <a:buSzPts val="1300"/>
              <a:buFont typeface="Lora"/>
              <a:buAutoNum type="arabicPeriod"/>
            </a:pPr>
            <a:r>
              <a:rPr lang="en">
                <a:solidFill>
                  <a:srgbClr val="000000"/>
                </a:solidFill>
                <a:latin typeface="Lora"/>
                <a:ea typeface="Lora"/>
                <a:cs typeface="Lora"/>
                <a:sym typeface="Lora"/>
              </a:rPr>
              <a:t>Introduction</a:t>
            </a:r>
            <a:endParaRPr>
              <a:solidFill>
                <a:srgbClr val="000000"/>
              </a:solidFill>
              <a:latin typeface="Lora"/>
              <a:ea typeface="Lora"/>
              <a:cs typeface="Lora"/>
              <a:sym typeface="Lora"/>
            </a:endParaRPr>
          </a:p>
          <a:p>
            <a:pPr indent="-304800" lvl="1" marL="914400" rtl="0" algn="l">
              <a:lnSpc>
                <a:spcPct val="150000"/>
              </a:lnSpc>
              <a:spcBef>
                <a:spcPts val="0"/>
              </a:spcBef>
              <a:spcAft>
                <a:spcPts val="0"/>
              </a:spcAft>
              <a:buClr>
                <a:srgbClr val="000000"/>
              </a:buClr>
              <a:buSzPts val="1200"/>
              <a:buFont typeface="Lora"/>
              <a:buAutoNum type="alphaLcPeriod"/>
            </a:pPr>
            <a:r>
              <a:rPr lang="en" sz="1200">
                <a:solidFill>
                  <a:srgbClr val="000000"/>
                </a:solidFill>
                <a:latin typeface="Lora"/>
                <a:ea typeface="Lora"/>
                <a:cs typeface="Lora"/>
                <a:sym typeface="Lora"/>
              </a:rPr>
              <a:t>Aim &amp; Impact</a:t>
            </a:r>
            <a:endParaRPr sz="1200">
              <a:solidFill>
                <a:srgbClr val="000000"/>
              </a:solidFill>
              <a:latin typeface="Lora"/>
              <a:ea typeface="Lora"/>
              <a:cs typeface="Lora"/>
              <a:sym typeface="Lora"/>
            </a:endParaRPr>
          </a:p>
          <a:p>
            <a:pPr indent="-304800" lvl="1" marL="914400" rtl="0" algn="l">
              <a:lnSpc>
                <a:spcPct val="150000"/>
              </a:lnSpc>
              <a:spcBef>
                <a:spcPts val="0"/>
              </a:spcBef>
              <a:spcAft>
                <a:spcPts val="0"/>
              </a:spcAft>
              <a:buClr>
                <a:srgbClr val="000000"/>
              </a:buClr>
              <a:buSzPts val="1200"/>
              <a:buFont typeface="Lora"/>
              <a:buAutoNum type="alphaLcPeriod"/>
            </a:pPr>
            <a:r>
              <a:rPr lang="en" sz="1200">
                <a:solidFill>
                  <a:srgbClr val="000000"/>
                </a:solidFill>
                <a:latin typeface="Lora"/>
                <a:ea typeface="Lora"/>
                <a:cs typeface="Lora"/>
                <a:sym typeface="Lora"/>
              </a:rPr>
              <a:t>Budget &amp; Development Process</a:t>
            </a:r>
            <a:endParaRPr sz="1200">
              <a:solidFill>
                <a:srgbClr val="000000"/>
              </a:solidFill>
              <a:latin typeface="Lora"/>
              <a:ea typeface="Lora"/>
              <a:cs typeface="Lora"/>
              <a:sym typeface="Lora"/>
            </a:endParaRPr>
          </a:p>
          <a:p>
            <a:pPr indent="-311150" lvl="0" marL="457200" rtl="0" algn="l">
              <a:lnSpc>
                <a:spcPct val="150000"/>
              </a:lnSpc>
              <a:spcBef>
                <a:spcPts val="0"/>
              </a:spcBef>
              <a:spcAft>
                <a:spcPts val="0"/>
              </a:spcAft>
              <a:buClr>
                <a:srgbClr val="000000"/>
              </a:buClr>
              <a:buSzPts val="1300"/>
              <a:buFont typeface="Lora"/>
              <a:buAutoNum type="arabicPeriod"/>
            </a:pPr>
            <a:r>
              <a:rPr lang="en">
                <a:solidFill>
                  <a:srgbClr val="000000"/>
                </a:solidFill>
                <a:latin typeface="Lora"/>
                <a:ea typeface="Lora"/>
                <a:cs typeface="Lora"/>
                <a:sym typeface="Lora"/>
              </a:rPr>
              <a:t>Competitive Analysis</a:t>
            </a:r>
            <a:endParaRPr>
              <a:solidFill>
                <a:srgbClr val="000000"/>
              </a:solidFill>
              <a:latin typeface="Lora"/>
              <a:ea typeface="Lora"/>
              <a:cs typeface="Lora"/>
              <a:sym typeface="Lora"/>
            </a:endParaRPr>
          </a:p>
          <a:p>
            <a:pPr indent="-311150" lvl="0" marL="457200" rtl="0" algn="l">
              <a:lnSpc>
                <a:spcPct val="150000"/>
              </a:lnSpc>
              <a:spcBef>
                <a:spcPts val="0"/>
              </a:spcBef>
              <a:spcAft>
                <a:spcPts val="0"/>
              </a:spcAft>
              <a:buClr>
                <a:srgbClr val="000000"/>
              </a:buClr>
              <a:buSzPts val="1300"/>
              <a:buFont typeface="Lora"/>
              <a:buAutoNum type="arabicPeriod"/>
            </a:pPr>
            <a:r>
              <a:rPr lang="en">
                <a:solidFill>
                  <a:srgbClr val="000000"/>
                </a:solidFill>
                <a:latin typeface="Lora"/>
                <a:ea typeface="Lora"/>
                <a:cs typeface="Lora"/>
                <a:sym typeface="Lora"/>
              </a:rPr>
              <a:t>Gap Analysis</a:t>
            </a:r>
            <a:endParaRPr>
              <a:solidFill>
                <a:srgbClr val="000000"/>
              </a:solidFill>
              <a:latin typeface="Lora"/>
              <a:ea typeface="Lora"/>
              <a:cs typeface="Lora"/>
              <a:sym typeface="Lora"/>
            </a:endParaRPr>
          </a:p>
          <a:p>
            <a:pPr indent="-311150" lvl="0" marL="457200" rtl="0" algn="l">
              <a:lnSpc>
                <a:spcPct val="150000"/>
              </a:lnSpc>
              <a:spcBef>
                <a:spcPts val="0"/>
              </a:spcBef>
              <a:spcAft>
                <a:spcPts val="0"/>
              </a:spcAft>
              <a:buClr>
                <a:srgbClr val="000000"/>
              </a:buClr>
              <a:buSzPts val="1300"/>
              <a:buFont typeface="Lora"/>
              <a:buAutoNum type="arabicPeriod"/>
            </a:pPr>
            <a:r>
              <a:rPr lang="en">
                <a:solidFill>
                  <a:srgbClr val="000000"/>
                </a:solidFill>
                <a:latin typeface="Lora"/>
                <a:ea typeface="Lora"/>
                <a:cs typeface="Lora"/>
                <a:sym typeface="Lora"/>
              </a:rPr>
              <a:t>Stakeholders</a:t>
            </a:r>
            <a:endParaRPr>
              <a:solidFill>
                <a:srgbClr val="000000"/>
              </a:solidFill>
              <a:latin typeface="Lora"/>
              <a:ea typeface="Lora"/>
              <a:cs typeface="Lora"/>
              <a:sym typeface="Lora"/>
            </a:endParaRPr>
          </a:p>
          <a:p>
            <a:pPr indent="-311150" lvl="0" marL="457200" rtl="0" algn="l">
              <a:lnSpc>
                <a:spcPct val="150000"/>
              </a:lnSpc>
              <a:spcBef>
                <a:spcPts val="0"/>
              </a:spcBef>
              <a:spcAft>
                <a:spcPts val="0"/>
              </a:spcAft>
              <a:buClr>
                <a:srgbClr val="000000"/>
              </a:buClr>
              <a:buSzPts val="1300"/>
              <a:buFont typeface="Lora"/>
              <a:buAutoNum type="arabicPeriod"/>
            </a:pPr>
            <a:r>
              <a:rPr lang="en">
                <a:solidFill>
                  <a:srgbClr val="000000"/>
                </a:solidFill>
                <a:latin typeface="Lora"/>
                <a:ea typeface="Lora"/>
                <a:cs typeface="Lora"/>
                <a:sym typeface="Lora"/>
              </a:rPr>
              <a:t>Requirement Analysis</a:t>
            </a:r>
            <a:endParaRPr>
              <a:solidFill>
                <a:srgbClr val="000000"/>
              </a:solidFill>
              <a:latin typeface="Lora"/>
              <a:ea typeface="Lora"/>
              <a:cs typeface="Lora"/>
              <a:sym typeface="Lora"/>
            </a:endParaRPr>
          </a:p>
          <a:p>
            <a:pPr indent="-304800" lvl="1" marL="914400" rtl="0" algn="l">
              <a:lnSpc>
                <a:spcPct val="150000"/>
              </a:lnSpc>
              <a:spcBef>
                <a:spcPts val="0"/>
              </a:spcBef>
              <a:spcAft>
                <a:spcPts val="0"/>
              </a:spcAft>
              <a:buClr>
                <a:srgbClr val="000000"/>
              </a:buClr>
              <a:buSzPts val="1200"/>
              <a:buFont typeface="Lora"/>
              <a:buAutoNum type="alphaLcPeriod"/>
            </a:pPr>
            <a:r>
              <a:rPr lang="en" sz="1200">
                <a:solidFill>
                  <a:srgbClr val="000000"/>
                </a:solidFill>
                <a:latin typeface="Lora"/>
                <a:ea typeface="Lora"/>
                <a:cs typeface="Lora"/>
                <a:sym typeface="Lora"/>
              </a:rPr>
              <a:t>Functional Requirements</a:t>
            </a:r>
            <a:endParaRPr sz="1200">
              <a:solidFill>
                <a:srgbClr val="000000"/>
              </a:solidFill>
              <a:latin typeface="Lora"/>
              <a:ea typeface="Lora"/>
              <a:cs typeface="Lora"/>
              <a:sym typeface="Lora"/>
            </a:endParaRPr>
          </a:p>
          <a:p>
            <a:pPr indent="-304800" lvl="1" marL="914400" rtl="0" algn="l">
              <a:lnSpc>
                <a:spcPct val="150000"/>
              </a:lnSpc>
              <a:spcBef>
                <a:spcPts val="0"/>
              </a:spcBef>
              <a:spcAft>
                <a:spcPts val="0"/>
              </a:spcAft>
              <a:buClr>
                <a:srgbClr val="000000"/>
              </a:buClr>
              <a:buSzPts val="1200"/>
              <a:buFont typeface="Lora"/>
              <a:buAutoNum type="alphaLcPeriod"/>
            </a:pPr>
            <a:r>
              <a:rPr lang="en" sz="1200">
                <a:solidFill>
                  <a:srgbClr val="000000"/>
                </a:solidFill>
                <a:latin typeface="Lora"/>
                <a:ea typeface="Lora"/>
                <a:cs typeface="Lora"/>
                <a:sym typeface="Lora"/>
              </a:rPr>
              <a:t>Non-Functional Requirements</a:t>
            </a:r>
            <a:endParaRPr sz="12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
        <p:nvSpPr>
          <p:cNvPr id="95" name="Google Shape;95;p14"/>
          <p:cNvSpPr txBox="1"/>
          <p:nvPr>
            <p:ph idx="2" type="body"/>
          </p:nvPr>
        </p:nvSpPr>
        <p:spPr>
          <a:xfrm>
            <a:off x="4643600" y="1946425"/>
            <a:ext cx="3774300" cy="286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ora"/>
                <a:ea typeface="Lora"/>
                <a:cs typeface="Lora"/>
                <a:sym typeface="Lora"/>
              </a:rPr>
              <a:t>6. Detailed Subsystems</a:t>
            </a:r>
            <a:endParaRPr>
              <a:solidFill>
                <a:schemeClr val="dk2"/>
              </a:solidFill>
              <a:latin typeface="Lora"/>
              <a:ea typeface="Lora"/>
              <a:cs typeface="Lora"/>
              <a:sym typeface="Lora"/>
            </a:endParaRPr>
          </a:p>
          <a:p>
            <a:pPr indent="0" lvl="0" marL="0" rtl="0" algn="l">
              <a:lnSpc>
                <a:spcPct val="115000"/>
              </a:lnSpc>
              <a:spcBef>
                <a:spcPts val="700"/>
              </a:spcBef>
              <a:spcAft>
                <a:spcPts val="0"/>
              </a:spcAft>
              <a:buNone/>
            </a:pPr>
            <a:r>
              <a:rPr lang="en">
                <a:solidFill>
                  <a:schemeClr val="dk2"/>
                </a:solidFill>
                <a:latin typeface="Lora"/>
                <a:ea typeface="Lora"/>
                <a:cs typeface="Lora"/>
                <a:sym typeface="Lora"/>
              </a:rPr>
              <a:t>7. Mock User Interface</a:t>
            </a:r>
            <a:endParaRPr>
              <a:solidFill>
                <a:schemeClr val="dk2"/>
              </a:solidFill>
              <a:latin typeface="Lora"/>
              <a:ea typeface="Lora"/>
              <a:cs typeface="Lora"/>
              <a:sym typeface="Lora"/>
            </a:endParaRPr>
          </a:p>
          <a:p>
            <a:pPr indent="0" lvl="0" marL="0" rtl="0" algn="l">
              <a:lnSpc>
                <a:spcPct val="115000"/>
              </a:lnSpc>
              <a:spcBef>
                <a:spcPts val="700"/>
              </a:spcBef>
              <a:spcAft>
                <a:spcPts val="0"/>
              </a:spcAft>
              <a:buNone/>
            </a:pPr>
            <a:r>
              <a:rPr lang="en">
                <a:solidFill>
                  <a:schemeClr val="dk2"/>
                </a:solidFill>
                <a:latin typeface="Lora"/>
                <a:ea typeface="Lora"/>
                <a:cs typeface="Lora"/>
                <a:sym typeface="Lora"/>
              </a:rPr>
              <a:t>8. Test Plan</a:t>
            </a:r>
            <a:endParaRPr>
              <a:solidFill>
                <a:schemeClr val="dk2"/>
              </a:solidFill>
              <a:latin typeface="Lora"/>
              <a:ea typeface="Lora"/>
              <a:cs typeface="Lora"/>
              <a:sym typeface="Lora"/>
            </a:endParaRPr>
          </a:p>
          <a:p>
            <a:pPr indent="0" lvl="0" marL="0" rtl="0" algn="l">
              <a:lnSpc>
                <a:spcPct val="115000"/>
              </a:lnSpc>
              <a:spcBef>
                <a:spcPts val="700"/>
              </a:spcBef>
              <a:spcAft>
                <a:spcPts val="0"/>
              </a:spcAft>
              <a:buNone/>
            </a:pPr>
            <a:r>
              <a:rPr lang="en">
                <a:solidFill>
                  <a:schemeClr val="dk2"/>
                </a:solidFill>
                <a:latin typeface="Lora"/>
                <a:ea typeface="Lora"/>
                <a:cs typeface="Lora"/>
                <a:sym typeface="Lora"/>
              </a:rPr>
              <a:t>9. Change Management</a:t>
            </a:r>
            <a:endParaRPr>
              <a:solidFill>
                <a:schemeClr val="dk2"/>
              </a:solidFill>
              <a:latin typeface="Lora"/>
              <a:ea typeface="Lora"/>
              <a:cs typeface="Lora"/>
              <a:sym typeface="Lora"/>
            </a:endParaRPr>
          </a:p>
          <a:p>
            <a:pPr indent="0" lvl="0" marL="0" rtl="0" algn="l">
              <a:lnSpc>
                <a:spcPct val="115000"/>
              </a:lnSpc>
              <a:spcBef>
                <a:spcPts val="700"/>
              </a:spcBef>
              <a:spcAft>
                <a:spcPts val="0"/>
              </a:spcAft>
              <a:buNone/>
            </a:pPr>
            <a:r>
              <a:rPr lang="en">
                <a:solidFill>
                  <a:schemeClr val="dk2"/>
                </a:solidFill>
                <a:latin typeface="Lora"/>
                <a:ea typeface="Lora"/>
                <a:cs typeface="Lora"/>
                <a:sym typeface="Lora"/>
              </a:rPr>
              <a:t>10. Risk Management</a:t>
            </a:r>
            <a:endParaRPr>
              <a:solidFill>
                <a:schemeClr val="dk2"/>
              </a:solidFill>
              <a:latin typeface="Lora"/>
              <a:ea typeface="Lora"/>
              <a:cs typeface="Lora"/>
              <a:sym typeface="Lora"/>
            </a:endParaRPr>
          </a:p>
          <a:p>
            <a:pPr indent="0" lvl="0" marL="0" rtl="0" algn="l">
              <a:lnSpc>
                <a:spcPct val="115000"/>
              </a:lnSpc>
              <a:spcBef>
                <a:spcPts val="700"/>
              </a:spcBef>
              <a:spcAft>
                <a:spcPts val="700"/>
              </a:spcAft>
              <a:buNone/>
            </a:pPr>
            <a:r>
              <a:rPr lang="en">
                <a:solidFill>
                  <a:schemeClr val="dk2"/>
                </a:solidFill>
                <a:latin typeface="Lora"/>
                <a:ea typeface="Lora"/>
                <a:cs typeface="Lora"/>
                <a:sym typeface="Lora"/>
              </a:rPr>
              <a:t>11. Conclusions</a:t>
            </a:r>
            <a:endParaRPr>
              <a:solidFill>
                <a:schemeClr val="dk2"/>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idx="1" type="body"/>
          </p:nvPr>
        </p:nvSpPr>
        <p:spPr>
          <a:xfrm>
            <a:off x="727650" y="1074900"/>
            <a:ext cx="7688700" cy="3616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sz="1400">
                <a:solidFill>
                  <a:schemeClr val="accent3"/>
                </a:solidFill>
                <a:latin typeface="Lora"/>
                <a:ea typeface="Lora"/>
                <a:cs typeface="Lora"/>
                <a:sym typeface="Lora"/>
              </a:rPr>
              <a:t>Detailed Subsystems:</a:t>
            </a:r>
            <a:endParaRPr b="1" sz="1400">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Subsystem is a group of interconnected and interactive parts that performs an important job or task as a component of a larger system.</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Subsystems in this architecture:</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Scanning and Verification of authorized IDs.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Verification of Authorized Vehicles with university issued stickers.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Verification of insider information entered by an outsider.</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Insider approving their visitors, delivery executives and cabs.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Security officers collect delivery executives’ ID and give back on their return.</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Management of deliveries dropped at the gate.</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Management of visitors for events, examinations and others.</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t/>
            </a:r>
            <a:endParaRPr sz="1100">
              <a:solidFill>
                <a:srgbClr val="000000"/>
              </a:solidFill>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idx="1" type="body"/>
          </p:nvPr>
        </p:nvSpPr>
        <p:spPr>
          <a:xfrm>
            <a:off x="723300" y="156750"/>
            <a:ext cx="7697400" cy="3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Class Diagram</a:t>
            </a:r>
            <a:endParaRPr b="1">
              <a:solidFill>
                <a:schemeClr val="dk1"/>
              </a:solidFill>
              <a:latin typeface="Lora"/>
              <a:ea typeface="Lora"/>
              <a:cs typeface="Lora"/>
              <a:sym typeface="Lora"/>
            </a:endParaRPr>
          </a:p>
        </p:txBody>
      </p:sp>
      <p:pic>
        <p:nvPicPr>
          <p:cNvPr id="208" name="Google Shape;208;p33"/>
          <p:cNvPicPr preferRelativeResize="0"/>
          <p:nvPr/>
        </p:nvPicPr>
        <p:blipFill>
          <a:blip r:embed="rId3">
            <a:alphaModFix/>
          </a:blip>
          <a:stretch>
            <a:fillRect/>
          </a:stretch>
        </p:blipFill>
        <p:spPr>
          <a:xfrm>
            <a:off x="1782698" y="502050"/>
            <a:ext cx="5578614" cy="4582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idx="1" type="body"/>
          </p:nvPr>
        </p:nvSpPr>
        <p:spPr>
          <a:xfrm>
            <a:off x="723300" y="121550"/>
            <a:ext cx="76974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ora"/>
                <a:ea typeface="Lora"/>
                <a:cs typeface="Lora"/>
                <a:sym typeface="Lora"/>
              </a:rPr>
              <a:t>Sequence Diagrams</a:t>
            </a:r>
            <a:endParaRPr b="1">
              <a:solidFill>
                <a:schemeClr val="dk1"/>
              </a:solidFill>
              <a:latin typeface="Lora"/>
              <a:ea typeface="Lora"/>
              <a:cs typeface="Lora"/>
              <a:sym typeface="Lora"/>
            </a:endParaRPr>
          </a:p>
        </p:txBody>
      </p:sp>
      <p:pic>
        <p:nvPicPr>
          <p:cNvPr id="214" name="Google Shape;214;p34"/>
          <p:cNvPicPr preferRelativeResize="0"/>
          <p:nvPr/>
        </p:nvPicPr>
        <p:blipFill>
          <a:blip r:embed="rId3">
            <a:alphaModFix/>
          </a:blip>
          <a:stretch>
            <a:fillRect/>
          </a:stretch>
        </p:blipFill>
        <p:spPr>
          <a:xfrm>
            <a:off x="1529875" y="582039"/>
            <a:ext cx="5943600" cy="2238375"/>
          </a:xfrm>
          <a:prstGeom prst="rect">
            <a:avLst/>
          </a:prstGeom>
          <a:noFill/>
          <a:ln>
            <a:noFill/>
          </a:ln>
        </p:spPr>
      </p:pic>
      <p:pic>
        <p:nvPicPr>
          <p:cNvPr id="215" name="Google Shape;215;p34"/>
          <p:cNvPicPr preferRelativeResize="0"/>
          <p:nvPr/>
        </p:nvPicPr>
        <p:blipFill>
          <a:blip r:embed="rId4">
            <a:alphaModFix/>
          </a:blip>
          <a:stretch>
            <a:fillRect/>
          </a:stretch>
        </p:blipFill>
        <p:spPr>
          <a:xfrm>
            <a:off x="1851113" y="2820425"/>
            <a:ext cx="5301126" cy="2078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5"/>
          <p:cNvPicPr preferRelativeResize="0"/>
          <p:nvPr/>
        </p:nvPicPr>
        <p:blipFill>
          <a:blip r:embed="rId3">
            <a:alphaModFix/>
          </a:blip>
          <a:stretch>
            <a:fillRect/>
          </a:stretch>
        </p:blipFill>
        <p:spPr>
          <a:xfrm>
            <a:off x="1989075" y="90075"/>
            <a:ext cx="4414500" cy="1939075"/>
          </a:xfrm>
          <a:prstGeom prst="rect">
            <a:avLst/>
          </a:prstGeom>
          <a:noFill/>
          <a:ln>
            <a:noFill/>
          </a:ln>
        </p:spPr>
      </p:pic>
      <p:pic>
        <p:nvPicPr>
          <p:cNvPr id="221" name="Google Shape;221;p35"/>
          <p:cNvPicPr preferRelativeResize="0"/>
          <p:nvPr/>
        </p:nvPicPr>
        <p:blipFill>
          <a:blip r:embed="rId4">
            <a:alphaModFix/>
          </a:blip>
          <a:stretch>
            <a:fillRect/>
          </a:stretch>
        </p:blipFill>
        <p:spPr>
          <a:xfrm>
            <a:off x="970488" y="2029150"/>
            <a:ext cx="6451675" cy="3017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6"/>
          <p:cNvPicPr preferRelativeResize="0"/>
          <p:nvPr/>
        </p:nvPicPr>
        <p:blipFill>
          <a:blip r:embed="rId3">
            <a:alphaModFix/>
          </a:blip>
          <a:stretch>
            <a:fillRect/>
          </a:stretch>
        </p:blipFill>
        <p:spPr>
          <a:xfrm>
            <a:off x="1407963" y="105425"/>
            <a:ext cx="6167355" cy="3348901"/>
          </a:xfrm>
          <a:prstGeom prst="rect">
            <a:avLst/>
          </a:prstGeom>
          <a:noFill/>
          <a:ln>
            <a:noFill/>
          </a:ln>
        </p:spPr>
      </p:pic>
      <p:pic>
        <p:nvPicPr>
          <p:cNvPr id="227" name="Google Shape;227;p36"/>
          <p:cNvPicPr preferRelativeResize="0"/>
          <p:nvPr/>
        </p:nvPicPr>
        <p:blipFill>
          <a:blip r:embed="rId4">
            <a:alphaModFix/>
          </a:blip>
          <a:stretch>
            <a:fillRect/>
          </a:stretch>
        </p:blipFill>
        <p:spPr>
          <a:xfrm>
            <a:off x="2431713" y="3454325"/>
            <a:ext cx="4119826" cy="155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idx="1" type="body"/>
          </p:nvPr>
        </p:nvSpPr>
        <p:spPr>
          <a:xfrm>
            <a:off x="732775" y="1717225"/>
            <a:ext cx="40023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a:solidFill>
                  <a:srgbClr val="000000"/>
                </a:solidFill>
                <a:latin typeface="Lora"/>
                <a:ea typeface="Lora"/>
                <a:cs typeface="Lora"/>
                <a:sym typeface="Lora"/>
              </a:rPr>
              <a:t>Scan this QR code to see the Mock application.</a:t>
            </a:r>
            <a:endParaRPr>
              <a:solidFill>
                <a:srgbClr val="000000"/>
              </a:solidFill>
              <a:latin typeface="Lora"/>
              <a:ea typeface="Lora"/>
              <a:cs typeface="Lora"/>
              <a:sym typeface="Lora"/>
            </a:endParaRPr>
          </a:p>
          <a:p>
            <a:pPr indent="0" lvl="0" marL="0" rtl="0" algn="l">
              <a:lnSpc>
                <a:spcPct val="150000"/>
              </a:lnSpc>
              <a:spcBef>
                <a:spcPts val="1000"/>
              </a:spcBef>
              <a:spcAft>
                <a:spcPts val="0"/>
              </a:spcAft>
              <a:buNone/>
            </a:pPr>
            <a:r>
              <a:t/>
            </a:r>
            <a:endParaRPr>
              <a:solidFill>
                <a:srgbClr val="000000"/>
              </a:solidFill>
              <a:latin typeface="Lora"/>
              <a:ea typeface="Lora"/>
              <a:cs typeface="Lora"/>
              <a:sym typeface="Lora"/>
            </a:endParaRPr>
          </a:p>
        </p:txBody>
      </p:sp>
      <p:sp>
        <p:nvSpPr>
          <p:cNvPr id="233" name="Google Shape;233;p37"/>
          <p:cNvSpPr txBox="1"/>
          <p:nvPr>
            <p:ph type="title"/>
          </p:nvPr>
        </p:nvSpPr>
        <p:spPr>
          <a:xfrm>
            <a:off x="727800" y="1305975"/>
            <a:ext cx="7688400" cy="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Mock User Interface:</a:t>
            </a:r>
            <a:endParaRPr sz="2200">
              <a:latin typeface="Lora"/>
              <a:ea typeface="Lora"/>
              <a:cs typeface="Lora"/>
              <a:sym typeface="Lora"/>
            </a:endParaRPr>
          </a:p>
        </p:txBody>
      </p:sp>
      <p:sp>
        <p:nvSpPr>
          <p:cNvPr id="234" name="Google Shape;234;p37"/>
          <p:cNvSpPr txBox="1"/>
          <p:nvPr>
            <p:ph idx="2" type="body"/>
          </p:nvPr>
        </p:nvSpPr>
        <p:spPr>
          <a:xfrm>
            <a:off x="3983874" y="2078875"/>
            <a:ext cx="4434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35" name="Google Shape;235;p37"/>
          <p:cNvPicPr preferRelativeResize="0"/>
          <p:nvPr/>
        </p:nvPicPr>
        <p:blipFill rotWithShape="1">
          <a:blip r:embed="rId3">
            <a:alphaModFix/>
          </a:blip>
          <a:srcRect b="9730" l="0" r="0" t="-9730"/>
          <a:stretch/>
        </p:blipFill>
        <p:spPr>
          <a:xfrm>
            <a:off x="858813" y="2370825"/>
            <a:ext cx="1801325" cy="1928925"/>
          </a:xfrm>
          <a:prstGeom prst="rect">
            <a:avLst/>
          </a:prstGeom>
          <a:noFill/>
          <a:ln>
            <a:noFill/>
          </a:ln>
        </p:spPr>
      </p:pic>
      <p:pic>
        <p:nvPicPr>
          <p:cNvPr id="236" name="Google Shape;236;p37"/>
          <p:cNvPicPr preferRelativeResize="0"/>
          <p:nvPr/>
        </p:nvPicPr>
        <p:blipFill rotWithShape="1">
          <a:blip r:embed="rId4">
            <a:alphaModFix/>
          </a:blip>
          <a:srcRect b="-12820" l="4810" r="-4809" t="12820"/>
          <a:stretch/>
        </p:blipFill>
        <p:spPr>
          <a:xfrm>
            <a:off x="4572000" y="2046040"/>
            <a:ext cx="4002299" cy="22537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Test Plan:</a:t>
            </a:r>
            <a:endParaRPr sz="2200">
              <a:latin typeface="Lora"/>
              <a:ea typeface="Lora"/>
              <a:cs typeface="Lora"/>
              <a:sym typeface="Lora"/>
            </a:endParaRPr>
          </a:p>
        </p:txBody>
      </p:sp>
      <p:sp>
        <p:nvSpPr>
          <p:cNvPr id="242" name="Google Shape;242;p38"/>
          <p:cNvSpPr txBox="1"/>
          <p:nvPr>
            <p:ph idx="1" type="body"/>
          </p:nvPr>
        </p:nvSpPr>
        <p:spPr>
          <a:xfrm>
            <a:off x="729325" y="1798225"/>
            <a:ext cx="3774300" cy="25419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en" sz="1100" u="sng">
                <a:solidFill>
                  <a:srgbClr val="666666"/>
                </a:solidFill>
                <a:latin typeface="Lora"/>
                <a:ea typeface="Lora"/>
                <a:cs typeface="Lora"/>
                <a:sym typeface="Lora"/>
              </a:rPr>
              <a:t>Objectives:</a:t>
            </a:r>
            <a:endParaRPr sz="1100" u="sng">
              <a:solidFill>
                <a:srgbClr val="666666"/>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Identify the software that should be tested.</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Identify the required resources.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Test the interfaces between different subsystems.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Test the performance measures of different functions.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Describe the testing strategies and tools.</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
        <p:nvSpPr>
          <p:cNvPr id="243" name="Google Shape;243;p38"/>
          <p:cNvSpPr txBox="1"/>
          <p:nvPr>
            <p:ph idx="2" type="body"/>
          </p:nvPr>
        </p:nvSpPr>
        <p:spPr>
          <a:xfrm>
            <a:off x="4643550" y="1798225"/>
            <a:ext cx="3774300" cy="25419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en" sz="1100" u="sng">
                <a:solidFill>
                  <a:srgbClr val="666666"/>
                </a:solidFill>
                <a:latin typeface="Lora"/>
                <a:ea typeface="Lora"/>
                <a:cs typeface="Lora"/>
                <a:sym typeface="Lora"/>
              </a:rPr>
              <a:t>Features to be tested:</a:t>
            </a:r>
            <a:endParaRPr sz="1100" u="sng">
              <a:solidFill>
                <a:srgbClr val="666666"/>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Authorized ID verification by scanning.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Automatic verification of insiders.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Insiders approving visitors, delivery executives and cabs through application.</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Security officers collecting IDs of executives. </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Security officers collecting packages at the gate.</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Proper disposal of uncollected packages within the proposed time.</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idx="1" type="body"/>
          </p:nvPr>
        </p:nvSpPr>
        <p:spPr>
          <a:xfrm>
            <a:off x="729325" y="1441475"/>
            <a:ext cx="2843400" cy="28986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en" sz="1100" u="sng">
                <a:solidFill>
                  <a:srgbClr val="666666"/>
                </a:solidFill>
                <a:latin typeface="Lora"/>
                <a:ea typeface="Lora"/>
                <a:cs typeface="Lora"/>
                <a:sym typeface="Lora"/>
              </a:rPr>
              <a:t>Testing types:</a:t>
            </a:r>
            <a:endParaRPr sz="1100" u="sng">
              <a:solidFill>
                <a:srgbClr val="666666"/>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Unit Testing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Defect Testing </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Usability Testing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Back-end Testing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Regression Testing 	</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Recovery Testing</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
        <p:nvSpPr>
          <p:cNvPr id="249" name="Google Shape;249;p39"/>
          <p:cNvSpPr txBox="1"/>
          <p:nvPr>
            <p:ph idx="2" type="body"/>
          </p:nvPr>
        </p:nvSpPr>
        <p:spPr>
          <a:xfrm>
            <a:off x="3214700" y="1441300"/>
            <a:ext cx="5203200" cy="28986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a:solidFill>
                  <a:schemeClr val="accent3"/>
                </a:solidFill>
                <a:latin typeface="Lora"/>
                <a:ea typeface="Lora"/>
                <a:cs typeface="Lora"/>
                <a:sym typeface="Lora"/>
              </a:rPr>
              <a:t>Tools and Automation:</a:t>
            </a:r>
            <a:endParaRPr b="1">
              <a:solidFill>
                <a:schemeClr val="accent3"/>
              </a:solidFill>
              <a:latin typeface="Lora"/>
              <a:ea typeface="Lora"/>
              <a:cs typeface="Lora"/>
              <a:sym typeface="Lora"/>
            </a:endParaRPr>
          </a:p>
          <a:p>
            <a:pPr indent="0" lvl="0" marL="457200" rtl="0" algn="l">
              <a:lnSpc>
                <a:spcPct val="150000"/>
              </a:lnSpc>
              <a:spcBef>
                <a:spcPts val="1000"/>
              </a:spcBef>
              <a:spcAft>
                <a:spcPts val="0"/>
              </a:spcAft>
              <a:buNone/>
            </a:pPr>
            <a:r>
              <a:rPr b="1" lang="en" sz="1100">
                <a:solidFill>
                  <a:srgbClr val="000000"/>
                </a:solidFill>
                <a:latin typeface="Lora"/>
                <a:ea typeface="Lora"/>
                <a:cs typeface="Lora"/>
                <a:sym typeface="Lora"/>
              </a:rPr>
              <a:t>Framework:</a:t>
            </a:r>
            <a:r>
              <a:rPr lang="en" sz="1100">
                <a:solidFill>
                  <a:srgbClr val="000000"/>
                </a:solidFill>
                <a:latin typeface="Lora"/>
                <a:ea typeface="Lora"/>
                <a:cs typeface="Lora"/>
                <a:sym typeface="Lora"/>
              </a:rPr>
              <a:t> Azure Devops Framework</a:t>
            </a:r>
            <a:endParaRPr sz="1100">
              <a:solidFill>
                <a:srgbClr val="000000"/>
              </a:solidFill>
              <a:latin typeface="Lora"/>
              <a:ea typeface="Lora"/>
              <a:cs typeface="Lora"/>
              <a:sym typeface="Lora"/>
            </a:endParaRPr>
          </a:p>
          <a:p>
            <a:pPr indent="0" lvl="0" marL="457200" rtl="0" algn="l">
              <a:lnSpc>
                <a:spcPct val="150000"/>
              </a:lnSpc>
              <a:spcBef>
                <a:spcPts val="1000"/>
              </a:spcBef>
              <a:spcAft>
                <a:spcPts val="0"/>
              </a:spcAft>
              <a:buNone/>
            </a:pPr>
            <a:r>
              <a:t/>
            </a:r>
            <a:endParaRPr sz="1100">
              <a:solidFill>
                <a:srgbClr val="000000"/>
              </a:solidFill>
              <a:latin typeface="Lora"/>
              <a:ea typeface="Lora"/>
              <a:cs typeface="Lora"/>
              <a:sym typeface="Lora"/>
            </a:endParaRPr>
          </a:p>
          <a:p>
            <a:pPr indent="0" lvl="0" marL="457200" rtl="0" algn="l">
              <a:lnSpc>
                <a:spcPct val="150000"/>
              </a:lnSpc>
              <a:spcBef>
                <a:spcPts val="1000"/>
              </a:spcBef>
              <a:spcAft>
                <a:spcPts val="0"/>
              </a:spcAft>
              <a:buNone/>
            </a:pPr>
            <a:r>
              <a:rPr b="1" lang="en" sz="1100">
                <a:solidFill>
                  <a:srgbClr val="000000"/>
                </a:solidFill>
                <a:latin typeface="Lora"/>
                <a:ea typeface="Lora"/>
                <a:cs typeface="Lora"/>
                <a:sym typeface="Lora"/>
              </a:rPr>
              <a:t>Code and Build:</a:t>
            </a:r>
            <a:r>
              <a:rPr lang="en" sz="1100">
                <a:solidFill>
                  <a:srgbClr val="000000"/>
                </a:solidFill>
                <a:latin typeface="Lora"/>
                <a:ea typeface="Lora"/>
                <a:cs typeface="Lora"/>
                <a:sym typeface="Lora"/>
              </a:rPr>
              <a:t> Git integrated with Azure Pipeline</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lang="en">
                <a:solidFill>
                  <a:srgbClr val="000000"/>
                </a:solidFill>
                <a:latin typeface="Lora"/>
                <a:ea typeface="Lora"/>
                <a:cs typeface="Lora"/>
                <a:sym typeface="Lora"/>
              </a:rPr>
              <a:t>           </a:t>
            </a:r>
            <a:endParaRPr>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b="1" lang="en" sz="1100">
                <a:solidFill>
                  <a:srgbClr val="000000"/>
                </a:solidFill>
                <a:latin typeface="Lora"/>
                <a:ea typeface="Lora"/>
                <a:cs typeface="Lora"/>
                <a:sym typeface="Lora"/>
              </a:rPr>
              <a:t>             </a:t>
            </a:r>
            <a:endParaRPr b="1"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b="1" lang="en" sz="1100">
                <a:solidFill>
                  <a:srgbClr val="000000"/>
                </a:solidFill>
                <a:latin typeface="Lora"/>
                <a:ea typeface="Lora"/>
                <a:cs typeface="Lora"/>
                <a:sym typeface="Lora"/>
              </a:rPr>
              <a:t>            Testing and Deployment:</a:t>
            </a:r>
            <a:r>
              <a:rPr lang="en" sz="1100">
                <a:solidFill>
                  <a:srgbClr val="000000"/>
                </a:solidFill>
                <a:latin typeface="Lora"/>
                <a:ea typeface="Lora"/>
                <a:cs typeface="Lora"/>
                <a:sym typeface="Lora"/>
              </a:rPr>
              <a:t> Azure Pipeline</a:t>
            </a:r>
            <a:endParaRPr sz="1100">
              <a:solidFill>
                <a:srgbClr val="000000"/>
              </a:solidFill>
              <a:latin typeface="Lora"/>
              <a:ea typeface="Lora"/>
              <a:cs typeface="Lora"/>
              <a:sym typeface="Lora"/>
            </a:endParaRPr>
          </a:p>
        </p:txBody>
      </p:sp>
      <p:pic>
        <p:nvPicPr>
          <p:cNvPr id="250" name="Google Shape;250;p39"/>
          <p:cNvPicPr preferRelativeResize="0"/>
          <p:nvPr/>
        </p:nvPicPr>
        <p:blipFill>
          <a:blip r:embed="rId3">
            <a:alphaModFix/>
          </a:blip>
          <a:stretch>
            <a:fillRect/>
          </a:stretch>
        </p:blipFill>
        <p:spPr>
          <a:xfrm>
            <a:off x="6791400" y="1840725"/>
            <a:ext cx="943425" cy="591400"/>
          </a:xfrm>
          <a:prstGeom prst="rect">
            <a:avLst/>
          </a:prstGeom>
          <a:noFill/>
          <a:ln>
            <a:noFill/>
          </a:ln>
        </p:spPr>
      </p:pic>
      <p:pic>
        <p:nvPicPr>
          <p:cNvPr id="251" name="Google Shape;251;p39"/>
          <p:cNvPicPr preferRelativeResize="0"/>
          <p:nvPr/>
        </p:nvPicPr>
        <p:blipFill>
          <a:blip r:embed="rId4">
            <a:alphaModFix/>
          </a:blip>
          <a:stretch>
            <a:fillRect/>
          </a:stretch>
        </p:blipFill>
        <p:spPr>
          <a:xfrm>
            <a:off x="4651275" y="3276675"/>
            <a:ext cx="1396375" cy="478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idx="1" type="body"/>
          </p:nvPr>
        </p:nvSpPr>
        <p:spPr>
          <a:xfrm>
            <a:off x="729450" y="2286975"/>
            <a:ext cx="7688700" cy="232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a:solidFill>
                  <a:schemeClr val="accent3"/>
                </a:solidFill>
                <a:latin typeface="Lora"/>
                <a:ea typeface="Lora"/>
                <a:cs typeface="Lora"/>
                <a:sym typeface="Lora"/>
              </a:rPr>
              <a:t>Continuous Testing:</a:t>
            </a:r>
            <a:endParaRPr b="1">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The goal of Continuous Testing is to test early and test often. The process involves stakeholders like Developer, DevOps, QA and Operational system.</a:t>
            </a:r>
            <a:endParaRPr sz="1100">
              <a:solidFill>
                <a:srgbClr val="000000"/>
              </a:solidFill>
              <a:latin typeface="Lora"/>
              <a:ea typeface="Lora"/>
              <a:cs typeface="Lora"/>
              <a:sym typeface="Lora"/>
            </a:endParaRPr>
          </a:p>
          <a:p>
            <a:pPr indent="0" lvl="0" marL="0" rtl="0" algn="l">
              <a:lnSpc>
                <a:spcPct val="150000"/>
              </a:lnSpc>
              <a:spcBef>
                <a:spcPts val="800"/>
              </a:spcBef>
              <a:spcAft>
                <a:spcPts val="0"/>
              </a:spcAft>
              <a:buNone/>
            </a:pPr>
            <a:r>
              <a:rPr lang="en" sz="1200" u="sng">
                <a:solidFill>
                  <a:srgbClr val="666666"/>
                </a:solidFill>
                <a:latin typeface="Lora"/>
                <a:ea typeface="Lora"/>
                <a:cs typeface="Lora"/>
                <a:sym typeface="Lora"/>
              </a:rPr>
              <a:t>Pair testing: </a:t>
            </a:r>
            <a:endParaRPr sz="1200" u="sng">
              <a:solidFill>
                <a:srgbClr val="666666"/>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The testing of the software system is done by two team members at a single workstation. One does the testing and the other reviews and analyzes the test results. It breaks down the communication barrier.</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pic>
        <p:nvPicPr>
          <p:cNvPr id="257" name="Google Shape;257;p40"/>
          <p:cNvPicPr preferRelativeResize="0"/>
          <p:nvPr/>
        </p:nvPicPr>
        <p:blipFill>
          <a:blip r:embed="rId3">
            <a:alphaModFix/>
          </a:blip>
          <a:stretch>
            <a:fillRect/>
          </a:stretch>
        </p:blipFill>
        <p:spPr>
          <a:xfrm>
            <a:off x="2873125" y="1091350"/>
            <a:ext cx="2611950" cy="131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Change Management: </a:t>
            </a:r>
            <a:endParaRPr sz="2200">
              <a:latin typeface="Lora"/>
              <a:ea typeface="Lora"/>
              <a:cs typeface="Lora"/>
              <a:sym typeface="Lora"/>
            </a:endParaRPr>
          </a:p>
        </p:txBody>
      </p:sp>
      <p:sp>
        <p:nvSpPr>
          <p:cNvPr id="263" name="Google Shape;263;p41"/>
          <p:cNvSpPr txBox="1"/>
          <p:nvPr>
            <p:ph idx="1" type="body"/>
          </p:nvPr>
        </p:nvSpPr>
        <p:spPr>
          <a:xfrm>
            <a:off x="729450" y="1703175"/>
            <a:ext cx="7688700" cy="28035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a:solidFill>
                  <a:schemeClr val="accent3"/>
                </a:solidFill>
                <a:latin typeface="Lora"/>
                <a:ea typeface="Lora"/>
                <a:cs typeface="Lora"/>
                <a:sym typeface="Lora"/>
              </a:rPr>
              <a:t>DevOps Approach for Change Management:</a:t>
            </a:r>
            <a:endParaRPr b="1">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Change management becomes easier and faster when the team is DevOps-minded.</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Change management frameworks are generally designed to deal with large-scale changes, identifying dependencies and operational risks.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DevOps follows a reverse approach by optimizing for small frequent changes, breaking big changes into smaller iterative steps and trying to automate how they are managed.</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Through improved collaboration, transparency and automation, changes can be faster and more reliable.</a:t>
            </a:r>
            <a:endParaRPr sz="1100">
              <a:solidFill>
                <a:srgbClr val="000000"/>
              </a:solidFill>
              <a:latin typeface="Lora"/>
              <a:ea typeface="Lora"/>
              <a:cs typeface="Lora"/>
              <a:sym typeface="Lora"/>
            </a:endParaRPr>
          </a:p>
          <a:p>
            <a:pPr indent="-285750" lvl="0" marL="457200" rtl="0" algn="l">
              <a:lnSpc>
                <a:spcPct val="150000"/>
              </a:lnSpc>
              <a:spcBef>
                <a:spcPts val="0"/>
              </a:spcBef>
              <a:spcAft>
                <a:spcPts val="0"/>
              </a:spcAft>
              <a:buClr>
                <a:srgbClr val="000000"/>
              </a:buClr>
              <a:buSzPts val="900"/>
              <a:buFont typeface="Lora"/>
              <a:buChar char="●"/>
            </a:pPr>
            <a:r>
              <a:rPr lang="en" sz="1100">
                <a:solidFill>
                  <a:srgbClr val="000000"/>
                </a:solidFill>
                <a:latin typeface="Lora"/>
                <a:ea typeface="Lora"/>
                <a:cs typeface="Lora"/>
                <a:sym typeface="Lora"/>
              </a:rPr>
              <a:t>The model combines continuous integration, continuous testing and continuous delivery allowing the team to react in a timely manner.</a:t>
            </a:r>
            <a:endParaRPr sz="900">
              <a:solidFill>
                <a:srgbClr val="000000"/>
              </a:solidFill>
              <a:latin typeface="Lora"/>
              <a:ea typeface="Lora"/>
              <a:cs typeface="Lora"/>
              <a:sym typeface="Lora"/>
            </a:endParaRPr>
          </a:p>
          <a:p>
            <a:pPr indent="0" lvl="0" marL="0" rtl="0" algn="l">
              <a:spcBef>
                <a:spcPts val="0"/>
              </a:spcBef>
              <a:spcAft>
                <a:spcPts val="1600"/>
              </a:spcAft>
              <a:buNone/>
            </a:pPr>
            <a:r>
              <a:t/>
            </a:r>
            <a:endParaRPr b="1">
              <a:solidFill>
                <a:schemeClr val="dk2"/>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Introduction: </a:t>
            </a:r>
            <a:endParaRPr sz="2200">
              <a:latin typeface="Lora"/>
              <a:ea typeface="Lora"/>
              <a:cs typeface="Lora"/>
              <a:sym typeface="Lora"/>
            </a:endParaRPr>
          </a:p>
        </p:txBody>
      </p:sp>
      <p:sp>
        <p:nvSpPr>
          <p:cNvPr id="101" name="Google Shape;101;p15"/>
          <p:cNvSpPr txBox="1"/>
          <p:nvPr>
            <p:ph idx="1" type="body"/>
          </p:nvPr>
        </p:nvSpPr>
        <p:spPr>
          <a:xfrm>
            <a:off x="729450" y="1853850"/>
            <a:ext cx="7688700" cy="28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Lora"/>
                <a:ea typeface="Lora"/>
                <a:cs typeface="Lora"/>
                <a:sym typeface="Lora"/>
              </a:rPr>
              <a:t>Aim of the project:</a:t>
            </a:r>
            <a:endParaRPr b="1">
              <a:solidFill>
                <a:schemeClr val="accent3"/>
              </a:solidFill>
              <a:latin typeface="Lora"/>
              <a:ea typeface="Lora"/>
              <a:cs typeface="Lora"/>
              <a:sym typeface="Lora"/>
            </a:endParaRPr>
          </a:p>
          <a:p>
            <a:pPr indent="0" lvl="0" marL="0" rtl="0" algn="l">
              <a:spcBef>
                <a:spcPts val="1600"/>
              </a:spcBef>
              <a:spcAft>
                <a:spcPts val="0"/>
              </a:spcAft>
              <a:buNone/>
            </a:pPr>
            <a:r>
              <a:rPr lang="en" sz="1100">
                <a:solidFill>
                  <a:srgbClr val="000000"/>
                </a:solidFill>
                <a:latin typeface="Lora"/>
                <a:ea typeface="Lora"/>
                <a:cs typeface="Lora"/>
                <a:sym typeface="Lora"/>
              </a:rPr>
              <a:t>Design a system to support a digitized security management for University including both verification software and human security officers. System is aimed to address everyone who enters the campus through the main gate.</a:t>
            </a:r>
            <a:endParaRPr sz="1100">
              <a:solidFill>
                <a:srgbClr val="000000"/>
              </a:solidFill>
              <a:latin typeface="Lora"/>
              <a:ea typeface="Lora"/>
              <a:cs typeface="Lora"/>
              <a:sym typeface="Lora"/>
            </a:endParaRPr>
          </a:p>
          <a:p>
            <a:pPr indent="0" lvl="0" marL="0" rtl="0" algn="l">
              <a:lnSpc>
                <a:spcPct val="150000"/>
              </a:lnSpc>
              <a:spcBef>
                <a:spcPts val="1600"/>
              </a:spcBef>
              <a:spcAft>
                <a:spcPts val="0"/>
              </a:spcAft>
              <a:buNone/>
            </a:pPr>
            <a:r>
              <a:rPr b="1" lang="en">
                <a:solidFill>
                  <a:schemeClr val="accent3"/>
                </a:solidFill>
                <a:latin typeface="Lora"/>
                <a:ea typeface="Lora"/>
                <a:cs typeface="Lora"/>
                <a:sym typeface="Lora"/>
              </a:rPr>
              <a:t>Impact:</a:t>
            </a:r>
            <a:endParaRPr b="1">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University of Hyderabad has around 5000 students with a faculty of 400 and a huge staff working for maintenance of the campus. The campus also offers maximum freedom to students, as there is no time restriction in terms of entry and exit.</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t/>
            </a:r>
            <a:endParaRPr>
              <a:solidFill>
                <a:schemeClr val="dk2"/>
              </a:solidFill>
              <a:latin typeface="Lora"/>
              <a:ea typeface="Lora"/>
              <a:cs typeface="Lora"/>
              <a:sym typeface="Lora"/>
            </a:endParaRPr>
          </a:p>
          <a:p>
            <a:pPr indent="0" lvl="0" marL="0" rtl="0" algn="l">
              <a:spcBef>
                <a:spcPts val="0"/>
              </a:spcBef>
              <a:spcAft>
                <a:spcPts val="1600"/>
              </a:spcAft>
              <a:buNone/>
            </a:pPr>
            <a:r>
              <a:t/>
            </a:r>
            <a:endParaRPr b="1">
              <a:solidFill>
                <a:schemeClr val="dk2"/>
              </a:solidFill>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idx="1" type="body"/>
          </p:nvPr>
        </p:nvSpPr>
        <p:spPr>
          <a:xfrm>
            <a:off x="729450" y="1366250"/>
            <a:ext cx="7688700" cy="34572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Generally process involves the following steps:</a:t>
            </a:r>
            <a:endParaRPr sz="1100">
              <a:solidFill>
                <a:srgbClr val="000000"/>
              </a:solidFill>
              <a:latin typeface="Lora"/>
              <a:ea typeface="Lora"/>
              <a:cs typeface="Lora"/>
              <a:sym typeface="Lora"/>
            </a:endParaRPr>
          </a:p>
          <a:p>
            <a:pPr indent="-298450" lvl="0" marL="4572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Check for change requests</a:t>
            </a:r>
            <a:endParaRPr sz="1100">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Perform impact analysis</a:t>
            </a:r>
            <a:endParaRPr sz="1100">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Change risk assessment</a:t>
            </a:r>
            <a:endParaRPr sz="1100">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Change implementation</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During the implementation of transitions: </a:t>
            </a:r>
            <a:endParaRPr sz="1100">
              <a:solidFill>
                <a:srgbClr val="000000"/>
              </a:solidFill>
              <a:latin typeface="Lora"/>
              <a:ea typeface="Lora"/>
              <a:cs typeface="Lora"/>
              <a:sym typeface="Lora"/>
            </a:endParaRPr>
          </a:p>
          <a:p>
            <a:pPr indent="-298450" lvl="0" marL="4572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Once a milestone is achieved, do a retrospective to assess the current state. If it’s in-line with the expected results, initiate the next step.</a:t>
            </a:r>
            <a:endParaRPr sz="1100">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After the transition, perform testing and identify the issues that have come up as a result of the new process.</a:t>
            </a:r>
            <a:endParaRPr sz="1100">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Urgent changes may have to be implemented without going through all stages of the software engineering process.</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idx="1" type="body"/>
          </p:nvPr>
        </p:nvSpPr>
        <p:spPr>
          <a:xfrm>
            <a:off x="729450" y="1089175"/>
            <a:ext cx="7688700" cy="3250800"/>
          </a:xfrm>
          <a:prstGeom prst="rect">
            <a:avLst/>
          </a:prstGeom>
        </p:spPr>
        <p:txBody>
          <a:bodyPr anchorCtr="0" anchor="t" bIns="91425" lIns="91425" spcFirstLastPara="1" rIns="91425" wrap="square" tIns="91425">
            <a:noAutofit/>
          </a:bodyPr>
          <a:lstStyle/>
          <a:p>
            <a:pPr indent="0" lvl="0" marL="0" marR="1133475" rtl="0" algn="l">
              <a:lnSpc>
                <a:spcPct val="100000"/>
              </a:lnSpc>
              <a:spcBef>
                <a:spcPts val="2400"/>
              </a:spcBef>
              <a:spcAft>
                <a:spcPts val="0"/>
              </a:spcAft>
              <a:buNone/>
            </a:pPr>
            <a:r>
              <a:rPr b="1" lang="en">
                <a:solidFill>
                  <a:schemeClr val="accent3"/>
                </a:solidFill>
                <a:latin typeface="Lora"/>
                <a:ea typeface="Lora"/>
                <a:cs typeface="Lora"/>
                <a:sym typeface="Lora"/>
              </a:rPr>
              <a:t>Change Management Tool:</a:t>
            </a:r>
            <a:endParaRPr b="1">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b="1" lang="en" sz="1100">
                <a:solidFill>
                  <a:schemeClr val="dk1"/>
                </a:solidFill>
                <a:latin typeface="Lora"/>
                <a:ea typeface="Lora"/>
                <a:cs typeface="Lora"/>
                <a:sym typeface="Lora"/>
              </a:rPr>
              <a:t>Integrated with Azure DevOps:</a:t>
            </a:r>
            <a:endParaRPr b="1" sz="1100">
              <a:solidFill>
                <a:schemeClr val="dk1"/>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Specific change management sub processes in this tool include:</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Change risk assessment</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Change scheduling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Change approvals and oversight. </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This change management extension for Azure DevOps helps </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Automate the process involving</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Reduce chances of human errors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Increase deployment agility.</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pic>
        <p:nvPicPr>
          <p:cNvPr id="274" name="Google Shape;274;p43"/>
          <p:cNvPicPr preferRelativeResize="0"/>
          <p:nvPr/>
        </p:nvPicPr>
        <p:blipFill>
          <a:blip r:embed="rId3">
            <a:alphaModFix/>
          </a:blip>
          <a:stretch>
            <a:fillRect/>
          </a:stretch>
        </p:blipFill>
        <p:spPr>
          <a:xfrm>
            <a:off x="5944975" y="2038550"/>
            <a:ext cx="2034075" cy="1352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729450" y="126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Project Plan:</a:t>
            </a:r>
            <a:endParaRPr sz="2200">
              <a:latin typeface="Lora"/>
              <a:ea typeface="Lora"/>
              <a:cs typeface="Lora"/>
              <a:sym typeface="Lora"/>
            </a:endParaRPr>
          </a:p>
        </p:txBody>
      </p:sp>
      <p:sp>
        <p:nvSpPr>
          <p:cNvPr id="280" name="Google Shape;280;p44"/>
          <p:cNvSpPr txBox="1"/>
          <p:nvPr>
            <p:ph idx="1" type="body"/>
          </p:nvPr>
        </p:nvSpPr>
        <p:spPr>
          <a:xfrm>
            <a:off x="729450" y="1803625"/>
            <a:ext cx="7688700" cy="3102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100">
                <a:solidFill>
                  <a:srgbClr val="000000"/>
                </a:solidFill>
                <a:latin typeface="Lora"/>
                <a:ea typeface="Lora"/>
                <a:cs typeface="Lora"/>
                <a:sym typeface="Lora"/>
              </a:rPr>
              <a:t>As we follow DevOps approach, all the subsystems go through several iterations of development and testing. </a:t>
            </a:r>
            <a:endParaRPr sz="1100">
              <a:solidFill>
                <a:srgbClr val="000000"/>
              </a:solidFill>
              <a:latin typeface="Lora"/>
              <a:ea typeface="Lora"/>
              <a:cs typeface="Lora"/>
              <a:sym typeface="Lora"/>
            </a:endParaRPr>
          </a:p>
          <a:p>
            <a:pPr indent="0" lvl="0" marL="0" rtl="0" algn="l">
              <a:lnSpc>
                <a:spcPct val="115000"/>
              </a:lnSpc>
              <a:spcBef>
                <a:spcPts val="1000"/>
              </a:spcBef>
              <a:spcAft>
                <a:spcPts val="0"/>
              </a:spcAft>
              <a:buNone/>
            </a:pPr>
            <a:r>
              <a:rPr lang="en" sz="1100">
                <a:solidFill>
                  <a:srgbClr val="000000"/>
                </a:solidFill>
                <a:latin typeface="Lora"/>
                <a:ea typeface="Lora"/>
                <a:cs typeface="Lora"/>
                <a:sym typeface="Lora"/>
              </a:rPr>
              <a:t>Azure Pipeline tests them continuously and delivers them to our choice of end point. </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rPr b="1" lang="en">
                <a:solidFill>
                  <a:schemeClr val="accent3"/>
                </a:solidFill>
                <a:latin typeface="Lora"/>
                <a:ea typeface="Lora"/>
                <a:cs typeface="Lora"/>
                <a:sym typeface="Lora"/>
              </a:rPr>
              <a:t>Tool for Planning:</a:t>
            </a:r>
            <a:endParaRPr sz="1200">
              <a:solidFill>
                <a:schemeClr val="accent3"/>
              </a:solidFill>
              <a:latin typeface="Lora"/>
              <a:ea typeface="Lora"/>
              <a:cs typeface="Lora"/>
              <a:sym typeface="Lora"/>
            </a:endParaRPr>
          </a:p>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Delivery Plans is an extension of Azure DevOps and is easy to use</a:t>
            </a:r>
            <a:endParaRPr sz="1100">
              <a:solidFill>
                <a:srgbClr val="000000"/>
              </a:solidFill>
              <a:latin typeface="Lora"/>
              <a:ea typeface="Lora"/>
              <a:cs typeface="Lora"/>
              <a:sym typeface="Lora"/>
            </a:endParaRPr>
          </a:p>
          <a:p>
            <a:pPr indent="0" lvl="0" marL="0" rtl="0" algn="l">
              <a:lnSpc>
                <a:spcPct val="150000"/>
              </a:lnSpc>
              <a:spcBef>
                <a:spcPts val="1000"/>
              </a:spcBef>
              <a:spcAft>
                <a:spcPts val="0"/>
              </a:spcAft>
              <a:buNone/>
            </a:pPr>
            <a:r>
              <a:t/>
            </a:r>
            <a:endParaRPr sz="1100">
              <a:solidFill>
                <a:srgbClr val="000000"/>
              </a:solidFill>
              <a:latin typeface="Lora"/>
              <a:ea typeface="Lora"/>
              <a:cs typeface="Lora"/>
              <a:sym typeface="Lora"/>
            </a:endParaRPr>
          </a:p>
        </p:txBody>
      </p:sp>
      <p:pic>
        <p:nvPicPr>
          <p:cNvPr id="281" name="Google Shape;281;p44"/>
          <p:cNvPicPr preferRelativeResize="0"/>
          <p:nvPr/>
        </p:nvPicPr>
        <p:blipFill>
          <a:blip r:embed="rId3">
            <a:alphaModFix/>
          </a:blip>
          <a:stretch>
            <a:fillRect/>
          </a:stretch>
        </p:blipFill>
        <p:spPr>
          <a:xfrm>
            <a:off x="1432400" y="3569650"/>
            <a:ext cx="1623746" cy="963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1" type="body"/>
          </p:nvPr>
        </p:nvSpPr>
        <p:spPr>
          <a:xfrm>
            <a:off x="727650" y="904125"/>
            <a:ext cx="7688700" cy="3522600"/>
          </a:xfrm>
          <a:prstGeom prst="rect">
            <a:avLst/>
          </a:prstGeom>
        </p:spPr>
        <p:txBody>
          <a:bodyPr anchorCtr="0" anchor="t" bIns="91425" lIns="91425" spcFirstLastPara="1" rIns="91425" wrap="square" tIns="91425">
            <a:noAutofit/>
          </a:bodyPr>
          <a:lstStyle/>
          <a:p>
            <a:pPr indent="0" lvl="0" marL="0" marR="1133475" rtl="0" algn="l">
              <a:lnSpc>
                <a:spcPct val="100000"/>
              </a:lnSpc>
              <a:spcBef>
                <a:spcPts val="2400"/>
              </a:spcBef>
              <a:spcAft>
                <a:spcPts val="0"/>
              </a:spcAft>
              <a:buNone/>
            </a:pPr>
            <a:r>
              <a:rPr b="1" lang="en">
                <a:solidFill>
                  <a:schemeClr val="accent3"/>
                </a:solidFill>
                <a:latin typeface="Lora"/>
                <a:ea typeface="Lora"/>
                <a:cs typeface="Lora"/>
                <a:sym typeface="Lora"/>
              </a:rPr>
              <a:t>Risks:</a:t>
            </a:r>
            <a:endParaRPr b="1">
              <a:solidFill>
                <a:schemeClr val="accent3"/>
              </a:solidFill>
              <a:latin typeface="Lora"/>
              <a:ea typeface="Lora"/>
              <a:cs typeface="Lora"/>
              <a:sym typeface="Lora"/>
            </a:endParaRPr>
          </a:p>
          <a:p>
            <a:pPr indent="-298450" lvl="0" marL="457200" rtl="0" algn="l">
              <a:lnSpc>
                <a:spcPct val="115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Human errors: </a:t>
            </a:r>
            <a:endParaRPr sz="1100">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Students can enter the campus by approving themselves as visitors when they forget their IDs. </a:t>
            </a:r>
            <a:endParaRPr>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Delivery executives can enter as visitors if approved by their customers.</a:t>
            </a:r>
            <a:endParaRPr>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Wrong entries by visitors or delivery executives or cab drivers.</a:t>
            </a:r>
            <a:endParaRPr>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Hardware Failures:</a:t>
            </a:r>
            <a:endParaRPr sz="1100">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In cases where the scanner fails to recognize a valid code.</a:t>
            </a:r>
            <a:endParaRPr>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Gate mechanism failure.</a:t>
            </a:r>
            <a:endParaRPr>
              <a:solidFill>
                <a:srgbClr val="000000"/>
              </a:solidFill>
              <a:latin typeface="Lora"/>
              <a:ea typeface="Lora"/>
              <a:cs typeface="Lora"/>
              <a:sym typeface="Lora"/>
            </a:endParaRPr>
          </a:p>
          <a:p>
            <a:pPr indent="-298450" lvl="0" marL="457200" rtl="0" algn="l">
              <a:lnSpc>
                <a:spcPct val="115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Software failure:</a:t>
            </a:r>
            <a:endParaRPr sz="1100">
              <a:solidFill>
                <a:srgbClr val="000000"/>
              </a:solidFill>
              <a:latin typeface="Lora"/>
              <a:ea typeface="Lora"/>
              <a:cs typeface="Lora"/>
              <a:sym typeface="Lora"/>
            </a:endParaRPr>
          </a:p>
          <a:p>
            <a:pPr indent="-298450" lvl="1" marL="914400" rtl="0" algn="l">
              <a:lnSpc>
                <a:spcPct val="115000"/>
              </a:lnSpc>
              <a:spcBef>
                <a:spcPts val="0"/>
              </a:spcBef>
              <a:spcAft>
                <a:spcPts val="0"/>
              </a:spcAft>
              <a:buClr>
                <a:srgbClr val="000000"/>
              </a:buClr>
              <a:buSzPts val="1100"/>
              <a:buFont typeface="Lora"/>
              <a:buChar char="○"/>
            </a:pPr>
            <a:r>
              <a:rPr lang="en">
                <a:solidFill>
                  <a:srgbClr val="000000"/>
                </a:solidFill>
                <a:latin typeface="Lora"/>
                <a:ea typeface="Lora"/>
                <a:cs typeface="Lora"/>
                <a:sym typeface="Lora"/>
              </a:rPr>
              <a:t>When there are server problems and the student can’t receive notification but the security is unaware of the issue.</a:t>
            </a:r>
            <a:endParaRPr>
              <a:solidFill>
                <a:srgbClr val="000000"/>
              </a:solidFill>
              <a:latin typeface="Lora"/>
              <a:ea typeface="Lora"/>
              <a:cs typeface="Lora"/>
              <a:sym typeface="Lora"/>
            </a:endParaRPr>
          </a:p>
          <a:p>
            <a:pPr indent="0" lvl="0" marL="0" marR="1133475" rtl="0" algn="l">
              <a:lnSpc>
                <a:spcPct val="100000"/>
              </a:lnSpc>
              <a:spcBef>
                <a:spcPts val="2400"/>
              </a:spcBef>
              <a:spcAft>
                <a:spcPts val="0"/>
              </a:spcAft>
              <a:buNone/>
            </a:pPr>
            <a:r>
              <a:rPr b="1" lang="en">
                <a:solidFill>
                  <a:schemeClr val="accent3"/>
                </a:solidFill>
                <a:latin typeface="Lora"/>
                <a:ea typeface="Lora"/>
                <a:cs typeface="Lora"/>
                <a:sym typeface="Lora"/>
              </a:rPr>
              <a:t>Risk-mitigation:</a:t>
            </a:r>
            <a:endParaRPr b="1">
              <a:solidFill>
                <a:schemeClr val="accent3"/>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Open Sans"/>
              <a:buChar char="●"/>
            </a:pPr>
            <a:r>
              <a:rPr lang="en" sz="1100">
                <a:solidFill>
                  <a:srgbClr val="000000"/>
                </a:solidFill>
                <a:latin typeface="Lora"/>
                <a:ea typeface="Lora"/>
                <a:cs typeface="Lora"/>
                <a:sym typeface="Lora"/>
              </a:rPr>
              <a:t>To prevent scanner and gate issues, they should be checked and monitored frequently.</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Open Sans"/>
              <a:buChar char="●"/>
            </a:pPr>
            <a:r>
              <a:rPr lang="en" sz="1100">
                <a:solidFill>
                  <a:srgbClr val="000000"/>
                </a:solidFill>
                <a:latin typeface="Lora"/>
                <a:ea typeface="Lora"/>
                <a:cs typeface="Lora"/>
                <a:sym typeface="Lora"/>
              </a:rPr>
              <a:t>Employers should constantly check the status of servers on both sides.</a:t>
            </a:r>
            <a:endParaRPr sz="1100">
              <a:solidFill>
                <a:srgbClr val="000000"/>
              </a:solidFill>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Conclusions:</a:t>
            </a:r>
            <a:endParaRPr sz="2200">
              <a:latin typeface="Lora"/>
              <a:ea typeface="Lora"/>
              <a:cs typeface="Lora"/>
              <a:sym typeface="Lora"/>
            </a:endParaRPr>
          </a:p>
        </p:txBody>
      </p:sp>
      <p:sp>
        <p:nvSpPr>
          <p:cNvPr id="292" name="Google Shape;292;p46"/>
          <p:cNvSpPr txBox="1"/>
          <p:nvPr>
            <p:ph idx="1" type="body"/>
          </p:nvPr>
        </p:nvSpPr>
        <p:spPr>
          <a:xfrm>
            <a:off x="729325" y="1853850"/>
            <a:ext cx="3774300" cy="2486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en">
                <a:solidFill>
                  <a:schemeClr val="accent3"/>
                </a:solidFill>
                <a:latin typeface="Lora"/>
                <a:ea typeface="Lora"/>
                <a:cs typeface="Lora"/>
                <a:sym typeface="Lora"/>
              </a:rPr>
              <a:t>Learnings &amp; Challenges:</a:t>
            </a:r>
            <a:endParaRPr b="1">
              <a:solidFill>
                <a:schemeClr val="accent3"/>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The whole security system cannot be automated. There are certain issues in security which only humans can solve.</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Human errors cannot be totally exhausted.</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Integrating the system with e-governance.</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High budget and maintenance issues.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Executional challenge: COVID-19.</a:t>
            </a:r>
            <a:endParaRPr sz="1100"/>
          </a:p>
        </p:txBody>
      </p:sp>
      <p:sp>
        <p:nvSpPr>
          <p:cNvPr id="293" name="Google Shape;293;p46"/>
          <p:cNvSpPr txBox="1"/>
          <p:nvPr>
            <p:ph idx="2" type="body"/>
          </p:nvPr>
        </p:nvSpPr>
        <p:spPr>
          <a:xfrm>
            <a:off x="4643550" y="1677150"/>
            <a:ext cx="3774300" cy="2486100"/>
          </a:xfrm>
          <a:prstGeom prst="rect">
            <a:avLst/>
          </a:prstGeom>
        </p:spPr>
        <p:txBody>
          <a:bodyPr anchorCtr="0" anchor="t" bIns="91425" lIns="91425" spcFirstLastPara="1" rIns="91425" wrap="square" tIns="91425">
            <a:noAutofit/>
          </a:bodyPr>
          <a:lstStyle/>
          <a:p>
            <a:pPr indent="0" lvl="0" marL="0" marR="1133475" rtl="0" algn="l">
              <a:lnSpc>
                <a:spcPct val="150000"/>
              </a:lnSpc>
              <a:spcBef>
                <a:spcPts val="2400"/>
              </a:spcBef>
              <a:spcAft>
                <a:spcPts val="0"/>
              </a:spcAft>
              <a:buNone/>
            </a:pPr>
            <a:r>
              <a:rPr b="1" lang="en">
                <a:solidFill>
                  <a:schemeClr val="accent3"/>
                </a:solidFill>
                <a:latin typeface="Lora"/>
                <a:ea typeface="Lora"/>
                <a:cs typeface="Lora"/>
                <a:sym typeface="Lora"/>
              </a:rPr>
              <a:t>Possible Extensions: </a:t>
            </a:r>
            <a:endParaRPr b="1">
              <a:solidFill>
                <a:schemeClr val="accent3"/>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This security system can be implemented at all gates in the University and integrate all gates.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Monitor entries and exits of visitors, delivery executives and cabs.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Overstay alert for delivery executives.</a:t>
            </a:r>
            <a:endParaRPr sz="11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729450" y="1664600"/>
            <a:ext cx="7688400" cy="30414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None/>
            </a:pPr>
            <a:r>
              <a:rPr b="0" lang="en" sz="7100">
                <a:solidFill>
                  <a:schemeClr val="dk1"/>
                </a:solidFill>
                <a:latin typeface="Caveat"/>
                <a:ea typeface="Caveat"/>
                <a:cs typeface="Caveat"/>
                <a:sym typeface="Caveat"/>
              </a:rPr>
              <a:t>Thank You…</a:t>
            </a:r>
            <a:endParaRPr sz="2800">
              <a:solidFill>
                <a:schemeClr val="dk1"/>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7650" y="10895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100">
                <a:solidFill>
                  <a:srgbClr val="000000"/>
                </a:solidFill>
                <a:latin typeface="Lora"/>
                <a:ea typeface="Lora"/>
                <a:cs typeface="Lora"/>
                <a:sym typeface="Lora"/>
              </a:rPr>
              <a:t>The system we develop</a:t>
            </a:r>
            <a:endParaRPr sz="1100">
              <a:solidFill>
                <a:srgbClr val="000000"/>
              </a:solidFill>
              <a:latin typeface="Lora"/>
              <a:ea typeface="Lora"/>
              <a:cs typeface="Lora"/>
              <a:sym typeface="Lora"/>
            </a:endParaRPr>
          </a:p>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Ensures safety and prevents unauthorised entries into the campus.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Eliminates the need to manually reach out insiders for outsider approvals.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Allows security officers to collect the packages dropped at the gate by delivery executives as per their customer instructions.</a:t>
            </a:r>
            <a:endParaRPr sz="1100">
              <a:solidFill>
                <a:srgbClr val="000000"/>
              </a:solidFill>
              <a:latin typeface="Lora"/>
              <a:ea typeface="Lora"/>
              <a:cs typeface="Lora"/>
              <a:sym typeface="Lora"/>
            </a:endParaRPr>
          </a:p>
          <a:p>
            <a:pPr indent="0" lvl="0" marL="0" rtl="0" algn="l">
              <a:lnSpc>
                <a:spcPct val="100000"/>
              </a:lnSpc>
              <a:spcBef>
                <a:spcPts val="0"/>
              </a:spcBef>
              <a:spcAft>
                <a:spcPts val="0"/>
              </a:spcAft>
              <a:buNone/>
            </a:pPr>
            <a:r>
              <a:rPr b="1" lang="en">
                <a:solidFill>
                  <a:schemeClr val="accent3"/>
                </a:solidFill>
                <a:latin typeface="Lora"/>
                <a:ea typeface="Lora"/>
                <a:cs typeface="Lora"/>
                <a:sym typeface="Lora"/>
              </a:rPr>
              <a:t>Budget:</a:t>
            </a:r>
            <a:endParaRPr b="1">
              <a:solidFill>
                <a:schemeClr val="accent3"/>
              </a:solidFill>
              <a:latin typeface="Lora"/>
              <a:ea typeface="Lora"/>
              <a:cs typeface="Lora"/>
              <a:sym typeface="Lora"/>
            </a:endParaRPr>
          </a:p>
          <a:p>
            <a:pPr indent="0" lvl="0" marL="0" rtl="0" algn="l">
              <a:lnSpc>
                <a:spcPct val="100000"/>
              </a:lnSpc>
              <a:spcBef>
                <a:spcPts val="0"/>
              </a:spcBef>
              <a:spcAft>
                <a:spcPts val="0"/>
              </a:spcAft>
              <a:buNone/>
            </a:pPr>
            <a:r>
              <a:rPr b="1" lang="en">
                <a:solidFill>
                  <a:schemeClr val="accent3"/>
                </a:solidFill>
                <a:latin typeface="Lora"/>
                <a:ea typeface="Lora"/>
                <a:cs typeface="Lora"/>
                <a:sym typeface="Lora"/>
              </a:rPr>
              <a:t> </a:t>
            </a:r>
            <a:endParaRPr b="1">
              <a:solidFill>
                <a:schemeClr val="accent3"/>
              </a:solidFill>
              <a:latin typeface="Lora"/>
              <a:ea typeface="Lora"/>
              <a:cs typeface="Lora"/>
              <a:sym typeface="Lora"/>
            </a:endParaRPr>
          </a:p>
          <a:p>
            <a:pPr indent="0" lvl="0" marL="0" rtl="0" algn="l">
              <a:lnSpc>
                <a:spcPct val="100000"/>
              </a:lnSpc>
              <a:spcBef>
                <a:spcPts val="0"/>
              </a:spcBef>
              <a:spcAft>
                <a:spcPts val="0"/>
              </a:spcAft>
              <a:buNone/>
            </a:pPr>
            <a:r>
              <a:t/>
            </a:r>
            <a:endParaRPr>
              <a:solidFill>
                <a:schemeClr val="dk2"/>
              </a:solidFill>
              <a:latin typeface="Lora"/>
              <a:ea typeface="Lora"/>
              <a:cs typeface="Lora"/>
              <a:sym typeface="Lora"/>
            </a:endParaRPr>
          </a:p>
          <a:p>
            <a:pPr indent="0" lvl="0" marL="0" rtl="0" algn="l">
              <a:lnSpc>
                <a:spcPct val="100000"/>
              </a:lnSpc>
              <a:spcBef>
                <a:spcPts val="0"/>
              </a:spcBef>
              <a:spcAft>
                <a:spcPts val="0"/>
              </a:spcAft>
              <a:buNone/>
            </a:pPr>
            <a:r>
              <a:rPr lang="en" sz="1500">
                <a:solidFill>
                  <a:srgbClr val="000000"/>
                </a:solidFill>
                <a:latin typeface="Lora"/>
                <a:ea typeface="Lora"/>
                <a:cs typeface="Lora"/>
                <a:sym typeface="Lora"/>
              </a:rPr>
              <a:t> </a:t>
            </a:r>
            <a:endParaRPr sz="1500">
              <a:solidFill>
                <a:srgbClr val="000000"/>
              </a:solidFill>
              <a:latin typeface="Lora"/>
              <a:ea typeface="Lora"/>
              <a:cs typeface="Lora"/>
              <a:sym typeface="Lora"/>
            </a:endParaRPr>
          </a:p>
          <a:p>
            <a:pPr indent="0" lvl="0" marL="0" rtl="0" algn="l">
              <a:spcBef>
                <a:spcPts val="0"/>
              </a:spcBef>
              <a:spcAft>
                <a:spcPts val="1600"/>
              </a:spcAft>
              <a:buNone/>
            </a:pPr>
            <a:r>
              <a:t/>
            </a:r>
            <a:endParaRPr/>
          </a:p>
        </p:txBody>
      </p:sp>
      <p:graphicFrame>
        <p:nvGraphicFramePr>
          <p:cNvPr id="107" name="Google Shape;107;p16"/>
          <p:cNvGraphicFramePr/>
          <p:nvPr/>
        </p:nvGraphicFramePr>
        <p:xfrm>
          <a:off x="831975" y="2979350"/>
          <a:ext cx="3000000" cy="3000000"/>
        </p:xfrm>
        <a:graphic>
          <a:graphicData uri="http://schemas.openxmlformats.org/drawingml/2006/table">
            <a:tbl>
              <a:tblPr>
                <a:noFill/>
                <a:tableStyleId>{6FC45CFD-CC05-41DE-9529-F8C48205C1F3}</a:tableStyleId>
              </a:tblPr>
              <a:tblGrid>
                <a:gridCol w="2847500"/>
                <a:gridCol w="1978500"/>
                <a:gridCol w="2413000"/>
              </a:tblGrid>
              <a:tr h="294025">
                <a:tc>
                  <a:txBody>
                    <a:bodyPr/>
                    <a:lstStyle/>
                    <a:p>
                      <a:pPr indent="0" lvl="0" marL="0" rtl="0" algn="l">
                        <a:spcBef>
                          <a:spcPts val="0"/>
                        </a:spcBef>
                        <a:spcAft>
                          <a:spcPts val="0"/>
                        </a:spcAft>
                        <a:buNone/>
                      </a:pPr>
                      <a:r>
                        <a:rPr b="1" lang="en" sz="1100">
                          <a:latin typeface="Lora"/>
                          <a:ea typeface="Lora"/>
                          <a:cs typeface="Lora"/>
                          <a:sym typeface="Lora"/>
                        </a:rPr>
                        <a:t>Module Name</a:t>
                      </a:r>
                      <a:endParaRPr b="1" sz="11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b="1" lang="en" sz="1100">
                          <a:latin typeface="Lora"/>
                          <a:ea typeface="Lora"/>
                          <a:cs typeface="Lora"/>
                          <a:sym typeface="Lora"/>
                        </a:rPr>
                        <a:t>Quantity</a:t>
                      </a:r>
                      <a:endParaRPr b="1" sz="11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b="1" lang="en" sz="1100">
                          <a:latin typeface="Lora"/>
                          <a:ea typeface="Lora"/>
                          <a:cs typeface="Lora"/>
                          <a:sym typeface="Lora"/>
                        </a:rPr>
                        <a:t>Cost Estimate</a:t>
                      </a:r>
                      <a:endParaRPr b="1" sz="1100">
                        <a:latin typeface="Lora"/>
                        <a:ea typeface="Lora"/>
                        <a:cs typeface="Lora"/>
                        <a:sym typeface="Lora"/>
                      </a:endParaRPr>
                    </a:p>
                  </a:txBody>
                  <a:tcPr marT="91425" marB="91425" marR="91425" marL="91425"/>
                </a:tc>
              </a:tr>
              <a:tr h="312025">
                <a:tc>
                  <a:txBody>
                    <a:bodyPr/>
                    <a:lstStyle/>
                    <a:p>
                      <a:pPr indent="0" lvl="0" marL="0" rtl="0" algn="l">
                        <a:spcBef>
                          <a:spcPts val="0"/>
                        </a:spcBef>
                        <a:spcAft>
                          <a:spcPts val="0"/>
                        </a:spcAft>
                        <a:buNone/>
                      </a:pPr>
                      <a:r>
                        <a:rPr lang="en" sz="1100">
                          <a:latin typeface="Lora"/>
                          <a:ea typeface="Lora"/>
                          <a:cs typeface="Lora"/>
                          <a:sym typeface="Lora"/>
                        </a:rPr>
                        <a:t>Device to scan QR code</a:t>
                      </a:r>
                      <a:endParaRPr sz="11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1</a:t>
                      </a:r>
                      <a:endParaRPr sz="9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7000 INR</a:t>
                      </a:r>
                      <a:endParaRPr sz="1100">
                        <a:latin typeface="Lora"/>
                        <a:ea typeface="Lora"/>
                        <a:cs typeface="Lora"/>
                        <a:sym typeface="Lora"/>
                      </a:endParaRPr>
                    </a:p>
                  </a:txBody>
                  <a:tcPr marT="91425" marB="91425" marR="91425" marL="91425"/>
                </a:tc>
              </a:tr>
              <a:tr h="263900">
                <a:tc>
                  <a:txBody>
                    <a:bodyPr/>
                    <a:lstStyle/>
                    <a:p>
                      <a:pPr indent="0" lvl="0" marL="0" rtl="0" algn="l">
                        <a:spcBef>
                          <a:spcPts val="0"/>
                        </a:spcBef>
                        <a:spcAft>
                          <a:spcPts val="0"/>
                        </a:spcAft>
                        <a:buNone/>
                      </a:pPr>
                      <a:r>
                        <a:rPr lang="en" sz="1100">
                          <a:latin typeface="Lora"/>
                          <a:ea typeface="Lora"/>
                          <a:cs typeface="Lora"/>
                          <a:sym typeface="Lora"/>
                        </a:rPr>
                        <a:t>Automatic Boom Barriers</a:t>
                      </a:r>
                      <a:endParaRPr sz="12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1</a:t>
                      </a:r>
                      <a:endParaRPr sz="11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38,000 INR</a:t>
                      </a:r>
                      <a:endParaRPr sz="1200">
                        <a:latin typeface="Lora"/>
                        <a:ea typeface="Lora"/>
                        <a:cs typeface="Lora"/>
                        <a:sym typeface="Lora"/>
                      </a:endParaRPr>
                    </a:p>
                  </a:txBody>
                  <a:tcPr marT="91425" marB="91425" marR="91425" marL="91425"/>
                </a:tc>
              </a:tr>
              <a:tr h="339650">
                <a:tc>
                  <a:txBody>
                    <a:bodyPr/>
                    <a:lstStyle/>
                    <a:p>
                      <a:pPr indent="0" lvl="0" marL="0" rtl="0" algn="l">
                        <a:spcBef>
                          <a:spcPts val="0"/>
                        </a:spcBef>
                        <a:spcAft>
                          <a:spcPts val="0"/>
                        </a:spcAft>
                        <a:buNone/>
                      </a:pPr>
                      <a:r>
                        <a:rPr lang="en" sz="1100">
                          <a:latin typeface="Lora"/>
                          <a:ea typeface="Lora"/>
                          <a:cs typeface="Lora"/>
                          <a:sym typeface="Lora"/>
                        </a:rPr>
                        <a:t>Device to manage verifications. </a:t>
                      </a:r>
                      <a:endParaRPr sz="12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1</a:t>
                      </a:r>
                      <a:endParaRPr sz="11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5000 INR</a:t>
                      </a:r>
                      <a:endParaRPr sz="1200">
                        <a:latin typeface="Lora"/>
                        <a:ea typeface="Lora"/>
                        <a:cs typeface="Lora"/>
                        <a:sym typeface="Lora"/>
                      </a:endParaRPr>
                    </a:p>
                  </a:txBody>
                  <a:tcPr marT="91425" marB="91425" marR="91425" marL="91425"/>
                </a:tc>
              </a:tr>
              <a:tr h="373050">
                <a:tc>
                  <a:txBody>
                    <a:bodyPr/>
                    <a:lstStyle/>
                    <a:p>
                      <a:pPr indent="0" lvl="0" marL="0" rtl="0" algn="l">
                        <a:spcBef>
                          <a:spcPts val="0"/>
                        </a:spcBef>
                        <a:spcAft>
                          <a:spcPts val="0"/>
                        </a:spcAft>
                        <a:buNone/>
                      </a:pPr>
                      <a:r>
                        <a:t/>
                      </a:r>
                      <a:endParaRPr>
                        <a:latin typeface="Lora"/>
                        <a:ea typeface="Lora"/>
                        <a:cs typeface="Lora"/>
                        <a:sym typeface="Lora"/>
                      </a:endParaRPr>
                    </a:p>
                  </a:txBody>
                  <a:tcPr marT="91425" marB="91425" marR="91425" marL="91425"/>
                </a:tc>
                <a:tc>
                  <a:txBody>
                    <a:bodyPr/>
                    <a:lstStyle/>
                    <a:p>
                      <a:pPr indent="0" lvl="0" marL="0" rtl="0" algn="r">
                        <a:spcBef>
                          <a:spcPts val="0"/>
                        </a:spcBef>
                        <a:spcAft>
                          <a:spcPts val="0"/>
                        </a:spcAft>
                        <a:buNone/>
                      </a:pPr>
                      <a:r>
                        <a:rPr b="1" lang="en" sz="1100">
                          <a:latin typeface="Lora"/>
                          <a:ea typeface="Lora"/>
                          <a:cs typeface="Lora"/>
                          <a:sym typeface="Lora"/>
                        </a:rPr>
                        <a:t>Total Cost</a:t>
                      </a:r>
                      <a:endParaRPr sz="1200">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50,000 INR</a:t>
                      </a:r>
                      <a:endParaRPr sz="1200">
                        <a:latin typeface="Lora"/>
                        <a:ea typeface="Lora"/>
                        <a:cs typeface="Lora"/>
                        <a:sym typeface="Lora"/>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9450" y="1356200"/>
            <a:ext cx="7688700" cy="29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3"/>
                </a:solidFill>
                <a:latin typeface="Lora"/>
                <a:ea typeface="Lora"/>
                <a:cs typeface="Lora"/>
                <a:sym typeface="Lora"/>
              </a:rPr>
              <a:t>Development Process:</a:t>
            </a:r>
            <a:endParaRPr b="1" sz="1500">
              <a:solidFill>
                <a:schemeClr val="accent3"/>
              </a:solidFill>
              <a:latin typeface="Lora"/>
              <a:ea typeface="Lora"/>
              <a:cs typeface="Lora"/>
              <a:sym typeface="Lora"/>
            </a:endParaRPr>
          </a:p>
          <a:p>
            <a:pPr indent="-311150" lvl="0" marL="457200" rtl="0" algn="l">
              <a:lnSpc>
                <a:spcPct val="150000"/>
              </a:lnSpc>
              <a:spcBef>
                <a:spcPts val="1600"/>
              </a:spcBef>
              <a:spcAft>
                <a:spcPts val="0"/>
              </a:spcAft>
              <a:buClr>
                <a:srgbClr val="000000"/>
              </a:buClr>
              <a:buSzPts val="1300"/>
              <a:buFont typeface="Lora"/>
              <a:buChar char="●"/>
            </a:pPr>
            <a:r>
              <a:rPr lang="en">
                <a:solidFill>
                  <a:srgbClr val="000000"/>
                </a:solidFill>
                <a:latin typeface="Lora"/>
                <a:ea typeface="Lora"/>
                <a:cs typeface="Lora"/>
                <a:sym typeface="Lora"/>
              </a:rPr>
              <a:t>This system requires automation and integration of different software subsystems and continuous upgrades and releases.</a:t>
            </a:r>
            <a:endParaRPr>
              <a:solidFill>
                <a:srgbClr val="000000"/>
              </a:solidFill>
              <a:latin typeface="Lora"/>
              <a:ea typeface="Lora"/>
              <a:cs typeface="Lora"/>
              <a:sym typeface="Lora"/>
            </a:endParaRPr>
          </a:p>
          <a:p>
            <a:pPr indent="-311150" lvl="0" marL="457200" rtl="0" algn="l">
              <a:lnSpc>
                <a:spcPct val="150000"/>
              </a:lnSpc>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The development team is well aware of both user and system requirements. On the other hand, the operations team is sensitive about managing resources, quality, frequency and stability of releases.</a:t>
            </a:r>
            <a:endParaRPr>
              <a:solidFill>
                <a:srgbClr val="000000"/>
              </a:solidFill>
              <a:latin typeface="Lora"/>
              <a:ea typeface="Lora"/>
              <a:cs typeface="Lora"/>
              <a:sym typeface="Lora"/>
            </a:endParaRPr>
          </a:p>
          <a:p>
            <a:pPr indent="-317500" lvl="0" marL="457200" rtl="0" algn="l">
              <a:lnSpc>
                <a:spcPct val="150000"/>
              </a:lnSpc>
              <a:spcBef>
                <a:spcPts val="0"/>
              </a:spcBef>
              <a:spcAft>
                <a:spcPts val="0"/>
              </a:spcAft>
              <a:buClr>
                <a:srgbClr val="000000"/>
              </a:buClr>
              <a:buSzPts val="1400"/>
              <a:buFont typeface="Lora"/>
              <a:buChar char="●"/>
            </a:pPr>
            <a:r>
              <a:rPr lang="en">
                <a:solidFill>
                  <a:srgbClr val="000000"/>
                </a:solidFill>
                <a:latin typeface="Lora"/>
                <a:ea typeface="Lora"/>
                <a:cs typeface="Lora"/>
                <a:sym typeface="Lora"/>
              </a:rPr>
              <a:t>Focusing on the need for collaboration between development and operations teams at all stages of the software development life cycle, </a:t>
            </a:r>
            <a:r>
              <a:rPr b="1" lang="en">
                <a:solidFill>
                  <a:srgbClr val="000000"/>
                </a:solidFill>
                <a:latin typeface="Lora"/>
                <a:ea typeface="Lora"/>
                <a:cs typeface="Lora"/>
                <a:sym typeface="Lora"/>
              </a:rPr>
              <a:t>DevOps</a:t>
            </a:r>
            <a:r>
              <a:rPr lang="en">
                <a:solidFill>
                  <a:srgbClr val="000000"/>
                </a:solidFill>
                <a:latin typeface="Lora"/>
                <a:ea typeface="Lora"/>
                <a:cs typeface="Lora"/>
                <a:sym typeface="Lora"/>
              </a:rPr>
              <a:t> is adopted.</a:t>
            </a:r>
            <a:endParaRPr b="1" sz="1700">
              <a:solidFill>
                <a:schemeClr val="accent3"/>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Competitive Analysis:</a:t>
            </a:r>
            <a:endParaRPr sz="2200">
              <a:latin typeface="Lora"/>
              <a:ea typeface="Lora"/>
              <a:cs typeface="Lora"/>
              <a:sym typeface="Lora"/>
            </a:endParaRPr>
          </a:p>
        </p:txBody>
      </p:sp>
      <p:graphicFrame>
        <p:nvGraphicFramePr>
          <p:cNvPr id="118" name="Google Shape;118;p18"/>
          <p:cNvGraphicFramePr/>
          <p:nvPr/>
        </p:nvGraphicFramePr>
        <p:xfrm>
          <a:off x="822960" y="1915500"/>
          <a:ext cx="3000000" cy="3000000"/>
        </p:xfrm>
        <a:graphic>
          <a:graphicData uri="http://schemas.openxmlformats.org/drawingml/2006/table">
            <a:tbl>
              <a:tblPr>
                <a:noFill/>
                <a:tableStyleId>{6FC45CFD-CC05-41DE-9529-F8C48205C1F3}</a:tableStyleId>
              </a:tblPr>
              <a:tblGrid>
                <a:gridCol w="1171175"/>
                <a:gridCol w="1700950"/>
                <a:gridCol w="1494750"/>
                <a:gridCol w="1506550"/>
                <a:gridCol w="1494750"/>
              </a:tblGrid>
              <a:tr h="849650">
                <a:tc>
                  <a:txBody>
                    <a:bodyPr/>
                    <a:lstStyle/>
                    <a:p>
                      <a:pPr indent="0" lvl="0" marL="0" rtl="0" algn="ctr">
                        <a:spcBef>
                          <a:spcPts val="0"/>
                        </a:spcBef>
                        <a:spcAft>
                          <a:spcPts val="0"/>
                        </a:spcAft>
                        <a:buNone/>
                      </a:pPr>
                      <a:r>
                        <a:rPr b="1" lang="en" sz="1100">
                          <a:latin typeface="Lora"/>
                          <a:ea typeface="Lora"/>
                          <a:cs typeface="Lora"/>
                          <a:sym typeface="Lora"/>
                        </a:rPr>
                        <a:t>Features/</a:t>
                      </a:r>
                      <a:endParaRPr b="1" sz="1100">
                        <a:latin typeface="Lora"/>
                        <a:ea typeface="Lora"/>
                        <a:cs typeface="Lora"/>
                        <a:sym typeface="Lora"/>
                      </a:endParaRPr>
                    </a:p>
                    <a:p>
                      <a:pPr indent="0" lvl="0" marL="0" rtl="0" algn="ctr">
                        <a:spcBef>
                          <a:spcPts val="0"/>
                        </a:spcBef>
                        <a:spcAft>
                          <a:spcPts val="0"/>
                        </a:spcAft>
                        <a:buNone/>
                      </a:pPr>
                      <a:r>
                        <a:rPr b="1" lang="en" sz="1100">
                          <a:latin typeface="Lora"/>
                          <a:ea typeface="Lora"/>
                          <a:cs typeface="Lora"/>
                          <a:sym typeface="Lora"/>
                        </a:rPr>
                        <a:t>Competitors</a:t>
                      </a:r>
                      <a:endParaRPr/>
                    </a:p>
                  </a:txBody>
                  <a:tcPr marT="91425" marB="91425" marR="91425" marL="91425"/>
                </a:tc>
                <a:tc>
                  <a:txBody>
                    <a:bodyPr/>
                    <a:lstStyle/>
                    <a:p>
                      <a:pPr indent="0" lvl="0" marL="0" rtl="0" algn="ctr">
                        <a:spcBef>
                          <a:spcPts val="0"/>
                        </a:spcBef>
                        <a:spcAft>
                          <a:spcPts val="0"/>
                        </a:spcAft>
                        <a:buNone/>
                      </a:pPr>
                      <a:r>
                        <a:rPr b="1" lang="en" sz="1100">
                          <a:latin typeface="Lora"/>
                          <a:ea typeface="Lora"/>
                          <a:cs typeface="Lora"/>
                          <a:sym typeface="Lora"/>
                        </a:rPr>
                        <a:t>Our product</a:t>
                      </a:r>
                      <a:endParaRPr/>
                    </a:p>
                  </a:txBody>
                  <a:tcPr marT="91425" marB="91425" marR="91425" marL="91425"/>
                </a:tc>
                <a:tc>
                  <a:txBody>
                    <a:bodyPr/>
                    <a:lstStyle/>
                    <a:p>
                      <a:pPr indent="0" lvl="0" marL="0" rtl="0" algn="ctr">
                        <a:spcBef>
                          <a:spcPts val="0"/>
                        </a:spcBef>
                        <a:spcAft>
                          <a:spcPts val="0"/>
                        </a:spcAft>
                        <a:buNone/>
                      </a:pPr>
                      <a:r>
                        <a:rPr b="1" lang="en" sz="1100">
                          <a:latin typeface="Lora"/>
                          <a:ea typeface="Lora"/>
                          <a:cs typeface="Lora"/>
                          <a:sym typeface="Lora"/>
                        </a:rPr>
                        <a:t>MyGate</a:t>
                      </a:r>
                      <a:endParaRPr/>
                    </a:p>
                  </a:txBody>
                  <a:tcPr marT="91425" marB="91425" marR="91425" marL="91425"/>
                </a:tc>
                <a:tc>
                  <a:txBody>
                    <a:bodyPr/>
                    <a:lstStyle/>
                    <a:p>
                      <a:pPr indent="0" lvl="0" marL="0" rtl="0" algn="ctr">
                        <a:spcBef>
                          <a:spcPts val="0"/>
                        </a:spcBef>
                        <a:spcAft>
                          <a:spcPts val="0"/>
                        </a:spcAft>
                        <a:buNone/>
                      </a:pPr>
                      <a:r>
                        <a:rPr b="1" lang="en" sz="1100">
                          <a:latin typeface="Lora"/>
                          <a:ea typeface="Lora"/>
                          <a:cs typeface="Lora"/>
                          <a:sym typeface="Lora"/>
                        </a:rPr>
                        <a:t>NoBrokerHood Visitor Gate &amp; Security Management</a:t>
                      </a:r>
                      <a:endParaRPr b="1" sz="1100">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b="1" lang="en" sz="1100">
                          <a:latin typeface="Lora"/>
                          <a:ea typeface="Lora"/>
                          <a:cs typeface="Lora"/>
                          <a:sym typeface="Lora"/>
                        </a:rPr>
                        <a:t>JioGate</a:t>
                      </a:r>
                      <a:endParaRPr b="1" sz="1100">
                        <a:latin typeface="Lora"/>
                        <a:ea typeface="Lora"/>
                        <a:cs typeface="Lora"/>
                        <a:sym typeface="Lora"/>
                      </a:endParaRPr>
                    </a:p>
                  </a:txBody>
                  <a:tcPr marT="91425" marB="91425" marR="91425" marL="91425"/>
                </a:tc>
              </a:tr>
              <a:tr h="1907350">
                <a:tc>
                  <a:txBody>
                    <a:bodyPr/>
                    <a:lstStyle/>
                    <a:p>
                      <a:pPr indent="0" lvl="0" marL="0" rtl="0" algn="l">
                        <a:spcBef>
                          <a:spcPts val="0"/>
                        </a:spcBef>
                        <a:spcAft>
                          <a:spcPts val="0"/>
                        </a:spcAft>
                        <a:buNone/>
                      </a:pPr>
                      <a:r>
                        <a:rPr lang="en" sz="1100">
                          <a:solidFill>
                            <a:srgbClr val="8C7252"/>
                          </a:solidFill>
                          <a:latin typeface="Lora"/>
                          <a:ea typeface="Lora"/>
                          <a:cs typeface="Lora"/>
                          <a:sym typeface="Lora"/>
                        </a:rPr>
                        <a:t>Strengths</a:t>
                      </a:r>
                      <a:endParaRPr sz="1100">
                        <a:solidFill>
                          <a:srgbClr val="8C7252"/>
                        </a:solidFill>
                        <a:latin typeface="Lora"/>
                        <a:ea typeface="Lora"/>
                        <a:cs typeface="Lora"/>
                        <a:sym typeface="Lora"/>
                      </a:endParaRPr>
                    </a:p>
                    <a:p>
                      <a:pPr indent="0" lvl="0" marL="0" rtl="0" algn="l">
                        <a:spcBef>
                          <a:spcPts val="0"/>
                        </a:spcBef>
                        <a:spcAft>
                          <a:spcPts val="0"/>
                        </a:spcAft>
                        <a:buNone/>
                      </a:pPr>
                      <a:r>
                        <a:t/>
                      </a:r>
                      <a:endParaRPr sz="1100">
                        <a:solidFill>
                          <a:srgbClr val="8C7252"/>
                        </a:solidFill>
                        <a:latin typeface="Lora"/>
                        <a:ea typeface="Lora"/>
                        <a:cs typeface="Lora"/>
                        <a:sym typeface="Lora"/>
                      </a:endParaRPr>
                    </a:p>
                  </a:txBody>
                  <a:tcPr marT="91425" marB="91425" marR="91425" marL="91425"/>
                </a:tc>
                <a:tc>
                  <a:txBody>
                    <a:bodyPr/>
                    <a:lstStyle/>
                    <a:p>
                      <a:pPr indent="-298450" lvl="0" marL="228600" rtl="0" algn="l">
                        <a:spcBef>
                          <a:spcPts val="0"/>
                        </a:spcBef>
                        <a:spcAft>
                          <a:spcPts val="0"/>
                        </a:spcAft>
                        <a:buSzPts val="1100"/>
                        <a:buFont typeface="Lora"/>
                        <a:buAutoNum type="arabicPeriod"/>
                      </a:pPr>
                      <a:r>
                        <a:rPr lang="en" sz="1100">
                          <a:latin typeface="Lora"/>
                          <a:ea typeface="Lora"/>
                          <a:cs typeface="Lora"/>
                          <a:sym typeface="Lora"/>
                        </a:rPr>
                        <a:t>Can manage large numbers efficiently</a:t>
                      </a:r>
                      <a:endParaRPr sz="1100">
                        <a:latin typeface="Lora"/>
                        <a:ea typeface="Lora"/>
                        <a:cs typeface="Lora"/>
                        <a:sym typeface="Lora"/>
                      </a:endParaRPr>
                    </a:p>
                    <a:p>
                      <a:pPr indent="-298450" lvl="0" marL="228600" rtl="0" algn="l">
                        <a:spcBef>
                          <a:spcPts val="0"/>
                        </a:spcBef>
                        <a:spcAft>
                          <a:spcPts val="0"/>
                        </a:spcAft>
                        <a:buSzPts val="1100"/>
                        <a:buFont typeface="Lora"/>
                        <a:buAutoNum type="arabicPeriod"/>
                      </a:pPr>
                      <a:r>
                        <a:rPr lang="en" sz="1100">
                          <a:latin typeface="Lora"/>
                          <a:ea typeface="Lora"/>
                          <a:cs typeface="Lora"/>
                          <a:sym typeface="Lora"/>
                        </a:rPr>
                        <a:t>Suitable for universities and colleges</a:t>
                      </a:r>
                      <a:endParaRPr sz="1100">
                        <a:latin typeface="Lora"/>
                        <a:ea typeface="Lora"/>
                        <a:cs typeface="Lora"/>
                        <a:sym typeface="Lora"/>
                      </a:endParaRPr>
                    </a:p>
                    <a:p>
                      <a:pPr indent="-298450" lvl="0" marL="228600" rtl="0" algn="l">
                        <a:spcBef>
                          <a:spcPts val="0"/>
                        </a:spcBef>
                        <a:spcAft>
                          <a:spcPts val="0"/>
                        </a:spcAft>
                        <a:buSzPts val="1100"/>
                        <a:buFont typeface="Lora"/>
                        <a:buAutoNum type="arabicPeriod"/>
                      </a:pPr>
                      <a:r>
                        <a:rPr lang="en" sz="1100">
                          <a:latin typeface="Lora"/>
                          <a:ea typeface="Lora"/>
                          <a:cs typeface="Lora"/>
                          <a:sym typeface="Lora"/>
                        </a:rPr>
                        <a:t>Automatic insider verification</a:t>
                      </a:r>
                      <a:endParaRPr>
                        <a:latin typeface="Lora"/>
                        <a:ea typeface="Lora"/>
                        <a:cs typeface="Lora"/>
                        <a:sym typeface="Lora"/>
                      </a:endParaRPr>
                    </a:p>
                  </a:txBody>
                  <a:tcPr marT="91425" marB="91425" marR="91425" marL="91425"/>
                </a:tc>
                <a:tc>
                  <a:txBody>
                    <a:bodyPr/>
                    <a:lstStyle/>
                    <a:p>
                      <a:pPr indent="-298450" lvl="0" marL="228600" rtl="0" algn="l">
                        <a:spcBef>
                          <a:spcPts val="0"/>
                        </a:spcBef>
                        <a:spcAft>
                          <a:spcPts val="0"/>
                        </a:spcAft>
                        <a:buSzPts val="1100"/>
                        <a:buFont typeface="Lora"/>
                        <a:buAutoNum type="arabicPeriod"/>
                      </a:pPr>
                      <a:r>
                        <a:rPr lang="en" sz="1100">
                          <a:latin typeface="Lora"/>
                          <a:ea typeface="Lora"/>
                          <a:cs typeface="Lora"/>
                          <a:sym typeface="Lora"/>
                        </a:rPr>
                        <a:t>Suitable for small residential communities</a:t>
                      </a:r>
                      <a:endParaRPr sz="1100">
                        <a:latin typeface="Lora"/>
                        <a:ea typeface="Lora"/>
                        <a:cs typeface="Lora"/>
                        <a:sym typeface="Lora"/>
                      </a:endParaRPr>
                    </a:p>
                    <a:p>
                      <a:pPr indent="-298450" lvl="0" marL="228600" rtl="0" algn="l">
                        <a:spcBef>
                          <a:spcPts val="0"/>
                        </a:spcBef>
                        <a:spcAft>
                          <a:spcPts val="0"/>
                        </a:spcAft>
                        <a:buSzPts val="1100"/>
                        <a:buFont typeface="Lora"/>
                        <a:buAutoNum type="arabicPeriod"/>
                      </a:pPr>
                      <a:r>
                        <a:rPr lang="en" sz="1100">
                          <a:latin typeface="Lora"/>
                          <a:ea typeface="Lora"/>
                          <a:cs typeface="Lora"/>
                          <a:sym typeface="Lora"/>
                        </a:rPr>
                        <a:t>Community management</a:t>
                      </a:r>
                      <a:endParaRPr sz="1100">
                        <a:latin typeface="Lora"/>
                        <a:ea typeface="Lora"/>
                        <a:cs typeface="Lora"/>
                        <a:sym typeface="Lora"/>
                      </a:endParaRPr>
                    </a:p>
                  </a:txBody>
                  <a:tcPr marT="91425" marB="91425" marR="91425" marL="91425"/>
                </a:tc>
                <a:tc>
                  <a:txBody>
                    <a:bodyPr/>
                    <a:lstStyle/>
                    <a:p>
                      <a:pPr indent="-298450" lvl="0" marL="228600" rtl="0" algn="l">
                        <a:spcBef>
                          <a:spcPts val="0"/>
                        </a:spcBef>
                        <a:spcAft>
                          <a:spcPts val="0"/>
                        </a:spcAft>
                        <a:buSzPts val="1100"/>
                        <a:buFont typeface="Lora"/>
                        <a:buAutoNum type="arabicPeriod"/>
                      </a:pPr>
                      <a:r>
                        <a:rPr lang="en" sz="1100">
                          <a:latin typeface="Lora"/>
                          <a:ea typeface="Lora"/>
                          <a:cs typeface="Lora"/>
                          <a:sym typeface="Lora"/>
                        </a:rPr>
                        <a:t>Suitable for small residential communities</a:t>
                      </a:r>
                      <a:endParaRPr sz="1100">
                        <a:latin typeface="Lora"/>
                        <a:ea typeface="Lora"/>
                        <a:cs typeface="Lora"/>
                        <a:sym typeface="Lora"/>
                      </a:endParaRPr>
                    </a:p>
                    <a:p>
                      <a:pPr indent="-298450" lvl="0" marL="228600" rtl="0" algn="l">
                        <a:spcBef>
                          <a:spcPts val="0"/>
                        </a:spcBef>
                        <a:spcAft>
                          <a:spcPts val="0"/>
                        </a:spcAft>
                        <a:buSzPts val="1100"/>
                        <a:buFont typeface="Lora"/>
                        <a:buAutoNum type="arabicPeriod"/>
                      </a:pPr>
                      <a:r>
                        <a:rPr lang="en" sz="1100">
                          <a:latin typeface="Lora"/>
                          <a:ea typeface="Lora"/>
                          <a:cs typeface="Lora"/>
                          <a:sym typeface="Lora"/>
                        </a:rPr>
                        <a:t>Community management</a:t>
                      </a:r>
                      <a:endParaRPr sz="1100">
                        <a:latin typeface="Lora"/>
                        <a:ea typeface="Lora"/>
                        <a:cs typeface="Lora"/>
                        <a:sym typeface="Lora"/>
                      </a:endParaRPr>
                    </a:p>
                  </a:txBody>
                  <a:tcPr marT="91425" marB="91425" marR="91425" marL="91425"/>
                </a:tc>
                <a:tc>
                  <a:txBody>
                    <a:bodyPr/>
                    <a:lstStyle/>
                    <a:p>
                      <a:pPr indent="-298450" lvl="0" marL="228600" rtl="0" algn="l">
                        <a:spcBef>
                          <a:spcPts val="0"/>
                        </a:spcBef>
                        <a:spcAft>
                          <a:spcPts val="0"/>
                        </a:spcAft>
                        <a:buSzPts val="1100"/>
                        <a:buFont typeface="Lora"/>
                        <a:buAutoNum type="arabicPeriod"/>
                      </a:pPr>
                      <a:r>
                        <a:rPr lang="en" sz="1100">
                          <a:latin typeface="Lora"/>
                          <a:ea typeface="Lora"/>
                          <a:cs typeface="Lora"/>
                          <a:sym typeface="Lora"/>
                        </a:rPr>
                        <a:t>Suitable for small residential communities</a:t>
                      </a:r>
                      <a:endParaRPr sz="1100">
                        <a:latin typeface="Lora"/>
                        <a:ea typeface="Lora"/>
                        <a:cs typeface="Lora"/>
                        <a:sym typeface="Lora"/>
                      </a:endParaRPr>
                    </a:p>
                    <a:p>
                      <a:pPr indent="-298450" lvl="0" marL="228600" rtl="0" algn="l">
                        <a:spcBef>
                          <a:spcPts val="0"/>
                        </a:spcBef>
                        <a:spcAft>
                          <a:spcPts val="0"/>
                        </a:spcAft>
                        <a:buSzPts val="1100"/>
                        <a:buFont typeface="Lora"/>
                        <a:buAutoNum type="arabicPeriod"/>
                      </a:pPr>
                      <a:r>
                        <a:rPr lang="en" sz="1100">
                          <a:latin typeface="Lora"/>
                          <a:ea typeface="Lora"/>
                          <a:cs typeface="Lora"/>
                          <a:sym typeface="Lora"/>
                        </a:rPr>
                        <a:t>Community management</a:t>
                      </a:r>
                      <a:endParaRPr sz="1100">
                        <a:latin typeface="Lora"/>
                        <a:ea typeface="Lora"/>
                        <a:cs typeface="Lora"/>
                        <a:sym typeface="Lora"/>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7650" y="1547175"/>
            <a:ext cx="7688700" cy="302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graphicFrame>
        <p:nvGraphicFramePr>
          <p:cNvPr id="124" name="Google Shape;124;p19"/>
          <p:cNvGraphicFramePr/>
          <p:nvPr/>
        </p:nvGraphicFramePr>
        <p:xfrm>
          <a:off x="952500" y="1624450"/>
          <a:ext cx="3000000" cy="3000000"/>
        </p:xfrm>
        <a:graphic>
          <a:graphicData uri="http://schemas.openxmlformats.org/drawingml/2006/table">
            <a:tbl>
              <a:tblPr>
                <a:noFill/>
                <a:tableStyleId>{6FC45CFD-CC05-41DE-9529-F8C48205C1F3}</a:tableStyleId>
              </a:tblPr>
              <a:tblGrid>
                <a:gridCol w="1447800"/>
                <a:gridCol w="1447800"/>
                <a:gridCol w="1447800"/>
                <a:gridCol w="1447800"/>
                <a:gridCol w="1447800"/>
              </a:tblGrid>
              <a:tr h="997850">
                <a:tc>
                  <a:txBody>
                    <a:bodyPr/>
                    <a:lstStyle/>
                    <a:p>
                      <a:pPr indent="0" lvl="0" marL="0" rtl="0" algn="l">
                        <a:spcBef>
                          <a:spcPts val="0"/>
                        </a:spcBef>
                        <a:spcAft>
                          <a:spcPts val="0"/>
                        </a:spcAft>
                        <a:buNone/>
                      </a:pPr>
                      <a:r>
                        <a:rPr lang="en" sz="1100">
                          <a:solidFill>
                            <a:srgbClr val="8C7252"/>
                          </a:solidFill>
                          <a:latin typeface="Lora"/>
                          <a:ea typeface="Lora"/>
                          <a:cs typeface="Lora"/>
                          <a:sym typeface="Lora"/>
                        </a:rPr>
                        <a:t>Weaknesses</a:t>
                      </a:r>
                      <a:endParaRPr sz="1100">
                        <a:solidFill>
                          <a:srgbClr val="8C7252"/>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Visitor and delivery executive tracking is not implemented </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Unsuitable for universities and institutions with large population</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Unsuitable for universities and institutions with large population</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Unsuitable for universities and institutions with large population</a:t>
                      </a:r>
                      <a:endParaRPr/>
                    </a:p>
                  </a:txBody>
                  <a:tcPr marT="91425" marB="91425" marR="91425" marL="91425"/>
                </a:tc>
              </a:tr>
              <a:tr h="381000">
                <a:tc>
                  <a:txBody>
                    <a:bodyPr/>
                    <a:lstStyle/>
                    <a:p>
                      <a:pPr indent="0" lvl="0" marL="0" rtl="0" algn="l">
                        <a:spcBef>
                          <a:spcPts val="0"/>
                        </a:spcBef>
                        <a:spcAft>
                          <a:spcPts val="0"/>
                        </a:spcAft>
                        <a:buNone/>
                      </a:pPr>
                      <a:r>
                        <a:rPr lang="en" sz="1100">
                          <a:solidFill>
                            <a:srgbClr val="8C7252"/>
                          </a:solidFill>
                          <a:latin typeface="Lora"/>
                          <a:ea typeface="Lora"/>
                          <a:cs typeface="Lora"/>
                          <a:sym typeface="Lora"/>
                        </a:rPr>
                        <a:t>Target Customers</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Universities, colleges  and large companies</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Gated communities and apartments</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Gated communities and apartments</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Gated communities and apartments</a:t>
                      </a:r>
                      <a:endParaRPr/>
                    </a:p>
                  </a:txBody>
                  <a:tcPr marT="91425" marB="91425" marR="91425" marL="91425"/>
                </a:tc>
              </a:tr>
              <a:tr h="381000">
                <a:tc>
                  <a:txBody>
                    <a:bodyPr/>
                    <a:lstStyle/>
                    <a:p>
                      <a:pPr indent="0" lvl="0" marL="0" rtl="0" algn="l">
                        <a:spcBef>
                          <a:spcPts val="0"/>
                        </a:spcBef>
                        <a:spcAft>
                          <a:spcPts val="0"/>
                        </a:spcAft>
                        <a:buNone/>
                      </a:pPr>
                      <a:r>
                        <a:rPr lang="en" sz="1100">
                          <a:solidFill>
                            <a:srgbClr val="8C7252"/>
                          </a:solidFill>
                          <a:latin typeface="Lora"/>
                          <a:ea typeface="Lora"/>
                          <a:cs typeface="Lora"/>
                          <a:sym typeface="Lora"/>
                        </a:rPr>
                        <a:t>Onboarding </a:t>
                      </a:r>
                      <a:r>
                        <a:rPr lang="en" sz="1100">
                          <a:solidFill>
                            <a:srgbClr val="8C7252"/>
                          </a:solidFill>
                          <a:latin typeface="Lora"/>
                          <a:ea typeface="Lora"/>
                          <a:cs typeface="Lora"/>
                          <a:sym typeface="Lora"/>
                        </a:rPr>
                        <a:t>experience</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Easy user interface </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Smooth instructions</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Easy user interface </a:t>
                      </a:r>
                      <a:endParaRPr/>
                    </a:p>
                  </a:txBody>
                  <a:tcPr marT="91425" marB="91425" marR="91425" marL="91425"/>
                </a:tc>
                <a:tc>
                  <a:txBody>
                    <a:bodyPr/>
                    <a:lstStyle/>
                    <a:p>
                      <a:pPr indent="0" lvl="0" marL="0" rtl="0" algn="l">
                        <a:spcBef>
                          <a:spcPts val="0"/>
                        </a:spcBef>
                        <a:spcAft>
                          <a:spcPts val="0"/>
                        </a:spcAft>
                        <a:buNone/>
                      </a:pPr>
                      <a:r>
                        <a:rPr lang="en" sz="1100">
                          <a:latin typeface="Lora"/>
                          <a:ea typeface="Lora"/>
                          <a:cs typeface="Lora"/>
                          <a:sym typeface="Lora"/>
                        </a:rPr>
                        <a:t>Enables anyone to create a society and use it with simple UI</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Gap Analysis</a:t>
            </a:r>
            <a:endParaRPr sz="2200">
              <a:latin typeface="Lora"/>
              <a:ea typeface="Lora"/>
              <a:cs typeface="Lora"/>
              <a:sym typeface="Lora"/>
            </a:endParaRPr>
          </a:p>
        </p:txBody>
      </p:sp>
      <p:pic>
        <p:nvPicPr>
          <p:cNvPr id="130" name="Google Shape;130;p20"/>
          <p:cNvPicPr preferRelativeResize="0"/>
          <p:nvPr/>
        </p:nvPicPr>
        <p:blipFill rotWithShape="1">
          <a:blip r:embed="rId3">
            <a:alphaModFix/>
          </a:blip>
          <a:srcRect b="7910" l="0" r="0" t="-7910"/>
          <a:stretch/>
        </p:blipFill>
        <p:spPr>
          <a:xfrm>
            <a:off x="1409407" y="1504100"/>
            <a:ext cx="6169174" cy="3354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ora"/>
                <a:ea typeface="Lora"/>
                <a:cs typeface="Lora"/>
                <a:sym typeface="Lora"/>
              </a:rPr>
              <a:t>Stakeholders</a:t>
            </a:r>
            <a:endParaRPr sz="2200">
              <a:latin typeface="Lora"/>
              <a:ea typeface="Lora"/>
              <a:cs typeface="Lora"/>
              <a:sym typeface="Lora"/>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000"/>
              </a:spcBef>
              <a:spcAft>
                <a:spcPts val="0"/>
              </a:spcAft>
              <a:buClr>
                <a:srgbClr val="000000"/>
              </a:buClr>
              <a:buSzPts val="1100"/>
              <a:buFont typeface="Lora"/>
              <a:buChar char="●"/>
            </a:pPr>
            <a:r>
              <a:rPr lang="en" sz="1100">
                <a:solidFill>
                  <a:srgbClr val="000000"/>
                </a:solidFill>
                <a:latin typeface="Lora"/>
                <a:ea typeface="Lora"/>
                <a:cs typeface="Lora"/>
                <a:sym typeface="Lora"/>
              </a:rPr>
              <a:t>Students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Faculty</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Daily staff working for the university</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Administration</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Visitors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Delivery Executives</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Transportation services within university</a:t>
            </a:r>
            <a:endParaRPr sz="1100">
              <a:solidFill>
                <a:srgbClr val="000000"/>
              </a:solidFill>
              <a:latin typeface="Lora"/>
              <a:ea typeface="Lora"/>
              <a:cs typeface="Lora"/>
              <a:sym typeface="Lora"/>
            </a:endParaRPr>
          </a:p>
          <a:p>
            <a:pPr indent="-298450" lvl="0" marL="457200" rtl="0" algn="l">
              <a:lnSpc>
                <a:spcPct val="150000"/>
              </a:lnSpc>
              <a:spcBef>
                <a:spcPts val="0"/>
              </a:spcBef>
              <a:spcAft>
                <a:spcPts val="0"/>
              </a:spcAft>
              <a:buClr>
                <a:srgbClr val="000000"/>
              </a:buClr>
              <a:buSzPts val="1100"/>
              <a:buFont typeface="Lora"/>
              <a:buChar char="●"/>
            </a:pPr>
            <a:r>
              <a:rPr lang="en" sz="1100">
                <a:solidFill>
                  <a:srgbClr val="000000"/>
                </a:solidFill>
                <a:latin typeface="Lora"/>
                <a:ea typeface="Lora"/>
                <a:cs typeface="Lora"/>
                <a:sym typeface="Lora"/>
              </a:rPr>
              <a:t>Cabs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