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8" r:id="rId3"/>
    <p:sldId id="261" r:id="rId4"/>
    <p:sldId id="257"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7" d="100"/>
          <a:sy n="67" d="100"/>
        </p:scale>
        <p:origin x="-132" y="-2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097766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06479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50914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684613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786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707282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393351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 xmlns:p14="http://schemas.microsoft.com/office/powerpoint/2010/main" val="2245920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85654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25812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16105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50963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00117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00127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70524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36869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853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15/9/2017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551042754"/>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7925" y="2009775"/>
            <a:ext cx="7197726" cy="2421464"/>
          </a:xfrm>
          <a:ln>
            <a:noFill/>
          </a:ln>
        </p:spPr>
        <p:txBody>
          <a:bodyPr/>
          <a:lstStyle/>
          <a:p>
            <a:pPr algn="ctr"/>
            <a:r>
              <a:rPr lang="en-US" dirty="0">
                <a:solidFill>
                  <a:srgbClr val="FF0000"/>
                </a:solidFill>
                <a:latin typeface="Comic Sans MS"/>
              </a:rPr>
              <a:t>Natural Language Processing</a:t>
            </a:r>
          </a:p>
        </p:txBody>
      </p:sp>
      <p:sp>
        <p:nvSpPr>
          <p:cNvPr id="3" name="TextBox 2"/>
          <p:cNvSpPr txBox="1"/>
          <p:nvPr/>
        </p:nvSpPr>
        <p:spPr>
          <a:xfrm>
            <a:off x="8929688" y="5257800"/>
            <a:ext cx="2286000" cy="584775"/>
          </a:xfrm>
          <a:prstGeom prst="rect">
            <a:avLst/>
          </a:prstGeom>
          <a:noFill/>
        </p:spPr>
        <p:txBody>
          <a:bodyPr wrap="square" rtlCol="0">
            <a:spAutoFit/>
          </a:bodyPr>
          <a:lstStyle/>
          <a:p>
            <a:r>
              <a:rPr lang="en-US" sz="3200" dirty="0" smtClean="0">
                <a:latin typeface="Comic Sans MS" pitchFamily="66" charset="0"/>
              </a:rPr>
              <a:t>- B.SRIJA</a:t>
            </a:r>
            <a:endParaRPr lang="en-US" sz="3200" dirty="0">
              <a:latin typeface="Comic Sans MS" pitchFamily="66" charset="0"/>
            </a:endParaRPr>
          </a:p>
        </p:txBody>
      </p:sp>
    </p:spTree>
    <p:extLst>
      <p:ext uri="{BB962C8B-B14F-4D97-AF65-F5344CB8AC3E}">
        <p14:creationId xmlns="" xmlns:p14="http://schemas.microsoft.com/office/powerpoint/2010/main" val="2526593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1979"/>
            <a:ext cx="10820400" cy="6388329"/>
          </a:xfrm>
        </p:spPr>
        <p:txBody>
          <a:bodyPr>
            <a:normAutofit fontScale="92500" lnSpcReduction="20000"/>
          </a:bodyPr>
          <a:lstStyle/>
          <a:p>
            <a:pPr marL="0" indent="0">
              <a:buNone/>
            </a:pPr>
            <a:endParaRPr lang="en-US" sz="2400" dirty="0">
              <a:solidFill>
                <a:srgbClr val="0070C0"/>
              </a:solidFill>
              <a:latin typeface="Comic Sans MS"/>
            </a:endParaRPr>
          </a:p>
          <a:p>
            <a:pPr>
              <a:buClr>
                <a:srgbClr val="FFFFFF"/>
              </a:buClr>
            </a:pPr>
            <a:r>
              <a:rPr lang="en-US" sz="2400" dirty="0">
                <a:solidFill>
                  <a:srgbClr val="FFFFFF"/>
                </a:solidFill>
                <a:latin typeface="Comic Sans MS"/>
              </a:rPr>
              <a:t>Stemming :</a:t>
            </a:r>
            <a:endParaRPr sz="2400" dirty="0">
              <a:solidFill>
                <a:srgbClr val="FFFFFF"/>
              </a:solidFill>
              <a:latin typeface="Comic Sans MS"/>
            </a:endParaRPr>
          </a:p>
          <a:p>
            <a:pPr marL="0" indent="0">
              <a:buClr>
                <a:srgbClr val="FFFFFF"/>
              </a:buClr>
              <a:buNone/>
            </a:pPr>
            <a:r>
              <a:rPr lang="en-US" sz="2400" dirty="0">
                <a:solidFill>
                  <a:srgbClr val="0070C0"/>
                </a:solidFill>
                <a:latin typeface="Comic Sans MS"/>
              </a:rPr>
              <a:t>              running --&gt; run </a:t>
            </a:r>
            <a:endParaRPr sz="2400">
              <a:solidFill>
                <a:srgbClr val="0070C0"/>
              </a:solidFill>
              <a:latin typeface="Comic Sans MS"/>
            </a:endParaRPr>
          </a:p>
          <a:p>
            <a:pPr>
              <a:buClr>
                <a:srgbClr val="FFFFFF"/>
              </a:buClr>
            </a:pPr>
            <a:r>
              <a:rPr lang="en-US" sz="2400" dirty="0">
                <a:solidFill>
                  <a:srgbClr val="FFFFFF"/>
                </a:solidFill>
                <a:latin typeface="Comic Sans MS"/>
              </a:rPr>
              <a:t>Parsing :</a:t>
            </a:r>
            <a:endParaRPr sz="2400">
              <a:solidFill>
                <a:srgbClr val="FFFFFF"/>
              </a:solidFill>
              <a:latin typeface="Comic Sans MS"/>
            </a:endParaRPr>
          </a:p>
          <a:p>
            <a:pPr marL="0" indent="0">
              <a:buClr>
                <a:srgbClr val="FFFFFF"/>
              </a:buClr>
              <a:buNone/>
            </a:pPr>
            <a:r>
              <a:rPr lang="en-US" sz="2400" dirty="0">
                <a:solidFill>
                  <a:srgbClr val="0070C0"/>
                </a:solidFill>
                <a:latin typeface="Comic Sans MS"/>
              </a:rPr>
              <a:t>            Identifying sentence structure</a:t>
            </a:r>
            <a:endParaRPr sz="2400">
              <a:solidFill>
                <a:srgbClr val="0070C0"/>
              </a:solidFill>
              <a:latin typeface="Comic Sans MS"/>
            </a:endParaRPr>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sz="2400" dirty="0">
              <a:latin typeface="Comic Sans MS"/>
            </a:endParaRPr>
          </a:p>
          <a:p>
            <a:pPr>
              <a:buClr>
                <a:srgbClr val="FFFFFF"/>
              </a:buClr>
            </a:pPr>
            <a:r>
              <a:rPr lang="en-US" sz="2400" dirty="0">
                <a:solidFill>
                  <a:srgbClr val="FFFFFF"/>
                </a:solidFill>
                <a:latin typeface="Comic Sans MS"/>
              </a:rPr>
              <a:t>Machine Translation :</a:t>
            </a:r>
          </a:p>
          <a:p>
            <a:pPr marL="0" indent="0">
              <a:buClr>
                <a:srgbClr val="FFFFFF"/>
              </a:buClr>
              <a:buNone/>
            </a:pPr>
            <a:r>
              <a:rPr lang="en-US" sz="2400" dirty="0">
                <a:solidFill>
                  <a:srgbClr val="0070C0"/>
                </a:solidFill>
                <a:latin typeface="Comic Sans MS"/>
              </a:rPr>
              <a:t>           Translating content in one natural language to another natural language</a:t>
            </a:r>
            <a:endParaRPr sz="2400">
              <a:solidFill>
                <a:srgbClr val="0070C0"/>
              </a:solidFill>
              <a:latin typeface="Comic Sans MS"/>
            </a:endParaRPr>
          </a:p>
          <a:p>
            <a:pPr marL="0" indent="0">
              <a:buClr>
                <a:srgbClr val="FFFFFF"/>
              </a:buClr>
              <a:buNone/>
            </a:pPr>
            <a:r>
              <a:rPr lang="en-US" sz="2400" dirty="0">
                <a:solidFill>
                  <a:srgbClr val="0070C0"/>
                </a:solidFill>
                <a:latin typeface="Comic Sans MS"/>
              </a:rPr>
              <a:t>       </a:t>
            </a:r>
            <a:r>
              <a:rPr lang="en-US" sz="2400" dirty="0" err="1">
                <a:solidFill>
                  <a:srgbClr val="FFFFFF"/>
                </a:solidFill>
                <a:latin typeface="Comic Sans MS"/>
              </a:rPr>
              <a:t>Example</a:t>
            </a:r>
            <a:r>
              <a:rPr lang="en-US" sz="2400" dirty="0" err="1">
                <a:solidFill>
                  <a:srgbClr val="0070C0"/>
                </a:solidFill>
                <a:latin typeface="Comic Sans MS"/>
              </a:rPr>
              <a:t> :  Translating</a:t>
            </a:r>
            <a:r>
              <a:rPr lang="en-US" sz="2400" dirty="0">
                <a:solidFill>
                  <a:srgbClr val="0070C0"/>
                </a:solidFill>
                <a:latin typeface="Comic Sans MS"/>
              </a:rPr>
              <a:t> and English Sentence to </a:t>
            </a:r>
            <a:r>
              <a:rPr lang="en-US" sz="2400" dirty="0" err="1">
                <a:solidFill>
                  <a:srgbClr val="0070C0"/>
                </a:solidFill>
                <a:latin typeface="Comic Sans MS"/>
              </a:rPr>
              <a:t>Malaylam</a:t>
            </a:r>
            <a:r>
              <a:rPr lang="en-US" sz="2400" dirty="0">
                <a:solidFill>
                  <a:srgbClr val="0070C0"/>
                </a:solidFill>
                <a:latin typeface="Comic Sans MS"/>
              </a:rPr>
              <a:t> with the help of a                          software</a:t>
            </a:r>
            <a:endParaRPr sz="2400" dirty="0">
              <a:solidFill>
                <a:srgbClr val="0070C0"/>
              </a:solidFill>
              <a:latin typeface="Comic Sans MS"/>
            </a:endParaRPr>
          </a:p>
          <a:p>
            <a:pPr marL="0" indent="0">
              <a:buNone/>
            </a:pPr>
            <a:r>
              <a:rPr lang="en-US" sz="2400" dirty="0">
                <a:solidFill>
                  <a:srgbClr val="0070C0"/>
                </a:solidFill>
                <a:latin typeface="Comic Sans MS"/>
              </a:rPr>
              <a:t>     </a:t>
            </a:r>
            <a:r>
              <a:rPr lang="en-US" altLang="ja-JP" sz="2400" dirty="0">
                <a:solidFill>
                  <a:srgbClr val="0070C0"/>
                </a:solidFill>
                <a:latin typeface="Comic Sans MS"/>
              </a:rPr>
              <a:t>                </a:t>
            </a:r>
            <a:r>
              <a:rPr lang="ja-JP" altLang="en-US" sz="2400" i="1">
                <a:solidFill>
                  <a:srgbClr val="FFC000"/>
                </a:solidFill>
                <a:latin typeface="Comic Sans MS"/>
              </a:rPr>
              <a:t>越式炸春卷</a:t>
            </a:r>
            <a:r>
              <a:rPr lang="en-US" sz="2400" i="1" dirty="0">
                <a:solidFill>
                  <a:srgbClr val="0070C0"/>
                </a:solidFill>
                <a:latin typeface="Comic Sans MS"/>
              </a:rPr>
              <a:t>      to      </a:t>
            </a:r>
            <a:r>
              <a:rPr lang="en-US" sz="2400" i="1" dirty="0">
                <a:solidFill>
                  <a:srgbClr val="FFC000"/>
                </a:solidFill>
                <a:latin typeface="Comic Sans MS"/>
              </a:rPr>
              <a:t>Vietnamese fried spring rolls</a:t>
            </a:r>
          </a:p>
          <a:p>
            <a:pPr>
              <a:buClr>
                <a:srgbClr val="FFFFFF"/>
              </a:buClr>
            </a:pPr>
            <a:endParaRPr lang="en-US" dirty="0"/>
          </a:p>
        </p:txBody>
      </p:sp>
      <p:pic>
        <p:nvPicPr>
          <p:cNvPr id="4" name="Picture 4"/>
          <p:cNvPicPr>
            <a:picLocks noChangeAspect="1"/>
          </p:cNvPicPr>
          <p:nvPr/>
        </p:nvPicPr>
        <p:blipFill>
          <a:blip r:embed="rId2"/>
          <a:stretch>
            <a:fillRect/>
          </a:stretch>
        </p:blipFill>
        <p:spPr>
          <a:xfrm>
            <a:off x="2686050" y="2371725"/>
            <a:ext cx="5475288" cy="1929254"/>
          </a:xfrm>
          <a:prstGeom prst="rect">
            <a:avLst/>
          </a:prstGeom>
        </p:spPr>
      </p:pic>
    </p:spTree>
    <p:extLst>
      <p:ext uri="{BB962C8B-B14F-4D97-AF65-F5344CB8AC3E}">
        <p14:creationId xmlns="" xmlns:p14="http://schemas.microsoft.com/office/powerpoint/2010/main" val="194742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79425"/>
            <a:ext cx="11050538" cy="5913438"/>
          </a:xfrm>
        </p:spPr>
        <p:txBody>
          <a:bodyPr/>
          <a:lstStyle/>
          <a:p>
            <a:r>
              <a:rPr lang="en-US" sz="2400" dirty="0">
                <a:solidFill>
                  <a:srgbClr val="FFFFFF"/>
                </a:solidFill>
                <a:latin typeface="Comic Sans MS"/>
              </a:rPr>
              <a:t>Text to speech :</a:t>
            </a:r>
          </a:p>
          <a:p>
            <a:pPr marL="0" indent="0">
              <a:buClr>
                <a:srgbClr val="FFFFFF"/>
              </a:buClr>
              <a:buNone/>
            </a:pPr>
            <a:r>
              <a:rPr lang="en-US" sz="2400" dirty="0">
                <a:solidFill>
                  <a:srgbClr val="0070C0"/>
                </a:solidFill>
                <a:latin typeface="Comic Sans MS"/>
              </a:rPr>
              <a:t>            Converting electronic text to digital speech</a:t>
            </a:r>
            <a:endParaRPr sz="2400">
              <a:solidFill>
                <a:srgbClr val="0070C0"/>
              </a:solidFill>
              <a:latin typeface="Comic Sans MS"/>
            </a:endParaRPr>
          </a:p>
          <a:p>
            <a:pPr marL="0" indent="0">
              <a:buClr>
                <a:srgbClr val="FFFFFF"/>
              </a:buClr>
              <a:buNone/>
            </a:pPr>
            <a:endParaRPr lang="en-US" sz="2400" dirty="0">
              <a:solidFill>
                <a:srgbClr val="0070C0"/>
              </a:solidFill>
              <a:latin typeface="Comic Sans MS"/>
            </a:endParaRPr>
          </a:p>
          <a:p>
            <a:pPr>
              <a:buClr>
                <a:srgbClr val="FFFFFF"/>
              </a:buClr>
            </a:pPr>
            <a:r>
              <a:rPr lang="en-US" sz="2400" dirty="0">
                <a:solidFill>
                  <a:srgbClr val="FFFFFF"/>
                </a:solidFill>
                <a:latin typeface="Comic Sans MS"/>
              </a:rPr>
              <a:t>Automatic Speech Recognition :</a:t>
            </a:r>
            <a:endParaRPr sz="2400">
              <a:solidFill>
                <a:srgbClr val="FFFFFF"/>
              </a:solidFill>
              <a:latin typeface="Comic Sans MS"/>
            </a:endParaRPr>
          </a:p>
          <a:p>
            <a:pPr marL="0" indent="0">
              <a:buClr>
                <a:srgbClr val="FFFFFF"/>
              </a:buClr>
              <a:buNone/>
            </a:pPr>
            <a:r>
              <a:rPr lang="en-US" sz="2400" dirty="0">
                <a:solidFill>
                  <a:srgbClr val="0070C0"/>
                </a:solidFill>
                <a:latin typeface="Comic Sans MS"/>
              </a:rPr>
              <a:t>            Automatic transcription of spoken content to electronic text</a:t>
            </a:r>
            <a:endParaRPr sz="2400">
              <a:solidFill>
                <a:srgbClr val="0070C0"/>
              </a:solidFill>
              <a:latin typeface="Comic Sans MS"/>
            </a:endParaRPr>
          </a:p>
          <a:p>
            <a:pPr>
              <a:buClr>
                <a:srgbClr val="FFFFFF"/>
              </a:buClr>
            </a:pPr>
            <a:endParaRPr lang="en-US" sz="2400" dirty="0">
              <a:solidFill>
                <a:srgbClr val="0070C0"/>
              </a:solidFill>
              <a:latin typeface="Comic Sans MS"/>
            </a:endParaRPr>
          </a:p>
          <a:p>
            <a:pPr>
              <a:buClr>
                <a:srgbClr val="FFFFFF"/>
              </a:buClr>
            </a:pPr>
            <a:r>
              <a:rPr lang="en-US" sz="2400" dirty="0">
                <a:solidFill>
                  <a:srgbClr val="FFFFFF"/>
                </a:solidFill>
                <a:latin typeface="Comic Sans MS"/>
              </a:rPr>
              <a:t>Speech to speech translation :</a:t>
            </a:r>
            <a:endParaRPr sz="2400">
              <a:solidFill>
                <a:srgbClr val="FFFFFF"/>
              </a:solidFill>
              <a:latin typeface="Comic Sans MS"/>
            </a:endParaRPr>
          </a:p>
          <a:p>
            <a:pPr marL="0" indent="0">
              <a:buClr>
                <a:srgbClr val="FFFFFF"/>
              </a:buClr>
              <a:buNone/>
            </a:pPr>
            <a:r>
              <a:rPr lang="en-US" sz="2400" dirty="0">
                <a:solidFill>
                  <a:srgbClr val="0070C0"/>
                </a:solidFill>
                <a:latin typeface="Comic Sans MS"/>
              </a:rPr>
              <a:t>             Translating spoken content from one language to another in real time or offline.   </a:t>
            </a:r>
            <a:endParaRPr sz="2000" dirty="0">
              <a:solidFill>
                <a:srgbClr val="0070C0"/>
              </a:solidFill>
              <a:latin typeface="Comic Sans MS"/>
            </a:endParaRPr>
          </a:p>
          <a:p>
            <a:pPr>
              <a:buClr>
                <a:srgbClr val="FFFFFF"/>
              </a:buClr>
            </a:pPr>
            <a:endParaRPr lang="en-US" dirty="0"/>
          </a:p>
        </p:txBody>
      </p:sp>
    </p:spTree>
    <p:extLst>
      <p:ext uri="{BB962C8B-B14F-4D97-AF65-F5344CB8AC3E}">
        <p14:creationId xmlns="" xmlns:p14="http://schemas.microsoft.com/office/powerpoint/2010/main" val="289772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00025"/>
            <a:ext cx="10131425" cy="1456267"/>
          </a:xfrm>
        </p:spPr>
        <p:txBody>
          <a:bodyPr/>
          <a:lstStyle/>
          <a:p>
            <a:pPr algn="ctr"/>
            <a:r>
              <a:rPr lang="en-US" dirty="0">
                <a:latin typeface="Comic Sans MS"/>
              </a:rPr>
              <a:t>industrial Applications</a:t>
            </a:r>
            <a:endParaRPr lang="en-US"/>
          </a:p>
        </p:txBody>
      </p:sp>
      <p:sp>
        <p:nvSpPr>
          <p:cNvPr id="3" name="Content Placeholder 2"/>
          <p:cNvSpPr>
            <a:spLocks noGrp="1"/>
          </p:cNvSpPr>
          <p:nvPr>
            <p:ph idx="1"/>
          </p:nvPr>
        </p:nvSpPr>
        <p:spPr>
          <a:xfrm>
            <a:off x="685800" y="1417638"/>
            <a:ext cx="11068050" cy="5327355"/>
          </a:xfrm>
        </p:spPr>
        <p:txBody>
          <a:bodyPr/>
          <a:lstStyle/>
          <a:p>
            <a:pPr marL="0" indent="0">
              <a:buNone/>
            </a:pPr>
            <a:endParaRPr lang="en-US"/>
          </a:p>
          <a:p>
            <a:pPr>
              <a:buClr>
                <a:srgbClr val="FFFFFF"/>
              </a:buClr>
            </a:pPr>
            <a:r>
              <a:rPr lang="en-US" sz="2400" dirty="0">
                <a:latin typeface="Comic Sans MS"/>
              </a:rPr>
              <a:t>Search Engines :</a:t>
            </a:r>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latin typeface="Calibri"/>
            </a:endParaRPr>
          </a:p>
          <a:p>
            <a:pPr>
              <a:buClr>
                <a:srgbClr val="FFFFFF"/>
              </a:buClr>
            </a:pPr>
            <a:r>
              <a:rPr lang="en-US" sz="2400" dirty="0">
                <a:latin typeface="Comic Sans MS"/>
              </a:rPr>
              <a:t>Advanced Text Editors </a:t>
            </a:r>
          </a:p>
          <a:p>
            <a:pPr>
              <a:buClr>
                <a:srgbClr val="FFFFFF"/>
              </a:buClr>
            </a:pPr>
            <a:r>
              <a:rPr lang="en-US" sz="2400" dirty="0">
                <a:latin typeface="Comic Sans MS"/>
              </a:rPr>
              <a:t>Commercial Machine Translation Systems :</a:t>
            </a:r>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p:txBody>
      </p:sp>
      <p:pic>
        <p:nvPicPr>
          <p:cNvPr id="4" name="Picture 4"/>
          <p:cNvPicPr>
            <a:picLocks noChangeAspect="1"/>
          </p:cNvPicPr>
          <p:nvPr/>
        </p:nvPicPr>
        <p:blipFill>
          <a:blip r:embed="rId2"/>
          <a:stretch>
            <a:fillRect/>
          </a:stretch>
        </p:blipFill>
        <p:spPr>
          <a:xfrm>
            <a:off x="2981325" y="1962150"/>
            <a:ext cx="5818187" cy="2211731"/>
          </a:xfrm>
          <a:prstGeom prst="rect">
            <a:avLst/>
          </a:prstGeom>
        </p:spPr>
      </p:pic>
      <p:pic>
        <p:nvPicPr>
          <p:cNvPr id="6" name="Picture 6"/>
          <p:cNvPicPr>
            <a:picLocks noChangeAspect="1"/>
          </p:cNvPicPr>
          <p:nvPr/>
        </p:nvPicPr>
        <p:blipFill>
          <a:blip r:embed="rId3"/>
          <a:stretch>
            <a:fillRect/>
          </a:stretch>
        </p:blipFill>
        <p:spPr>
          <a:xfrm>
            <a:off x="1820863" y="5172075"/>
            <a:ext cx="8029575" cy="1906489"/>
          </a:xfrm>
          <a:prstGeom prst="rect">
            <a:avLst/>
          </a:prstGeom>
        </p:spPr>
      </p:pic>
    </p:spTree>
    <p:extLst>
      <p:ext uri="{BB962C8B-B14F-4D97-AF65-F5344CB8AC3E}">
        <p14:creationId xmlns="" xmlns:p14="http://schemas.microsoft.com/office/powerpoint/2010/main" val="152683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646" y="285750"/>
            <a:ext cx="11527492" cy="6035675"/>
          </a:xfrm>
        </p:spPr>
        <p:txBody>
          <a:bodyPr vert="horz" lIns="91440" tIns="45720" rIns="91440" bIns="45720" rtlCol="0" anchor="ctr">
            <a:noAutofit/>
          </a:bodyPr>
          <a:lstStyle/>
          <a:p>
            <a:r>
              <a:rPr lang="en-US" sz="2000" dirty="0">
                <a:latin typeface="Comic Sans MS"/>
              </a:rPr>
              <a:t>Information Extraction : </a:t>
            </a:r>
          </a:p>
          <a:p>
            <a:pPr marL="0" indent="0">
              <a:buClr>
                <a:srgbClr val="FFFFFF"/>
              </a:buClr>
              <a:buNone/>
            </a:pPr>
            <a:r>
              <a:rPr lang="en-US" sz="2000" dirty="0">
                <a:latin typeface="Comic Sans MS"/>
              </a:rPr>
              <a:t>              </a:t>
            </a:r>
            <a:r>
              <a:rPr lang="en-US" sz="2000" dirty="0" err="1">
                <a:solidFill>
                  <a:srgbClr val="FFC000"/>
                </a:solidFill>
                <a:latin typeface="Comic Sans MS"/>
              </a:rPr>
              <a:t>Barrack</a:t>
            </a:r>
            <a:r>
              <a:rPr lang="en-US" sz="2000" dirty="0">
                <a:solidFill>
                  <a:srgbClr val="FFC000"/>
                </a:solidFill>
                <a:latin typeface="Comic Sans MS"/>
              </a:rPr>
              <a:t> Obama elected                                   Person: </a:t>
            </a:r>
            <a:r>
              <a:rPr lang="en-US" sz="2000" dirty="0" err="1">
                <a:solidFill>
                  <a:srgbClr val="FFC000"/>
                </a:solidFill>
                <a:latin typeface="Comic Sans MS"/>
              </a:rPr>
              <a:t>Barrack</a:t>
            </a:r>
            <a:r>
              <a:rPr lang="en-US" sz="2000" dirty="0">
                <a:solidFill>
                  <a:srgbClr val="FFC000"/>
                </a:solidFill>
                <a:latin typeface="Comic Sans MS"/>
              </a:rPr>
              <a:t> Obama -&gt;Who</a:t>
            </a:r>
          </a:p>
          <a:p>
            <a:pPr marL="0" indent="0">
              <a:buNone/>
            </a:pPr>
            <a:r>
              <a:rPr lang="en-US" sz="2000" dirty="0">
                <a:solidFill>
                  <a:srgbClr val="FFC000"/>
                </a:solidFill>
                <a:latin typeface="Comic Sans MS"/>
              </a:rPr>
              <a:t>               as president of US                                         Position: President -&gt; What</a:t>
            </a:r>
          </a:p>
          <a:p>
            <a:pPr marL="0">
              <a:buNone/>
            </a:pPr>
            <a:r>
              <a:rPr lang="en-US" sz="2000" dirty="0">
                <a:solidFill>
                  <a:srgbClr val="FFC000"/>
                </a:solidFill>
                <a:latin typeface="Comic Sans MS"/>
              </a:rPr>
              <a:t>                                                                                      Event: elected -&gt; What</a:t>
            </a:r>
          </a:p>
          <a:p>
            <a:pPr>
              <a:buClr>
                <a:srgbClr val="FFFFFF"/>
              </a:buClr>
            </a:pPr>
            <a:r>
              <a:rPr lang="en-US" sz="2000" dirty="0">
                <a:latin typeface="Comic Sans MS"/>
              </a:rPr>
              <a:t>Collaborative filtering : </a:t>
            </a:r>
          </a:p>
          <a:p>
            <a:pPr marL="0" indent="0">
              <a:buClr>
                <a:srgbClr val="FFFFFF"/>
              </a:buClr>
              <a:buNone/>
            </a:pPr>
            <a:r>
              <a:rPr lang="en-US" sz="2000" dirty="0">
                <a:latin typeface="Comic Sans MS"/>
              </a:rPr>
              <a:t>                 </a:t>
            </a:r>
            <a:r>
              <a:rPr lang="en-US" sz="2000" dirty="0">
                <a:solidFill>
                  <a:srgbClr val="FFC000"/>
                </a:solidFill>
                <a:latin typeface="Comic Sans MS"/>
              </a:rPr>
              <a:t>  The art / technology to make recommendations based on user behavior .</a:t>
            </a:r>
            <a:endParaRPr sz="2000" dirty="0">
              <a:solidFill>
                <a:srgbClr val="FFC000"/>
              </a:solidFill>
              <a:latin typeface="Comic Sans MS"/>
            </a:endParaRPr>
          </a:p>
          <a:p>
            <a:pPr marL="0" indent="0">
              <a:buNone/>
            </a:pPr>
            <a:endParaRPr lang="en-US" sz="2000" dirty="0">
              <a:latin typeface="Comic Sans MS"/>
            </a:endParaRPr>
          </a:p>
          <a:p>
            <a:pPr marL="0" indent="0">
              <a:buClr>
                <a:prstClr val="white"/>
              </a:buClr>
              <a:buNone/>
            </a:pPr>
            <a:endParaRPr lang="en-US" sz="2000" dirty="0">
              <a:latin typeface="Comic Sans MS"/>
            </a:endParaRPr>
          </a:p>
          <a:p>
            <a:pPr marL="0" indent="0">
              <a:buNone/>
            </a:pPr>
            <a:endParaRPr lang="en-US" sz="2000" dirty="0">
              <a:latin typeface="Comic Sans MS"/>
            </a:endParaRPr>
          </a:p>
          <a:p>
            <a:pPr marL="0" indent="0">
              <a:buNone/>
            </a:pPr>
            <a:endParaRPr lang="en-US" sz="2000" dirty="0">
              <a:latin typeface="Comic Sans MS"/>
            </a:endParaRPr>
          </a:p>
          <a:p>
            <a:pPr marL="0" indent="0">
              <a:buNone/>
            </a:pPr>
            <a:endParaRPr lang="en-US" sz="2000" dirty="0">
              <a:latin typeface="Comic Sans MS"/>
            </a:endParaRPr>
          </a:p>
          <a:p>
            <a:pPr marL="0" indent="0">
              <a:buNone/>
            </a:pPr>
            <a:endParaRPr lang="en-US" sz="2000" dirty="0">
              <a:latin typeface="Comic Sans MS"/>
            </a:endParaRPr>
          </a:p>
          <a:p>
            <a:pPr>
              <a:buClr>
                <a:srgbClr val="FFFFFF"/>
              </a:buClr>
            </a:pPr>
            <a:r>
              <a:rPr lang="en-US" sz="2000" dirty="0">
                <a:latin typeface="Comic Sans MS"/>
              </a:rPr>
              <a:t>Translation Memories</a:t>
            </a:r>
          </a:p>
          <a:p>
            <a:pPr>
              <a:buClr>
                <a:srgbClr val="FFFFFF"/>
              </a:buClr>
            </a:pPr>
            <a:r>
              <a:rPr lang="en-US" sz="2000" dirty="0">
                <a:latin typeface="Comic Sans MS"/>
              </a:rPr>
              <a:t>Fraud Detection</a:t>
            </a:r>
          </a:p>
        </p:txBody>
      </p:sp>
      <p:pic>
        <p:nvPicPr>
          <p:cNvPr id="4" name="Picture 4"/>
          <p:cNvPicPr>
            <a:picLocks noChangeAspect="1"/>
          </p:cNvPicPr>
          <p:nvPr/>
        </p:nvPicPr>
        <p:blipFill>
          <a:blip r:embed="rId2"/>
          <a:stretch>
            <a:fillRect/>
          </a:stretch>
        </p:blipFill>
        <p:spPr>
          <a:xfrm>
            <a:off x="1941967" y="2981325"/>
            <a:ext cx="8379872" cy="2200275"/>
          </a:xfrm>
          <a:prstGeom prst="rect">
            <a:avLst/>
          </a:prstGeom>
        </p:spPr>
      </p:pic>
      <p:pic>
        <p:nvPicPr>
          <p:cNvPr id="6" name="Picture 6"/>
          <p:cNvPicPr>
            <a:picLocks noChangeAspect="1"/>
          </p:cNvPicPr>
          <p:nvPr/>
        </p:nvPicPr>
        <p:blipFill>
          <a:blip r:embed="rId3"/>
          <a:stretch>
            <a:fillRect/>
          </a:stretch>
        </p:blipFill>
        <p:spPr>
          <a:xfrm>
            <a:off x="4676775" y="1412875"/>
            <a:ext cx="1381125" cy="285750"/>
          </a:xfrm>
          <a:prstGeom prst="rect">
            <a:avLst/>
          </a:prstGeom>
        </p:spPr>
      </p:pic>
    </p:spTree>
    <p:extLst>
      <p:ext uri="{BB962C8B-B14F-4D97-AF65-F5344CB8AC3E}">
        <p14:creationId xmlns="" xmlns:p14="http://schemas.microsoft.com/office/powerpoint/2010/main" val="344684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92113"/>
            <a:ext cx="10767734" cy="5946775"/>
          </a:xfrm>
        </p:spPr>
        <p:txBody>
          <a:bodyPr/>
          <a:lstStyle/>
          <a:p>
            <a:r>
              <a:rPr lang="en-US" sz="2400" dirty="0">
                <a:latin typeface="Comic Sans MS"/>
              </a:rPr>
              <a:t>Sentiment Analysis : </a:t>
            </a:r>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latin typeface="Calibri"/>
            </a:endParaRPr>
          </a:p>
          <a:p>
            <a:pPr>
              <a:buClr>
                <a:srgbClr val="FFFFFF"/>
              </a:buClr>
            </a:pPr>
            <a:r>
              <a:rPr lang="en-US" sz="2400" dirty="0">
                <a:latin typeface="Comic Sans MS"/>
              </a:rPr>
              <a:t>Document classification:</a:t>
            </a:r>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p>
          <a:p>
            <a:pPr>
              <a:buClr>
                <a:srgbClr val="FFFFFF"/>
              </a:buClr>
            </a:pPr>
            <a:endParaRPr lang="en-US" dirty="0">
              <a:latin typeface="Calibri"/>
            </a:endParaRPr>
          </a:p>
          <a:p>
            <a:pPr>
              <a:buClr>
                <a:srgbClr val="FFFFFF"/>
              </a:buClr>
            </a:pPr>
            <a:r>
              <a:rPr lang="en-US" sz="2400" dirty="0">
                <a:latin typeface="Comic Sans MS"/>
              </a:rPr>
              <a:t>Opinion Mining </a:t>
            </a:r>
          </a:p>
        </p:txBody>
      </p:sp>
      <p:pic>
        <p:nvPicPr>
          <p:cNvPr id="4" name="Picture 4"/>
          <p:cNvPicPr>
            <a:picLocks noChangeAspect="1"/>
          </p:cNvPicPr>
          <p:nvPr/>
        </p:nvPicPr>
        <p:blipFill>
          <a:blip r:embed="rId2"/>
          <a:stretch>
            <a:fillRect/>
          </a:stretch>
        </p:blipFill>
        <p:spPr>
          <a:xfrm>
            <a:off x="2833688" y="838200"/>
            <a:ext cx="5536626" cy="2487613"/>
          </a:xfrm>
          <a:prstGeom prst="rect">
            <a:avLst/>
          </a:prstGeom>
        </p:spPr>
      </p:pic>
      <p:pic>
        <p:nvPicPr>
          <p:cNvPr id="6" name="Picture 6"/>
          <p:cNvPicPr>
            <a:picLocks noChangeAspect="1"/>
          </p:cNvPicPr>
          <p:nvPr/>
        </p:nvPicPr>
        <p:blipFill>
          <a:blip r:embed="rId3"/>
          <a:stretch>
            <a:fillRect/>
          </a:stretch>
        </p:blipFill>
        <p:spPr>
          <a:xfrm>
            <a:off x="3538538" y="3875497"/>
            <a:ext cx="4616450" cy="1887128"/>
          </a:xfrm>
          <a:prstGeom prst="rect">
            <a:avLst/>
          </a:prstGeom>
        </p:spPr>
      </p:pic>
    </p:spTree>
    <p:extLst>
      <p:ext uri="{BB962C8B-B14F-4D97-AF65-F5344CB8AC3E}">
        <p14:creationId xmlns="" xmlns:p14="http://schemas.microsoft.com/office/powerpoint/2010/main" val="5418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14300"/>
            <a:ext cx="10131425" cy="1190610"/>
          </a:xfrm>
        </p:spPr>
        <p:txBody>
          <a:bodyPr/>
          <a:lstStyle/>
          <a:p>
            <a:pPr algn="ctr"/>
            <a:r>
              <a:rPr lang="en-US" dirty="0">
                <a:latin typeface="Comic Sans MS"/>
              </a:rPr>
              <a:t>Semantic web/search</a:t>
            </a:r>
          </a:p>
        </p:txBody>
      </p:sp>
      <p:pic>
        <p:nvPicPr>
          <p:cNvPr id="3" name="Picture 3"/>
          <p:cNvPicPr>
            <a:picLocks noChangeAspect="1"/>
          </p:cNvPicPr>
          <p:nvPr/>
        </p:nvPicPr>
        <p:blipFill>
          <a:blip r:embed="rId2"/>
          <a:stretch>
            <a:fillRect/>
          </a:stretch>
        </p:blipFill>
        <p:spPr>
          <a:xfrm>
            <a:off x="340233" y="1162050"/>
            <a:ext cx="11475530" cy="5205413"/>
          </a:xfrm>
          <a:prstGeom prst="rect">
            <a:avLst/>
          </a:prstGeom>
        </p:spPr>
      </p:pic>
    </p:spTree>
    <p:extLst>
      <p:ext uri="{BB962C8B-B14F-4D97-AF65-F5344CB8AC3E}">
        <p14:creationId xmlns="" xmlns:p14="http://schemas.microsoft.com/office/powerpoint/2010/main" val="165774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400050"/>
            <a:ext cx="10131425" cy="978507"/>
          </a:xfrm>
        </p:spPr>
        <p:txBody>
          <a:bodyPr/>
          <a:lstStyle/>
          <a:p>
            <a:pPr algn="ctr"/>
            <a:r>
              <a:rPr lang="en-US" dirty="0">
                <a:latin typeface="Comic Sans MS"/>
              </a:rPr>
              <a:t>NLP in other Domains</a:t>
            </a:r>
          </a:p>
        </p:txBody>
      </p:sp>
      <p:sp>
        <p:nvSpPr>
          <p:cNvPr id="3" name="Content Placeholder 2"/>
          <p:cNvSpPr>
            <a:spLocks noGrp="1"/>
          </p:cNvSpPr>
          <p:nvPr>
            <p:ph idx="1"/>
          </p:nvPr>
        </p:nvSpPr>
        <p:spPr>
          <a:xfrm>
            <a:off x="685800" y="1628775"/>
            <a:ext cx="10697033" cy="4692650"/>
          </a:xfrm>
        </p:spPr>
        <p:txBody>
          <a:bodyPr vert="horz" lIns="91440" tIns="45720" rIns="91440" bIns="45720" rtlCol="0" anchor="ctr">
            <a:noAutofit/>
          </a:bodyPr>
          <a:lstStyle/>
          <a:p>
            <a:pPr marL="0" indent="0">
              <a:buNone/>
            </a:pPr>
            <a:endParaRPr lang="en-US"/>
          </a:p>
          <a:p>
            <a:pPr>
              <a:buClr>
                <a:srgbClr val="FFFFFF"/>
              </a:buClr>
            </a:pPr>
            <a:r>
              <a:rPr lang="en-US" sz="2400" dirty="0">
                <a:solidFill>
                  <a:srgbClr val="FFC000"/>
                </a:solidFill>
                <a:latin typeface="Comic Sans MS"/>
              </a:rPr>
              <a:t>Bio-Medical </a:t>
            </a:r>
            <a:endParaRPr sz="2400">
              <a:solidFill>
                <a:srgbClr val="FFC000"/>
              </a:solidFill>
              <a:latin typeface="Comic Sans MS"/>
            </a:endParaRPr>
          </a:p>
          <a:p>
            <a:pPr>
              <a:buClr>
                <a:srgbClr val="FFFFFF"/>
              </a:buClr>
            </a:pPr>
            <a:r>
              <a:rPr lang="en-US" sz="2400" dirty="0">
                <a:solidFill>
                  <a:srgbClr val="FFC000"/>
                </a:solidFill>
                <a:latin typeface="Comic Sans MS"/>
              </a:rPr>
              <a:t>Forensic Science</a:t>
            </a:r>
            <a:endParaRPr sz="2400">
              <a:solidFill>
                <a:srgbClr val="FFC000"/>
              </a:solidFill>
              <a:latin typeface="Comic Sans MS"/>
            </a:endParaRPr>
          </a:p>
          <a:p>
            <a:pPr>
              <a:buClr>
                <a:srgbClr val="FFFFFF"/>
              </a:buClr>
            </a:pPr>
            <a:r>
              <a:rPr lang="en-US" sz="2400" dirty="0">
                <a:solidFill>
                  <a:srgbClr val="FFC000"/>
                </a:solidFill>
                <a:latin typeface="Comic Sans MS"/>
              </a:rPr>
              <a:t>Advertisement</a:t>
            </a:r>
            <a:endParaRPr sz="2400">
              <a:solidFill>
                <a:srgbClr val="FFC000"/>
              </a:solidFill>
              <a:latin typeface="Comic Sans MS"/>
            </a:endParaRPr>
          </a:p>
          <a:p>
            <a:pPr>
              <a:buClr>
                <a:srgbClr val="FFFFFF"/>
              </a:buClr>
            </a:pPr>
            <a:r>
              <a:rPr lang="en-US" sz="2400" dirty="0">
                <a:solidFill>
                  <a:srgbClr val="FFC000"/>
                </a:solidFill>
                <a:latin typeface="Comic Sans MS"/>
              </a:rPr>
              <a:t>Education </a:t>
            </a:r>
            <a:endParaRPr sz="2400">
              <a:solidFill>
                <a:srgbClr val="FFC000"/>
              </a:solidFill>
              <a:latin typeface="Comic Sans MS"/>
            </a:endParaRPr>
          </a:p>
          <a:p>
            <a:pPr>
              <a:buClr>
                <a:srgbClr val="FFFFFF"/>
              </a:buClr>
            </a:pPr>
            <a:r>
              <a:rPr lang="en-US" sz="2400" dirty="0">
                <a:solidFill>
                  <a:srgbClr val="FFC000"/>
                </a:solidFill>
                <a:latin typeface="Comic Sans MS"/>
              </a:rPr>
              <a:t>Politics </a:t>
            </a:r>
            <a:endParaRPr sz="2400">
              <a:solidFill>
                <a:srgbClr val="FFC000"/>
              </a:solidFill>
              <a:latin typeface="Comic Sans MS"/>
            </a:endParaRPr>
          </a:p>
          <a:p>
            <a:pPr>
              <a:buClr>
                <a:srgbClr val="FFFFFF"/>
              </a:buClr>
            </a:pPr>
            <a:r>
              <a:rPr lang="en-US" sz="2400" dirty="0">
                <a:solidFill>
                  <a:srgbClr val="FFC000"/>
                </a:solidFill>
                <a:latin typeface="Comic Sans MS"/>
              </a:rPr>
              <a:t>E-governance </a:t>
            </a:r>
            <a:endParaRPr sz="2400">
              <a:solidFill>
                <a:srgbClr val="FFC000"/>
              </a:solidFill>
              <a:latin typeface="Comic Sans MS"/>
            </a:endParaRPr>
          </a:p>
          <a:p>
            <a:pPr>
              <a:buClr>
                <a:srgbClr val="FFFFFF"/>
              </a:buClr>
            </a:pPr>
            <a:r>
              <a:rPr lang="en-US" sz="2400" dirty="0">
                <a:solidFill>
                  <a:srgbClr val="FFC000"/>
                </a:solidFill>
                <a:latin typeface="Comic Sans MS"/>
              </a:rPr>
              <a:t>Business Development </a:t>
            </a:r>
            <a:endParaRPr sz="2400">
              <a:solidFill>
                <a:srgbClr val="FFC000"/>
              </a:solidFill>
              <a:latin typeface="Comic Sans MS"/>
            </a:endParaRPr>
          </a:p>
          <a:p>
            <a:pPr>
              <a:buClr>
                <a:srgbClr val="FFFFFF"/>
              </a:buClr>
            </a:pPr>
            <a:r>
              <a:rPr lang="en-US" sz="2400" dirty="0">
                <a:solidFill>
                  <a:srgbClr val="FFC000"/>
                </a:solidFill>
                <a:latin typeface="Comic Sans MS"/>
              </a:rPr>
              <a:t>Marketing </a:t>
            </a:r>
            <a:endParaRPr sz="2400">
              <a:solidFill>
                <a:srgbClr val="FFC000"/>
              </a:solidFill>
              <a:latin typeface="Comic Sans MS"/>
            </a:endParaRPr>
          </a:p>
          <a:p>
            <a:pPr>
              <a:buClr>
                <a:srgbClr val="FFFFFF"/>
              </a:buClr>
            </a:pPr>
            <a:r>
              <a:rPr lang="en-US" sz="2400" dirty="0">
                <a:solidFill>
                  <a:srgbClr val="FFC000"/>
                </a:solidFill>
                <a:latin typeface="Comic Sans MS"/>
              </a:rPr>
              <a:t>and </a:t>
            </a:r>
            <a:r>
              <a:rPr lang="en-US" sz="2400" dirty="0" err="1">
                <a:solidFill>
                  <a:srgbClr val="FFC000"/>
                </a:solidFill>
                <a:latin typeface="Comic Sans MS"/>
              </a:rPr>
              <a:t>where ever</a:t>
            </a:r>
            <a:r>
              <a:rPr lang="en-US" sz="2400" dirty="0">
                <a:solidFill>
                  <a:srgbClr val="FFC000"/>
                </a:solidFill>
                <a:latin typeface="Comic Sans MS"/>
              </a:rPr>
              <a:t> we use language !!!</a:t>
            </a:r>
            <a:endParaRPr sz="2400">
              <a:solidFill>
                <a:srgbClr val="FFC000"/>
              </a:solidFill>
              <a:latin typeface="Comic Sans MS"/>
            </a:endParaRPr>
          </a:p>
          <a:p>
            <a:pPr>
              <a:buClr>
                <a:srgbClr val="FFFFFF"/>
              </a:buClr>
            </a:pPr>
            <a:endParaRPr lang="en-US" dirty="0"/>
          </a:p>
        </p:txBody>
      </p:sp>
    </p:spTree>
    <p:extLst>
      <p:ext uri="{BB962C8B-B14F-4D97-AF65-F5344CB8AC3E}">
        <p14:creationId xmlns="" xmlns:p14="http://schemas.microsoft.com/office/powerpoint/2010/main" val="25873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052" y="1"/>
            <a:ext cx="10131425" cy="1214846"/>
          </a:xfrm>
        </p:spPr>
        <p:txBody>
          <a:bodyPr/>
          <a:lstStyle/>
          <a:p>
            <a:pPr algn="ctr"/>
            <a:r>
              <a:rPr lang="en-US" dirty="0" err="1" smtClean="0">
                <a:latin typeface="Comic Sans MS" pitchFamily="66" charset="0"/>
              </a:rPr>
              <a:t>MOStly</a:t>
            </a:r>
            <a:r>
              <a:rPr lang="en-US" dirty="0" smtClean="0">
                <a:latin typeface="Comic Sans MS" pitchFamily="66" charset="0"/>
              </a:rPr>
              <a:t> used libraries in NLP</a:t>
            </a:r>
            <a:endParaRPr lang="en-US" dirty="0">
              <a:latin typeface="Comic Sans MS" pitchFamily="66" charset="0"/>
            </a:endParaRPr>
          </a:p>
        </p:txBody>
      </p:sp>
      <p:sp>
        <p:nvSpPr>
          <p:cNvPr id="3" name="Content Placeholder 2"/>
          <p:cNvSpPr>
            <a:spLocks noGrp="1"/>
          </p:cNvSpPr>
          <p:nvPr>
            <p:ph idx="1"/>
          </p:nvPr>
        </p:nvSpPr>
        <p:spPr>
          <a:xfrm>
            <a:off x="685801" y="1071154"/>
            <a:ext cx="11005456" cy="5512525"/>
          </a:xfrm>
        </p:spPr>
        <p:txBody>
          <a:bodyPr>
            <a:normAutofit/>
          </a:bodyPr>
          <a:lstStyle/>
          <a:p>
            <a:pPr fontAlgn="base"/>
            <a:r>
              <a:rPr lang="en-US" sz="2000" dirty="0" smtClean="0">
                <a:solidFill>
                  <a:srgbClr val="FFC000"/>
                </a:solidFill>
                <a:latin typeface="Comic Sans MS" pitchFamily="66" charset="0"/>
              </a:rPr>
              <a:t>We recommend </a:t>
            </a:r>
            <a:r>
              <a:rPr lang="en-US" sz="2000" dirty="0" smtClean="0">
                <a:latin typeface="Comic Sans MS" pitchFamily="66" charset="0"/>
              </a:rPr>
              <a:t>NLTK</a:t>
            </a:r>
            <a:r>
              <a:rPr lang="en-US" sz="2000" dirty="0" smtClean="0">
                <a:solidFill>
                  <a:srgbClr val="FFC000"/>
                </a:solidFill>
                <a:latin typeface="Comic Sans MS" pitchFamily="66" charset="0"/>
              </a:rPr>
              <a:t> only as an education and research tool. Its modularized structure makes it excellent for learning and exploring NLP concepts, but it's not meant for production.</a:t>
            </a:r>
          </a:p>
          <a:p>
            <a:pPr fontAlgn="base"/>
            <a:r>
              <a:rPr lang="en-US" sz="2000" dirty="0" err="1" smtClean="0">
                <a:latin typeface="Comic Sans MS" pitchFamily="66" charset="0"/>
              </a:rPr>
              <a:t>TextBlob</a:t>
            </a:r>
            <a:r>
              <a:rPr lang="en-US" sz="2000" dirty="0" smtClean="0">
                <a:solidFill>
                  <a:srgbClr val="FFC000"/>
                </a:solidFill>
                <a:latin typeface="Comic Sans MS" pitchFamily="66" charset="0"/>
              </a:rPr>
              <a:t> is built on top of NLTK, and it's more easily-accessible. This is our favorite library for fast-prototyping or building applications that don't require highly optimized performance. </a:t>
            </a:r>
            <a:r>
              <a:rPr lang="en-US" sz="2000" i="1" dirty="0" smtClean="0">
                <a:solidFill>
                  <a:srgbClr val="FFC000"/>
                </a:solidFill>
                <a:latin typeface="Comic Sans MS" pitchFamily="66" charset="0"/>
              </a:rPr>
              <a:t>Beginners should start here.</a:t>
            </a:r>
            <a:endParaRPr lang="en-US" sz="2000" dirty="0" smtClean="0">
              <a:solidFill>
                <a:srgbClr val="FFC000"/>
              </a:solidFill>
              <a:latin typeface="Comic Sans MS" pitchFamily="66" charset="0"/>
            </a:endParaRPr>
          </a:p>
          <a:p>
            <a:pPr fontAlgn="base"/>
            <a:r>
              <a:rPr lang="en-US" sz="2000" dirty="0" smtClean="0">
                <a:solidFill>
                  <a:srgbClr val="FFC000"/>
                </a:solidFill>
                <a:latin typeface="Comic Sans MS" pitchFamily="66" charset="0"/>
              </a:rPr>
              <a:t>Stanford's </a:t>
            </a:r>
            <a:r>
              <a:rPr lang="en-US" sz="2000" dirty="0" err="1" smtClean="0">
                <a:latin typeface="Comic Sans MS" pitchFamily="66" charset="0"/>
              </a:rPr>
              <a:t>CoreNLP</a:t>
            </a:r>
            <a:r>
              <a:rPr lang="en-US" sz="2000" dirty="0" smtClean="0">
                <a:solidFill>
                  <a:srgbClr val="FFC000"/>
                </a:solidFill>
                <a:latin typeface="Comic Sans MS" pitchFamily="66" charset="0"/>
              </a:rPr>
              <a:t> is a Java library with Python wrappers. It's in many existing production systems due to its speed.</a:t>
            </a:r>
          </a:p>
          <a:p>
            <a:pPr fontAlgn="base"/>
            <a:r>
              <a:rPr lang="en-US" sz="2000" dirty="0" err="1" smtClean="0">
                <a:latin typeface="Comic Sans MS" pitchFamily="66" charset="0"/>
              </a:rPr>
              <a:t>SpaCy</a:t>
            </a:r>
            <a:r>
              <a:rPr lang="en-US" sz="2000" dirty="0" smtClean="0">
                <a:solidFill>
                  <a:srgbClr val="FFC000"/>
                </a:solidFill>
                <a:latin typeface="Comic Sans MS" pitchFamily="66" charset="0"/>
              </a:rPr>
              <a:t> is a new NLP library that's designed to be fast, streamlined, and production-ready. It's not as widely adopted, but if you're building a new application, you should give it a try.</a:t>
            </a:r>
          </a:p>
          <a:p>
            <a:pPr fontAlgn="base"/>
            <a:r>
              <a:rPr lang="en-US" sz="2000" dirty="0" err="1" smtClean="0">
                <a:latin typeface="Comic Sans MS" pitchFamily="66" charset="0"/>
              </a:rPr>
              <a:t>Gensim</a:t>
            </a:r>
            <a:r>
              <a:rPr lang="en-US" sz="2000" dirty="0" smtClean="0">
                <a:solidFill>
                  <a:srgbClr val="FFC000"/>
                </a:solidFill>
                <a:latin typeface="Comic Sans MS" pitchFamily="66" charset="0"/>
              </a:rPr>
              <a:t> is most commonly used for topic modeling and similarity detection. It's not a general-purpose NLP library, but for the tasks it does handle, it does them well</a:t>
            </a:r>
            <a:r>
              <a:rPr lang="en-US" sz="2000" dirty="0" smtClean="0">
                <a:solidFill>
                  <a:srgbClr val="FFC000"/>
                </a:solidFill>
                <a:latin typeface="Comic Sans MS" pitchFamily="66" charset="0"/>
              </a:rPr>
              <a:t>.</a:t>
            </a:r>
            <a:endParaRPr lang="en-US" sz="2000" dirty="0" smtClean="0">
              <a:solidFill>
                <a:srgbClr val="FFC0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80975"/>
            <a:ext cx="10131425" cy="1456267"/>
          </a:xfrm>
        </p:spPr>
        <p:txBody>
          <a:bodyPr/>
          <a:lstStyle/>
          <a:p>
            <a:pPr algn="ctr"/>
            <a:r>
              <a:rPr lang="en-US" dirty="0">
                <a:latin typeface="Comic Sans MS"/>
              </a:rPr>
              <a:t>conclusion</a:t>
            </a:r>
            <a:endParaRPr lang="en-US"/>
          </a:p>
        </p:txBody>
      </p:sp>
      <p:sp>
        <p:nvSpPr>
          <p:cNvPr id="3" name="Content Placeholder 2"/>
          <p:cNvSpPr>
            <a:spLocks noGrp="1"/>
          </p:cNvSpPr>
          <p:nvPr>
            <p:ph idx="1"/>
          </p:nvPr>
        </p:nvSpPr>
        <p:spPr>
          <a:xfrm>
            <a:off x="685800" y="1398588"/>
            <a:ext cx="10979837" cy="4922837"/>
          </a:xfrm>
        </p:spPr>
        <p:txBody>
          <a:bodyPr vert="horz" lIns="91440" tIns="45720" rIns="91440" bIns="45720" rtlCol="0" anchor="ctr">
            <a:noAutofit/>
          </a:bodyPr>
          <a:lstStyle/>
          <a:p>
            <a:r>
              <a:rPr lang="en-US" sz="2400" dirty="0">
                <a:solidFill>
                  <a:srgbClr val="FFC000"/>
                </a:solidFill>
                <a:latin typeface="Comic Sans MS"/>
              </a:rPr>
              <a:t>With the advent of better search engines, blogs, social networks, e-commerce, the society slowly began to understand that, even perfectible as it is, NLP provides us a </a:t>
            </a:r>
            <a:r>
              <a:rPr lang="en-US" sz="2400" i="1" dirty="0">
                <a:solidFill>
                  <a:srgbClr val="FFC000"/>
                </a:solidFill>
                <a:latin typeface="Comic Sans MS"/>
              </a:rPr>
              <a:t>precious</a:t>
            </a:r>
            <a:r>
              <a:rPr lang="en-US" sz="2400" dirty="0">
                <a:solidFill>
                  <a:srgbClr val="FFC000"/>
                </a:solidFill>
                <a:latin typeface="Comic Sans MS"/>
              </a:rPr>
              <a:t> help every day.</a:t>
            </a:r>
          </a:p>
          <a:p>
            <a:pPr>
              <a:buClr>
                <a:srgbClr val="FFFFFF"/>
              </a:buClr>
            </a:pPr>
            <a:r>
              <a:rPr lang="en-US" sz="2400" dirty="0">
                <a:solidFill>
                  <a:srgbClr val="FFC000"/>
                </a:solidFill>
                <a:latin typeface="Comic Sans MS"/>
              </a:rPr>
              <a:t>NLP is a </a:t>
            </a:r>
            <a:r>
              <a:rPr lang="en-US" sz="2400" i="1" dirty="0">
                <a:solidFill>
                  <a:srgbClr val="FFC000"/>
                </a:solidFill>
                <a:latin typeface="Comic Sans MS"/>
              </a:rPr>
              <a:t>young</a:t>
            </a:r>
            <a:r>
              <a:rPr lang="en-US" sz="2400" dirty="0">
                <a:solidFill>
                  <a:srgbClr val="FFC000"/>
                </a:solidFill>
                <a:latin typeface="Comic Sans MS"/>
              </a:rPr>
              <a:t> field, full of promises and with an international community that continues to develop new algorithms, techniques and resources. The recent results using </a:t>
            </a:r>
            <a:r>
              <a:rPr lang="en-US" sz="2400" dirty="0">
                <a:solidFill>
                  <a:srgbClr val="FFFFFF"/>
                </a:solidFill>
                <a:latin typeface="Comic Sans MS"/>
              </a:rPr>
              <a:t>Deep learning</a:t>
            </a:r>
            <a:r>
              <a:rPr lang="en-US" sz="2400" dirty="0">
                <a:solidFill>
                  <a:srgbClr val="FFC000"/>
                </a:solidFill>
                <a:latin typeface="Comic Sans MS"/>
              </a:rPr>
              <a:t> are amazingly improving several hard NLP tasks.</a:t>
            </a:r>
          </a:p>
          <a:p>
            <a:pPr>
              <a:buClr>
                <a:srgbClr val="FFFFFF"/>
              </a:buClr>
            </a:pPr>
            <a:r>
              <a:rPr lang="en-US" sz="2400" dirty="0">
                <a:solidFill>
                  <a:srgbClr val="FFC000"/>
                </a:solidFill>
                <a:latin typeface="Comic Sans MS"/>
              </a:rPr>
              <a:t> Let's wait for the day when machines  would be able to pass the</a:t>
            </a:r>
            <a:r>
              <a:rPr lang="en-US" sz="2400" dirty="0">
                <a:latin typeface="Comic Sans MS"/>
              </a:rPr>
              <a:t> Turing test?</a:t>
            </a:r>
          </a:p>
        </p:txBody>
      </p:sp>
    </p:spTree>
    <p:extLst>
      <p:ext uri="{BB962C8B-B14F-4D97-AF65-F5344CB8AC3E}">
        <p14:creationId xmlns="" xmlns:p14="http://schemas.microsoft.com/office/powerpoint/2010/main" val="315604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113" y="-47625"/>
            <a:ext cx="12230100" cy="6931713"/>
          </a:xfrm>
          <a:prstGeom prst="rect">
            <a:avLst/>
          </a:prstGeom>
        </p:spPr>
      </p:pic>
      <p:sp>
        <p:nvSpPr>
          <p:cNvPr id="3" name="TextBox 2"/>
          <p:cNvSpPr txBox="1"/>
          <p:nvPr/>
        </p:nvSpPr>
        <p:spPr>
          <a:xfrm>
            <a:off x="8039100" y="590550"/>
            <a:ext cx="35560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FF0000"/>
                </a:solidFill>
                <a:latin typeface="Comic Sans MS"/>
              </a:rPr>
              <a:t>THANK YOU !!!</a:t>
            </a:r>
            <a:endParaRPr lang="en-US" sz="3200">
              <a:solidFill>
                <a:srgbClr val="FF0000"/>
              </a:solidFill>
            </a:endParaRPr>
          </a:p>
        </p:txBody>
      </p:sp>
    </p:spTree>
    <p:extLst>
      <p:ext uri="{BB962C8B-B14F-4D97-AF65-F5344CB8AC3E}">
        <p14:creationId xmlns="" xmlns:p14="http://schemas.microsoft.com/office/powerpoint/2010/main" val="42084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omic Sans MS"/>
              </a:rPr>
              <a:t>WHAT IS NLP?</a:t>
            </a:r>
          </a:p>
          <a:p>
            <a:endParaRPr lang="en-US" dirty="0"/>
          </a:p>
        </p:txBody>
      </p:sp>
      <p:sp>
        <p:nvSpPr>
          <p:cNvPr id="3" name="Content Placeholder 2"/>
          <p:cNvSpPr>
            <a:spLocks noGrp="1"/>
          </p:cNvSpPr>
          <p:nvPr>
            <p:ph idx="1"/>
          </p:nvPr>
        </p:nvSpPr>
        <p:spPr/>
        <p:txBody>
          <a:bodyPr/>
          <a:lstStyle/>
          <a:p>
            <a:pPr marL="0" indent="0">
              <a:buNone/>
            </a:pPr>
            <a:endParaRPr lang="en-US"/>
          </a:p>
          <a:p>
            <a:pPr>
              <a:buClr>
                <a:srgbClr val="FFFFFF"/>
              </a:buClr>
            </a:pPr>
            <a:r>
              <a:rPr lang="en-US" sz="2800" dirty="0">
                <a:solidFill>
                  <a:srgbClr val="FFC000"/>
                </a:solidFill>
              </a:rPr>
              <a:t>A sub-field of Artificial Intelligence (AI)</a:t>
            </a:r>
            <a:r>
              <a:rPr lang="en-US" dirty="0">
                <a:latin typeface="+mn-ea"/>
                <a:cs typeface="+mn-ea"/>
              </a:rPr>
              <a:t/>
            </a:r>
            <a:br>
              <a:rPr lang="en-US" dirty="0">
                <a:latin typeface="+mn-ea"/>
                <a:cs typeface="+mn-ea"/>
              </a:rPr>
            </a:br>
            <a:endParaRPr lang="en-US" sz="2800" dirty="0">
              <a:solidFill>
                <a:srgbClr val="FFC000"/>
              </a:solidFill>
            </a:endParaRPr>
          </a:p>
          <a:p>
            <a:pPr>
              <a:buClr>
                <a:srgbClr val="FFFFFF"/>
              </a:buClr>
            </a:pPr>
            <a:r>
              <a:rPr lang="en-US" sz="2800" dirty="0">
                <a:solidFill>
                  <a:srgbClr val="FFC000"/>
                </a:solidFill>
              </a:rPr>
              <a:t> By combining the power of artificial intelligence, computational linguistics and computer science, NLP allows a machine to understand natural language, a task that was so far the exclusive privilege of humans.</a:t>
            </a:r>
            <a:endParaRPr lang="en-US" sz="2400" dirty="0">
              <a:solidFill>
                <a:srgbClr val="FFC000"/>
              </a:solidFill>
            </a:endParaRPr>
          </a:p>
          <a:p>
            <a:pPr marL="0" indent="0">
              <a:buClr>
                <a:srgbClr val="FFFFFF"/>
              </a:buClr>
              <a:buNone/>
            </a:pPr>
            <a:endParaRPr lang="en-US" dirty="0">
              <a:solidFill>
                <a:srgbClr val="0070C0"/>
              </a:solidFill>
            </a:endParaRPr>
          </a:p>
        </p:txBody>
      </p:sp>
    </p:spTree>
    <p:extLst>
      <p:ext uri="{BB962C8B-B14F-4D97-AF65-F5344CB8AC3E}">
        <p14:creationId xmlns="" xmlns:p14="http://schemas.microsoft.com/office/powerpoint/2010/main" val="8338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142875"/>
            <a:ext cx="10131425" cy="1456267"/>
          </a:xfrm>
        </p:spPr>
        <p:txBody>
          <a:bodyPr>
            <a:normAutofit/>
          </a:bodyPr>
          <a:lstStyle/>
          <a:p>
            <a:pPr algn="ctr"/>
            <a:r>
              <a:rPr lang="en-US" dirty="0">
                <a:latin typeface="Comic Sans MS"/>
              </a:rPr>
              <a:t>HISTory</a:t>
            </a:r>
          </a:p>
        </p:txBody>
      </p:sp>
      <p:sp>
        <p:nvSpPr>
          <p:cNvPr id="3" name="Content Placeholder 2"/>
          <p:cNvSpPr>
            <a:spLocks noGrp="1"/>
          </p:cNvSpPr>
          <p:nvPr>
            <p:ph idx="1"/>
          </p:nvPr>
        </p:nvSpPr>
        <p:spPr>
          <a:xfrm>
            <a:off x="301625" y="1572541"/>
            <a:ext cx="11709400" cy="4944359"/>
          </a:xfrm>
        </p:spPr>
        <p:txBody>
          <a:bodyPr>
            <a:normAutofit fontScale="92500"/>
          </a:bodyPr>
          <a:lstStyle/>
          <a:p>
            <a:pPr>
              <a:buNone/>
            </a:pPr>
            <a:r>
              <a:rPr lang="en-US" sz="2800" dirty="0">
                <a:latin typeface="Comic Sans MS"/>
              </a:rPr>
              <a:t>M</a:t>
            </a:r>
            <a:r>
              <a:rPr lang="en-US" sz="2800" dirty="0">
                <a:solidFill>
                  <a:srgbClr val="00B050"/>
                </a:solidFill>
                <a:latin typeface="Comic Sans MS"/>
              </a:rPr>
              <a:t>achine translation from Russian to English was the first NLP application, back in the 1950s. The results at the time were not specially good and for decades the following example was used to illustrate the limits of the field: when the Biblical saying “</a:t>
            </a:r>
            <a:r>
              <a:rPr lang="en-US" sz="2800" dirty="0">
                <a:solidFill>
                  <a:srgbClr val="FFFFFF"/>
                </a:solidFill>
                <a:latin typeface="Comic Sans MS"/>
              </a:rPr>
              <a:t>The spirit is willing but the flesh is weak</a:t>
            </a:r>
            <a:r>
              <a:rPr lang="en-US" sz="2800" dirty="0">
                <a:solidFill>
                  <a:srgbClr val="00B050"/>
                </a:solidFill>
                <a:latin typeface="Comic Sans MS"/>
              </a:rPr>
              <a:t>” was translated into Russian, and then translated back in English, the result was “</a:t>
            </a:r>
            <a:r>
              <a:rPr lang="en-US" sz="2800" dirty="0">
                <a:solidFill>
                  <a:srgbClr val="FFFFFF"/>
                </a:solidFill>
                <a:latin typeface="Comic Sans MS"/>
              </a:rPr>
              <a:t>The vodka is good but the meat is rotten</a:t>
            </a:r>
            <a:r>
              <a:rPr lang="en-US" sz="2800" dirty="0">
                <a:solidFill>
                  <a:srgbClr val="00B050"/>
                </a:solidFill>
                <a:latin typeface="Comic Sans MS"/>
              </a:rPr>
              <a:t>”. </a:t>
            </a:r>
          </a:p>
          <a:p>
            <a:pPr>
              <a:buNone/>
            </a:pPr>
            <a:endParaRPr lang="en-US" sz="2800" dirty="0">
              <a:solidFill>
                <a:srgbClr val="00B050"/>
              </a:solidFill>
              <a:latin typeface="Comic Sans MS"/>
            </a:endParaRPr>
          </a:p>
          <a:p>
            <a:pPr>
              <a:buNone/>
            </a:pPr>
            <a:r>
              <a:rPr lang="en-US" sz="2800" dirty="0">
                <a:solidFill>
                  <a:srgbClr val="00B050"/>
                </a:solidFill>
                <a:latin typeface="Comic Sans MS"/>
              </a:rPr>
              <a:t>Since the 1950s a lot of progress has been made and NLP became a major issue, in both the economic and social development, when the Internet went from being a small neighborhood of friendly computers to a huge repository of exploitable data. </a:t>
            </a:r>
            <a:endParaRPr sz="2800">
              <a:solidFill>
                <a:srgbClr val="00B050"/>
              </a:solidFill>
              <a:latin typeface="Comic Sans MS"/>
            </a:endParaRPr>
          </a:p>
        </p:txBody>
      </p:sp>
    </p:spTree>
    <p:extLst>
      <p:ext uri="{BB962C8B-B14F-4D97-AF65-F5344CB8AC3E}">
        <p14:creationId xmlns="" xmlns:p14="http://schemas.microsoft.com/office/powerpoint/2010/main" val="299415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omic Sans MS"/>
              </a:rPr>
              <a:t>DEFINITION</a:t>
            </a:r>
          </a:p>
        </p:txBody>
      </p:sp>
      <p:sp>
        <p:nvSpPr>
          <p:cNvPr id="3" name="Content Placeholder 2"/>
          <p:cNvSpPr>
            <a:spLocks noGrp="1"/>
          </p:cNvSpPr>
          <p:nvPr>
            <p:ph idx="1"/>
          </p:nvPr>
        </p:nvSpPr>
        <p:spPr>
          <a:xfrm>
            <a:off x="244475" y="2141538"/>
            <a:ext cx="11753850" cy="4356672"/>
          </a:xfrm>
        </p:spPr>
        <p:txBody>
          <a:bodyPr/>
          <a:lstStyle/>
          <a:p>
            <a:pPr marL="0">
              <a:buNone/>
            </a:pPr>
            <a:r>
              <a:rPr lang="en-US" sz="2800" dirty="0">
                <a:solidFill>
                  <a:srgbClr val="46B298"/>
                </a:solidFill>
                <a:latin typeface="Comic Sans MS"/>
              </a:rPr>
              <a:t>Natural Language Processing is a theoretically </a:t>
            </a:r>
            <a:endParaRPr lang="en-US"/>
          </a:p>
          <a:p>
            <a:pPr marL="0">
              <a:buNone/>
            </a:pPr>
            <a:r>
              <a:rPr lang="en-US" sz="2800" dirty="0">
                <a:solidFill>
                  <a:srgbClr val="46B298"/>
                </a:solidFill>
                <a:latin typeface="Comic Sans MS"/>
              </a:rPr>
              <a:t>motivated range of computational techniques for </a:t>
            </a:r>
            <a:endParaRPr dirty="0">
              <a:solidFill>
                <a:srgbClr val="FFFFFF"/>
              </a:solidFill>
              <a:latin typeface="Calibri"/>
            </a:endParaRPr>
          </a:p>
          <a:p>
            <a:pPr marL="0">
              <a:buNone/>
            </a:pPr>
            <a:r>
              <a:rPr lang="en-US" sz="2800" dirty="0">
                <a:solidFill>
                  <a:srgbClr val="46B298"/>
                </a:solidFill>
                <a:latin typeface="Comic Sans MS"/>
              </a:rPr>
              <a:t>analyzing and representing naturally occurring </a:t>
            </a:r>
            <a:endParaRPr dirty="0">
              <a:solidFill>
                <a:srgbClr val="FFFFFF"/>
              </a:solidFill>
              <a:latin typeface="Calibri"/>
            </a:endParaRPr>
          </a:p>
          <a:p>
            <a:pPr marL="0">
              <a:buNone/>
            </a:pPr>
            <a:r>
              <a:rPr lang="en-US" sz="2800" dirty="0">
                <a:solidFill>
                  <a:srgbClr val="46B298"/>
                </a:solidFill>
                <a:latin typeface="Comic Sans MS"/>
              </a:rPr>
              <a:t>texts/speech at one or more levels of linguistic </a:t>
            </a:r>
            <a:endParaRPr dirty="0">
              <a:solidFill>
                <a:srgbClr val="FFFFFF"/>
              </a:solidFill>
              <a:latin typeface="Calibri"/>
            </a:endParaRPr>
          </a:p>
          <a:p>
            <a:pPr marL="0">
              <a:buNone/>
            </a:pPr>
            <a:r>
              <a:rPr lang="en-US" sz="2800" dirty="0">
                <a:solidFill>
                  <a:srgbClr val="46B298"/>
                </a:solidFill>
                <a:latin typeface="Comic Sans MS"/>
              </a:rPr>
              <a:t>analysis for the purpose of achieving human-like</a:t>
            </a:r>
            <a:endParaRPr dirty="0">
              <a:solidFill>
                <a:srgbClr val="FFFFFF"/>
              </a:solidFill>
              <a:latin typeface="Calibri"/>
            </a:endParaRPr>
          </a:p>
          <a:p>
            <a:pPr marL="0">
              <a:buNone/>
            </a:pPr>
            <a:r>
              <a:rPr lang="en-US" sz="2800" dirty="0">
                <a:solidFill>
                  <a:srgbClr val="46B298"/>
                </a:solidFill>
                <a:latin typeface="Comic Sans MS"/>
              </a:rPr>
              <a:t> language processing for a range of tasks or applications.</a:t>
            </a:r>
            <a:endParaRPr dirty="0"/>
          </a:p>
          <a:p>
            <a:pPr marL="0" indent="0" algn="just">
              <a:buClr>
                <a:srgbClr val="FFFFFF"/>
              </a:buClr>
              <a:buNone/>
            </a:pPr>
            <a:endParaRPr lang="en-US" dirty="0"/>
          </a:p>
          <a:p>
            <a:pPr algn="just">
              <a:buClr>
                <a:srgbClr val="FFFFFF"/>
              </a:buClr>
            </a:pPr>
            <a:endParaRPr lang="en-US" dirty="0"/>
          </a:p>
        </p:txBody>
      </p:sp>
      <p:pic>
        <p:nvPicPr>
          <p:cNvPr id="4" name="Picture 4"/>
          <p:cNvPicPr>
            <a:picLocks noChangeAspect="1"/>
          </p:cNvPicPr>
          <p:nvPr/>
        </p:nvPicPr>
        <p:blipFill>
          <a:blip r:embed="rId2"/>
          <a:stretch>
            <a:fillRect/>
          </a:stretch>
        </p:blipFill>
        <p:spPr>
          <a:xfrm>
            <a:off x="9210675" y="2657475"/>
            <a:ext cx="2438400" cy="1876425"/>
          </a:xfrm>
          <a:prstGeom prst="rect">
            <a:avLst/>
          </a:prstGeom>
        </p:spPr>
      </p:pic>
    </p:spTree>
    <p:extLst>
      <p:ext uri="{BB962C8B-B14F-4D97-AF65-F5344CB8AC3E}">
        <p14:creationId xmlns="" xmlns:p14="http://schemas.microsoft.com/office/powerpoint/2010/main" val="219936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p:tgtEl>
                                          <p:spTgt spid="4"/>
                                        </p:tgtEl>
                                        <p:attrNameLst>
                                          <p:attrName>ppt_y</p:attrName>
                                        </p:attrNameLst>
                                      </p:cBhvr>
                                      <p:tavLst>
                                        <p:tav tm="0">
                                          <p:val>
                                            <p:strVal val="#ppt_y+#ppt_h*1.125000"/>
                                          </p:val>
                                        </p:tav>
                                        <p:tav tm="100000">
                                          <p:val>
                                            <p:strVal val="#ppt_y"/>
                                          </p:val>
                                        </p:tav>
                                      </p:tavLst>
                                    </p:anim>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omic Sans MS"/>
              </a:rPr>
              <a:t>Why WE NEED NLP?</a:t>
            </a:r>
          </a:p>
        </p:txBody>
      </p:sp>
      <p:sp>
        <p:nvSpPr>
          <p:cNvPr id="3" name="Content Placeholder 2"/>
          <p:cNvSpPr>
            <a:spLocks noGrp="1"/>
          </p:cNvSpPr>
          <p:nvPr>
            <p:ph idx="1"/>
          </p:nvPr>
        </p:nvSpPr>
        <p:spPr/>
        <p:txBody>
          <a:bodyPr vert="horz" lIns="91440" tIns="45720" rIns="91440" bIns="45720" rtlCol="0" anchor="ctr">
            <a:noAutofit/>
          </a:bodyPr>
          <a:lstStyle/>
          <a:p>
            <a:pPr marL="57150" indent="-342900">
              <a:buClr>
                <a:srgbClr val="FFFFFF"/>
              </a:buClr>
            </a:pPr>
            <a:r>
              <a:rPr lang="en-US" sz="2400" dirty="0">
                <a:solidFill>
                  <a:srgbClr val="00B0F0"/>
                </a:solidFill>
                <a:latin typeface="Comic Sans MS"/>
              </a:rPr>
              <a:t>Huge amounts of data </a:t>
            </a:r>
            <a:endParaRPr lang="en-US">
              <a:solidFill>
                <a:srgbClr val="00B0F0"/>
              </a:solidFill>
              <a:latin typeface="Comic Sans MS"/>
            </a:endParaRPr>
          </a:p>
          <a:p>
            <a:pPr marL="57150" indent="-342900">
              <a:buClr>
                <a:srgbClr val="FFFFFF"/>
              </a:buClr>
            </a:pPr>
            <a:r>
              <a:rPr lang="en-US" sz="2400" dirty="0">
                <a:solidFill>
                  <a:srgbClr val="00B0F0"/>
                </a:solidFill>
                <a:latin typeface="Comic Sans MS"/>
              </a:rPr>
              <a:t>Internet = at least 20 billions pages in the form of:</a:t>
            </a:r>
            <a:endParaRPr sz="2400">
              <a:solidFill>
                <a:srgbClr val="00B0F0"/>
              </a:solidFill>
              <a:latin typeface="Comic Sans MS"/>
            </a:endParaRPr>
          </a:p>
          <a:p>
            <a:pPr marL="0">
              <a:buNone/>
            </a:pPr>
            <a:r>
              <a:rPr lang="en-US" sz="2400" dirty="0">
                <a:solidFill>
                  <a:srgbClr val="00B0F0"/>
                </a:solidFill>
                <a:latin typeface="Comic Sans MS"/>
              </a:rPr>
              <a:t>          Text data : sites, blog, tweets .......</a:t>
            </a:r>
            <a:endParaRPr sz="2400">
              <a:solidFill>
                <a:srgbClr val="00B0F0"/>
              </a:solidFill>
              <a:latin typeface="Comic Sans MS"/>
            </a:endParaRPr>
          </a:p>
          <a:p>
            <a:pPr marL="0">
              <a:buNone/>
            </a:pPr>
            <a:r>
              <a:rPr lang="en-US" sz="2400" dirty="0">
                <a:solidFill>
                  <a:srgbClr val="00B0F0"/>
                </a:solidFill>
                <a:latin typeface="Comic Sans MS"/>
              </a:rPr>
              <a:t>          Audio data : speech .......</a:t>
            </a:r>
            <a:endParaRPr sz="2400">
              <a:solidFill>
                <a:srgbClr val="00B0F0"/>
              </a:solidFill>
              <a:latin typeface="Comic Sans MS"/>
            </a:endParaRPr>
          </a:p>
          <a:p>
            <a:pPr marL="0">
              <a:buNone/>
            </a:pPr>
            <a:r>
              <a:rPr lang="en-US" sz="2400" dirty="0">
                <a:solidFill>
                  <a:srgbClr val="00B0F0"/>
                </a:solidFill>
                <a:latin typeface="Comic Sans MS"/>
              </a:rPr>
              <a:t>Applications for processing large amounts of texts require NLP expertise</a:t>
            </a:r>
            <a:endParaRPr sz="2400">
              <a:solidFill>
                <a:srgbClr val="00B0F0"/>
              </a:solidFill>
              <a:latin typeface="Comic Sans MS"/>
            </a:endParaRPr>
          </a:p>
          <a:p>
            <a:pPr marL="0" indent="0">
              <a:buNone/>
            </a:pPr>
            <a:endParaRPr lang="en-US" dirty="0"/>
          </a:p>
        </p:txBody>
      </p:sp>
    </p:spTree>
    <p:extLst>
      <p:ext uri="{BB962C8B-B14F-4D97-AF65-F5344CB8AC3E}">
        <p14:creationId xmlns="" xmlns:p14="http://schemas.microsoft.com/office/powerpoint/2010/main" val="206628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825"/>
            <a:ext cx="10131425" cy="1132057"/>
          </a:xfrm>
        </p:spPr>
        <p:txBody>
          <a:bodyPr>
            <a:normAutofit/>
          </a:bodyPr>
          <a:lstStyle/>
          <a:p>
            <a:pPr algn="ctr"/>
            <a:r>
              <a:rPr lang="en-US" sz="3200" dirty="0">
                <a:latin typeface="Comic Sans MS"/>
              </a:rPr>
              <a:t>An example</a:t>
            </a:r>
          </a:p>
        </p:txBody>
      </p:sp>
      <p:sp>
        <p:nvSpPr>
          <p:cNvPr id="3" name="Content Placeholder 2"/>
          <p:cNvSpPr>
            <a:spLocks noGrp="1"/>
          </p:cNvSpPr>
          <p:nvPr>
            <p:ph idx="1"/>
          </p:nvPr>
        </p:nvSpPr>
        <p:spPr>
          <a:xfrm>
            <a:off x="361950" y="1133644"/>
            <a:ext cx="11507788" cy="5410031"/>
          </a:xfrm>
        </p:spPr>
        <p:txBody>
          <a:bodyPr vert="horz" lIns="91440" tIns="45720" rIns="91440" bIns="45720" rtlCol="0" anchor="ctr">
            <a:noAutofit/>
          </a:bodyPr>
          <a:lstStyle/>
          <a:p>
            <a:pPr marL="0">
              <a:buNone/>
            </a:pPr>
            <a:r>
              <a:rPr lang="en-US" sz="2400" dirty="0">
                <a:solidFill>
                  <a:srgbClr val="FFFFFF"/>
                </a:solidFill>
              </a:rPr>
              <a:t>News:</a:t>
            </a:r>
          </a:p>
          <a:p>
            <a:pPr marL="0">
              <a:buNone/>
            </a:pPr>
            <a:r>
              <a:rPr lang="en-US" sz="2400" dirty="0">
                <a:solidFill>
                  <a:srgbClr val="00B0F0"/>
                </a:solidFill>
              </a:rPr>
              <a:t>AN EARTHQUAKE struck Indonesia today - a strapping 7.7 magnitude earthquake that struck early today off the northern coast of the island of Sumatra. It caused minor damage and there are no reports of any deaths, although electricity was interrupted in several places.</a:t>
            </a:r>
            <a:endParaRPr sz="2400" dirty="0">
              <a:solidFill>
                <a:srgbClr val="00B0F0"/>
              </a:solidFill>
            </a:endParaRPr>
          </a:p>
          <a:p>
            <a:pPr marL="0">
              <a:buNone/>
            </a:pPr>
            <a:r>
              <a:rPr lang="en-US" sz="2400" dirty="0">
                <a:solidFill>
                  <a:srgbClr val="00B050"/>
                </a:solidFill>
              </a:rPr>
              <a:t>Location :</a:t>
            </a:r>
            <a:r>
              <a:rPr lang="en-US" sz="2400" dirty="0">
                <a:solidFill>
                  <a:srgbClr val="00B0F0"/>
                </a:solidFill>
              </a:rPr>
              <a:t> Indonesia                           </a:t>
            </a:r>
            <a:r>
              <a:rPr lang="en-US" sz="2400" dirty="0">
                <a:solidFill>
                  <a:srgbClr val="00B050"/>
                </a:solidFill>
              </a:rPr>
              <a:t>Magnitude: </a:t>
            </a:r>
            <a:r>
              <a:rPr lang="en-US" sz="2400" dirty="0">
                <a:solidFill>
                  <a:srgbClr val="00B0F0"/>
                </a:solidFill>
              </a:rPr>
              <a:t>7.7</a:t>
            </a:r>
            <a:endParaRPr sz="2400" dirty="0">
              <a:solidFill>
                <a:srgbClr val="00B0F0"/>
              </a:solidFill>
            </a:endParaRPr>
          </a:p>
          <a:p>
            <a:pPr marL="0">
              <a:buNone/>
            </a:pPr>
            <a:r>
              <a:rPr lang="en-US" sz="2400" dirty="0">
                <a:solidFill>
                  <a:srgbClr val="00B050"/>
                </a:solidFill>
              </a:rPr>
              <a:t>Region:</a:t>
            </a:r>
            <a:r>
              <a:rPr lang="en-US" sz="2400" dirty="0">
                <a:solidFill>
                  <a:srgbClr val="00B0F0"/>
                </a:solidFill>
              </a:rPr>
              <a:t> Sumatra (Northern Cost)            </a:t>
            </a:r>
            <a:r>
              <a:rPr lang="en-US" sz="2400" dirty="0">
                <a:solidFill>
                  <a:srgbClr val="00B050"/>
                </a:solidFill>
              </a:rPr>
              <a:t>Deaths:</a:t>
            </a:r>
            <a:r>
              <a:rPr lang="en-US" sz="2400" dirty="0">
                <a:solidFill>
                  <a:srgbClr val="00B0F0"/>
                </a:solidFill>
              </a:rPr>
              <a:t> Nil           </a:t>
            </a:r>
            <a:r>
              <a:rPr lang="en-US" sz="2400" dirty="0">
                <a:solidFill>
                  <a:srgbClr val="00B050"/>
                </a:solidFill>
              </a:rPr>
              <a:t>   Damage:</a:t>
            </a:r>
            <a:r>
              <a:rPr lang="en-US" sz="2400" dirty="0">
                <a:solidFill>
                  <a:srgbClr val="00B0F0"/>
                </a:solidFill>
              </a:rPr>
              <a:t> Minor </a:t>
            </a:r>
            <a:endParaRPr sz="2400" dirty="0">
              <a:solidFill>
                <a:srgbClr val="00B0F0"/>
              </a:solidFill>
            </a:endParaRPr>
          </a:p>
          <a:p>
            <a:pPr marL="0">
              <a:buNone/>
            </a:pPr>
            <a:endParaRPr lang="en-US" sz="2400" dirty="0">
              <a:solidFill>
                <a:srgbClr val="00B0F0"/>
              </a:solidFill>
            </a:endParaRPr>
          </a:p>
          <a:p>
            <a:pPr marL="0">
              <a:buNone/>
            </a:pPr>
            <a:r>
              <a:rPr lang="en-US" sz="2400" dirty="0">
                <a:solidFill>
                  <a:srgbClr val="FFFFFF"/>
                </a:solidFill>
              </a:rPr>
              <a:t>Tweet</a:t>
            </a:r>
            <a:endParaRPr sz="2400" dirty="0">
              <a:solidFill>
                <a:srgbClr val="FFFFFF"/>
              </a:solidFill>
            </a:endParaRPr>
          </a:p>
          <a:p>
            <a:pPr marL="0">
              <a:buNone/>
            </a:pPr>
            <a:r>
              <a:rPr lang="en-US" sz="2400" dirty="0">
                <a:solidFill>
                  <a:srgbClr val="00B0F0"/>
                </a:solidFill>
              </a:rPr>
              <a:t>@Nokia announces release of new PDA phones see is.gd/iuTuY </a:t>
            </a:r>
            <a:endParaRPr sz="2400" dirty="0">
              <a:solidFill>
                <a:srgbClr val="00B0F0"/>
              </a:solidFill>
            </a:endParaRPr>
          </a:p>
          <a:p>
            <a:pPr marL="0">
              <a:buNone/>
            </a:pPr>
            <a:r>
              <a:rPr lang="en-US" sz="2400" dirty="0">
                <a:solidFill>
                  <a:srgbClr val="00B050"/>
                </a:solidFill>
              </a:rPr>
              <a:t>Who: </a:t>
            </a:r>
            <a:r>
              <a:rPr lang="en-US" sz="2400" dirty="0">
                <a:solidFill>
                  <a:srgbClr val="00B0F0"/>
                </a:solidFill>
              </a:rPr>
              <a:t>Nokia</a:t>
            </a:r>
            <a:endParaRPr sz="2400" dirty="0">
              <a:solidFill>
                <a:srgbClr val="00B0F0"/>
              </a:solidFill>
            </a:endParaRPr>
          </a:p>
          <a:p>
            <a:pPr marL="0">
              <a:buNone/>
            </a:pPr>
            <a:r>
              <a:rPr lang="en-US" sz="2400" dirty="0">
                <a:solidFill>
                  <a:srgbClr val="00B050"/>
                </a:solidFill>
              </a:rPr>
              <a:t>What:</a:t>
            </a:r>
            <a:r>
              <a:rPr lang="en-US" sz="2400" dirty="0">
                <a:solidFill>
                  <a:srgbClr val="00B0F0"/>
                </a:solidFill>
              </a:rPr>
              <a:t> Product announcement</a:t>
            </a:r>
            <a:endParaRPr sz="2400" dirty="0">
              <a:solidFill>
                <a:srgbClr val="00B0F0"/>
              </a:solidFill>
            </a:endParaRPr>
          </a:p>
          <a:p>
            <a:pPr marL="0" indent="0">
              <a:buNone/>
            </a:pPr>
            <a:endParaRPr lang="en-US" dirty="0"/>
          </a:p>
        </p:txBody>
      </p:sp>
    </p:spTree>
    <p:extLst>
      <p:ext uri="{BB962C8B-B14F-4D97-AF65-F5344CB8AC3E}">
        <p14:creationId xmlns="" xmlns:p14="http://schemas.microsoft.com/office/powerpoint/2010/main" val="72525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to="" calcmode="lin" valueType="num">
                                      <p:cBhvr>
                                        <p:cTn id="42" dur="1" fill="hold"/>
                                        <p:tgtEl>
                                          <p:spTgt spid="3">
                                            <p:txEl>
                                              <p:pRg st="7" end="7"/>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to="" calcmode="lin" valueType="num">
                                      <p:cBhvr>
                                        <p:cTn id="47" dur="1" fill="hold"/>
                                        <p:tgtEl>
                                          <p:spTgt spid="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17" y="57150"/>
            <a:ext cx="11934121" cy="819150"/>
          </a:xfrm>
        </p:spPr>
        <p:txBody>
          <a:bodyPr/>
          <a:lstStyle/>
          <a:p>
            <a:pPr algn="ctr"/>
            <a:r>
              <a:rPr lang="en-US" dirty="0">
                <a:latin typeface="Comic Sans MS"/>
              </a:rPr>
              <a:t>How does it work?</a:t>
            </a:r>
            <a:endParaRPr lang="en-US"/>
          </a:p>
        </p:txBody>
      </p:sp>
      <p:pic>
        <p:nvPicPr>
          <p:cNvPr id="5" name="Picture 5"/>
          <p:cNvPicPr>
            <a:picLocks noGrp="1" noChangeAspect="1"/>
          </p:cNvPicPr>
          <p:nvPr>
            <p:ph sz="half" idx="1"/>
          </p:nvPr>
        </p:nvPicPr>
        <p:blipFill>
          <a:blip r:embed="rId2"/>
          <a:stretch>
            <a:fillRect/>
          </a:stretch>
        </p:blipFill>
        <p:spPr>
          <a:xfrm>
            <a:off x="0" y="987425"/>
            <a:ext cx="7169462" cy="5805488"/>
          </a:xfrm>
          <a:prstGeom prst="rect">
            <a:avLst/>
          </a:prstGeom>
        </p:spPr>
      </p:pic>
      <p:pic>
        <p:nvPicPr>
          <p:cNvPr id="7" name="Picture 7"/>
          <p:cNvPicPr>
            <a:picLocks noGrp="1" noChangeAspect="1"/>
          </p:cNvPicPr>
          <p:nvPr>
            <p:ph sz="half" idx="2"/>
          </p:nvPr>
        </p:nvPicPr>
        <p:blipFill rotWithShape="1">
          <a:blip r:embed="rId3"/>
          <a:srcRect l="3637" t="31102" r="20368" b="13552"/>
          <a:stretch/>
        </p:blipFill>
        <p:spPr>
          <a:xfrm>
            <a:off x="7205663" y="985200"/>
            <a:ext cx="4986337" cy="5836288"/>
          </a:xfrm>
          <a:prstGeom prst="rect">
            <a:avLst/>
          </a:prstGeom>
        </p:spPr>
      </p:pic>
    </p:spTree>
    <p:extLst>
      <p:ext uri="{BB962C8B-B14F-4D97-AF65-F5344CB8AC3E}">
        <p14:creationId xmlns="" xmlns:p14="http://schemas.microsoft.com/office/powerpoint/2010/main" val="392331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5107" y="4763"/>
            <a:ext cx="12234518" cy="6689725"/>
          </a:xfrm>
          <a:prstGeom prst="rect">
            <a:avLst/>
          </a:prstGeom>
        </p:spPr>
      </p:pic>
    </p:spTree>
    <p:extLst>
      <p:ext uri="{BB962C8B-B14F-4D97-AF65-F5344CB8AC3E}">
        <p14:creationId xmlns="" xmlns:p14="http://schemas.microsoft.com/office/powerpoint/2010/main" val="2791411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2900"/>
            <a:ext cx="10131425" cy="1456267"/>
          </a:xfrm>
        </p:spPr>
        <p:txBody>
          <a:bodyPr>
            <a:normAutofit fontScale="90000"/>
          </a:bodyPr>
          <a:lstStyle/>
          <a:p>
            <a:endParaRPr lang="en-US" dirty="0"/>
          </a:p>
          <a:p>
            <a:pPr algn="ctr"/>
            <a:r>
              <a:rPr lang="en-US" dirty="0">
                <a:latin typeface="Comic Sans MS"/>
              </a:rPr>
              <a:t>MAJOR Areas of Research &amp; Development</a:t>
            </a:r>
            <a:endParaRPr dirty="0">
              <a:latin typeface="Comic Sans MS"/>
            </a:endParaRPr>
          </a:p>
          <a:p>
            <a:endParaRPr lang="en-US" dirty="0"/>
          </a:p>
        </p:txBody>
      </p:sp>
      <p:sp>
        <p:nvSpPr>
          <p:cNvPr id="3" name="Content Placeholder 2"/>
          <p:cNvSpPr>
            <a:spLocks noGrp="1"/>
          </p:cNvSpPr>
          <p:nvPr>
            <p:ph idx="1"/>
          </p:nvPr>
        </p:nvSpPr>
        <p:spPr>
          <a:xfrm>
            <a:off x="685800" y="1628760"/>
            <a:ext cx="10131425" cy="4799028"/>
          </a:xfrm>
        </p:spPr>
        <p:txBody>
          <a:bodyPr>
            <a:normAutofit/>
          </a:bodyPr>
          <a:lstStyle/>
          <a:p>
            <a:r>
              <a:rPr lang="en-US" sz="2400" dirty="0">
                <a:solidFill>
                  <a:srgbClr val="FFFFFF"/>
                </a:solidFill>
                <a:latin typeface="Comic Sans MS"/>
              </a:rPr>
              <a:t>Text Processing:</a:t>
            </a:r>
            <a:endParaRPr lang="en-US" dirty="0">
              <a:solidFill>
                <a:srgbClr val="FFFFFF"/>
              </a:solidFill>
            </a:endParaRPr>
          </a:p>
          <a:p>
            <a:pPr marL="0" indent="0">
              <a:buClr>
                <a:srgbClr val="FFFFFF"/>
              </a:buClr>
              <a:buNone/>
            </a:pPr>
            <a:r>
              <a:rPr lang="en-US" sz="2400" dirty="0">
                <a:solidFill>
                  <a:srgbClr val="0070C0"/>
                </a:solidFill>
                <a:latin typeface="Comic Sans MS"/>
              </a:rPr>
              <a:t>             Processing raw text</a:t>
            </a:r>
            <a:endParaRPr dirty="0"/>
          </a:p>
          <a:p>
            <a:pPr>
              <a:buClr>
                <a:srgbClr val="FFFFFF"/>
              </a:buClr>
            </a:pPr>
            <a:r>
              <a:rPr lang="en-US" sz="2400" dirty="0">
                <a:solidFill>
                  <a:srgbClr val="FFFFFF"/>
                </a:solidFill>
                <a:latin typeface="Comic Sans MS"/>
              </a:rPr>
              <a:t>Morphological Analysis</a:t>
            </a:r>
            <a:r>
              <a:rPr lang="en-US" sz="2400" dirty="0">
                <a:solidFill>
                  <a:srgbClr val="0070C0"/>
                </a:solidFill>
                <a:latin typeface="Comic Sans MS"/>
              </a:rPr>
              <a:t> </a:t>
            </a:r>
            <a:r>
              <a:rPr lang="en-US" sz="2400" dirty="0">
                <a:solidFill>
                  <a:srgbClr val="FFFFFF"/>
                </a:solidFill>
                <a:latin typeface="Comic Sans MS"/>
              </a:rPr>
              <a:t>:</a:t>
            </a:r>
          </a:p>
          <a:p>
            <a:pPr marL="0" indent="0">
              <a:buClr>
                <a:srgbClr val="FFFFFF"/>
              </a:buClr>
              <a:buNone/>
            </a:pPr>
            <a:r>
              <a:rPr lang="en-US" sz="2400" dirty="0">
                <a:solidFill>
                  <a:srgbClr val="0070C0"/>
                </a:solidFill>
                <a:latin typeface="Comic Sans MS"/>
              </a:rPr>
              <a:t>            Running --&gt; </a:t>
            </a:r>
            <a:r>
              <a:rPr lang="en-US" sz="2400" dirty="0" err="1">
                <a:solidFill>
                  <a:srgbClr val="0070C0"/>
                </a:solidFill>
                <a:latin typeface="Comic Sans MS"/>
              </a:rPr>
              <a:t>run + ing</a:t>
            </a:r>
            <a:endParaRPr lang="en-US" sz="2400" dirty="0">
              <a:solidFill>
                <a:srgbClr val="0070C0"/>
              </a:solidFill>
              <a:latin typeface="Comic Sans MS"/>
            </a:endParaRPr>
          </a:p>
          <a:p>
            <a:pPr>
              <a:buClr>
                <a:srgbClr val="FFFFFF"/>
              </a:buClr>
            </a:pPr>
            <a:r>
              <a:rPr lang="en-US" sz="2400" dirty="0">
                <a:solidFill>
                  <a:srgbClr val="FFFFFF"/>
                </a:solidFill>
                <a:latin typeface="Comic Sans MS"/>
              </a:rPr>
              <a:t>POS Tagging :</a:t>
            </a:r>
          </a:p>
          <a:p>
            <a:pPr>
              <a:buClr>
                <a:srgbClr val="FFFFFF"/>
              </a:buClr>
            </a:pPr>
            <a:endParaRPr lang="en-US" sz="2400" dirty="0">
              <a:solidFill>
                <a:srgbClr val="0070C0"/>
              </a:solidFill>
              <a:latin typeface="Comic Sans MS"/>
            </a:endParaRPr>
          </a:p>
          <a:p>
            <a:pPr>
              <a:buClr>
                <a:srgbClr val="FFFFFF"/>
              </a:buClr>
            </a:pPr>
            <a:endParaRPr lang="en-US" sz="2400" dirty="0">
              <a:solidFill>
                <a:srgbClr val="0070C0"/>
              </a:solidFill>
              <a:latin typeface="Comic Sans MS"/>
            </a:endParaRPr>
          </a:p>
          <a:p>
            <a:pPr>
              <a:buClr>
                <a:srgbClr val="FFFFFF"/>
              </a:buClr>
            </a:pPr>
            <a:endParaRPr lang="en-US" sz="2400" dirty="0">
              <a:solidFill>
                <a:srgbClr val="0070C0"/>
              </a:solidFill>
              <a:latin typeface="Comic Sans MS"/>
            </a:endParaRPr>
          </a:p>
          <a:p>
            <a:pPr marL="0" indent="0">
              <a:buClr>
                <a:srgbClr val="FFFFFF"/>
              </a:buClr>
              <a:buNone/>
            </a:pPr>
            <a:r>
              <a:rPr lang="en-US" dirty="0"/>
              <a:t>       </a:t>
            </a:r>
          </a:p>
        </p:txBody>
      </p:sp>
      <p:pic>
        <p:nvPicPr>
          <p:cNvPr id="4" name="Picture 4"/>
          <p:cNvPicPr>
            <a:picLocks noChangeAspect="1"/>
          </p:cNvPicPr>
          <p:nvPr/>
        </p:nvPicPr>
        <p:blipFill>
          <a:blip r:embed="rId2"/>
          <a:stretch>
            <a:fillRect/>
          </a:stretch>
        </p:blipFill>
        <p:spPr>
          <a:xfrm>
            <a:off x="2036763" y="4400550"/>
            <a:ext cx="8893354" cy="2089150"/>
          </a:xfrm>
          <a:prstGeom prst="rect">
            <a:avLst/>
          </a:prstGeom>
        </p:spPr>
      </p:pic>
    </p:spTree>
    <p:extLst>
      <p:ext uri="{BB962C8B-B14F-4D97-AF65-F5344CB8AC3E}">
        <p14:creationId xmlns="" xmlns:p14="http://schemas.microsoft.com/office/powerpoint/2010/main" val="39134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TotalTime>
  <Words>256</Words>
  <Application>Microsoft Office PowerPoint</Application>
  <PresentationFormat>Custom</PresentationFormat>
  <Paragraphs>134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Celestial</vt:lpstr>
      <vt:lpstr>Natural Language Processing</vt:lpstr>
      <vt:lpstr>WHAT IS NLP? </vt:lpstr>
      <vt:lpstr>HISTory</vt:lpstr>
      <vt:lpstr>DEFINITION</vt:lpstr>
      <vt:lpstr>Why WE NEED NLP?</vt:lpstr>
      <vt:lpstr>An example</vt:lpstr>
      <vt:lpstr>How does it work?</vt:lpstr>
      <vt:lpstr>Slide 8</vt:lpstr>
      <vt:lpstr> MAJOR Areas of Research &amp; Development </vt:lpstr>
      <vt:lpstr>Slide 10</vt:lpstr>
      <vt:lpstr>Slide 11</vt:lpstr>
      <vt:lpstr>industrial Applications</vt:lpstr>
      <vt:lpstr>Slide 13</vt:lpstr>
      <vt:lpstr>Slide 14</vt:lpstr>
      <vt:lpstr>Semantic web/search</vt:lpstr>
      <vt:lpstr>NLP in other Domains</vt:lpstr>
      <vt:lpstr>MOStly used libraries in NLP</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srija boinpali</cp:lastModifiedBy>
  <cp:revision>15</cp:revision>
  <dcterms:created xsi:type="dcterms:W3CDTF">2014-09-12T02:08:24Z</dcterms:created>
  <dcterms:modified xsi:type="dcterms:W3CDTF">2017-09-15T01:00:15Z</dcterms:modified>
</cp:coreProperties>
</file>