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8c7ce94c8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8c7ce94c8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8c7ce94c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8c7ce94c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8c7ce94c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8c7ce94c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8c7ce94c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8c7ce94c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8c7ce94c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8c7ce94c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regression since it helps in finding </a:t>
            </a:r>
            <a:r>
              <a:rPr lang="en"/>
              <a:t>relationship</a:t>
            </a:r>
            <a:r>
              <a:rPr lang="en"/>
              <a:t> between different features in the dataset and if they </a:t>
            </a:r>
            <a:r>
              <a:rPr lang="en"/>
              <a:t>have</a:t>
            </a:r>
            <a:r>
              <a:rPr lang="en"/>
              <a:t> an effect on the predictor value</a:t>
            </a:r>
            <a:endParaRPr/>
          </a:p>
          <a:p>
            <a:pPr indent="0" lvl="0" marL="0" rtl="0" algn="l">
              <a:spcBef>
                <a:spcPts val="0"/>
              </a:spcBef>
              <a:spcAft>
                <a:spcPts val="0"/>
              </a:spcAft>
              <a:buNone/>
            </a:pPr>
            <a:r>
              <a:rPr lang="en"/>
              <a:t>Planning to use random forest method because of its </a:t>
            </a:r>
            <a:r>
              <a:rPr lang="en"/>
              <a:t>versatility</a:t>
            </a:r>
            <a:r>
              <a:rPr lang="en"/>
              <a:t> in being able to handle multiple types of data and its nature of splitting features where the sub trees have different structure based on different sets of features. So no two strongly related features skew the final results.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688fd834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688fd83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688fd834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688fd834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688fd834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688fd83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688fd83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688fd83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8c7ce94c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8c7ce94c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552375" y="115625"/>
            <a:ext cx="8520600" cy="2709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4200"/>
              <a:t>Kaggle: House Prices - Advanced Regression Techniques</a:t>
            </a:r>
            <a:endParaRPr sz="4200"/>
          </a:p>
        </p:txBody>
      </p:sp>
      <p:sp>
        <p:nvSpPr>
          <p:cNvPr id="135" name="Google Shape;135;p13"/>
          <p:cNvSpPr txBox="1"/>
          <p:nvPr>
            <p:ph idx="1" type="subTitle"/>
          </p:nvPr>
        </p:nvSpPr>
        <p:spPr>
          <a:xfrm>
            <a:off x="311700" y="2959550"/>
            <a:ext cx="8520600" cy="17295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2000"/>
              <a:t>Varsha Peddapapireddy gari</a:t>
            </a:r>
            <a:endParaRPr sz="2000"/>
          </a:p>
          <a:p>
            <a:pPr indent="0" lvl="0" marL="0" rtl="0" algn="l">
              <a:lnSpc>
                <a:spcPct val="90000"/>
              </a:lnSpc>
              <a:spcBef>
                <a:spcPts val="0"/>
              </a:spcBef>
              <a:spcAft>
                <a:spcPts val="0"/>
              </a:spcAft>
              <a:buNone/>
            </a:pPr>
            <a:r>
              <a:rPr lang="en" sz="2000"/>
              <a:t>Ronaldo Cunha</a:t>
            </a:r>
            <a:endParaRPr sz="2000"/>
          </a:p>
          <a:p>
            <a:pPr indent="0" lvl="0" marL="0" rtl="0" algn="l">
              <a:lnSpc>
                <a:spcPct val="90000"/>
              </a:lnSpc>
              <a:spcBef>
                <a:spcPts val="0"/>
              </a:spcBef>
              <a:spcAft>
                <a:spcPts val="0"/>
              </a:spcAft>
              <a:buNone/>
            </a:pPr>
            <a:r>
              <a:rPr lang="en" sz="2000"/>
              <a:t>Srija Dasgupta</a:t>
            </a:r>
            <a:endParaRPr sz="2000"/>
          </a:p>
          <a:p>
            <a:pPr indent="0" lvl="0" marL="0" rtl="0" algn="l">
              <a:lnSpc>
                <a:spcPct val="90000"/>
              </a:lnSpc>
              <a:spcBef>
                <a:spcPts val="0"/>
              </a:spcBef>
              <a:spcAft>
                <a:spcPts val="0"/>
              </a:spcAft>
              <a:buNone/>
            </a:pPr>
            <a:r>
              <a:rPr lang="en" sz="2000"/>
              <a:t>Kaarthik Alagappan</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1. </a:t>
            </a:r>
            <a:r>
              <a:rPr lang="en" sz="1600"/>
              <a:t>Our d</a:t>
            </a:r>
            <a:r>
              <a:rPr lang="en" sz="1600"/>
              <a:t>ata can be directly fed to the ML model in the Kaggle project</a:t>
            </a:r>
            <a:endParaRPr sz="1600"/>
          </a:p>
          <a:p>
            <a:pPr indent="0" lvl="0" marL="0" rtl="0" algn="l">
              <a:spcBef>
                <a:spcPts val="1200"/>
              </a:spcBef>
              <a:spcAft>
                <a:spcPts val="0"/>
              </a:spcAft>
              <a:buNone/>
            </a:pPr>
            <a:r>
              <a:rPr lang="en" sz="1600"/>
              <a:t>2. We don’t need any more data collection as we have all the training data present for our Kaggle project.</a:t>
            </a:r>
            <a:endParaRPr sz="1600"/>
          </a:p>
          <a:p>
            <a:pPr indent="0" lvl="0" marL="0" rtl="0" algn="l">
              <a:spcBef>
                <a:spcPts val="1200"/>
              </a:spcBef>
              <a:spcAft>
                <a:spcPts val="1200"/>
              </a:spcAft>
              <a:buNone/>
            </a:pPr>
            <a:r>
              <a:rPr lang="en" sz="1600"/>
              <a:t>3. Right now we have done data preprocessing. In future, for optimization purpose we may need to do that again.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1. Our data quality did improved after data collection and preprocessing techniques.</a:t>
            </a:r>
            <a:endParaRPr sz="1600"/>
          </a:p>
          <a:p>
            <a:pPr indent="0" lvl="0" marL="0" rtl="0" algn="l">
              <a:spcBef>
                <a:spcPts val="1200"/>
              </a:spcBef>
              <a:spcAft>
                <a:spcPts val="1200"/>
              </a:spcAft>
              <a:buNone/>
            </a:pPr>
            <a:r>
              <a:rPr lang="en" sz="1600"/>
              <a:t>2. Based on current data exploratory analysis, or dataset is ready for building ML models.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343000" y="4772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320"/>
              <a:t>House Prediction - Advanced Regression Techniques</a:t>
            </a:r>
            <a:endParaRPr sz="2320"/>
          </a:p>
        </p:txBody>
      </p:sp>
      <p:sp>
        <p:nvSpPr>
          <p:cNvPr id="141" name="Google Shape;141;p14"/>
          <p:cNvSpPr txBox="1"/>
          <p:nvPr>
            <p:ph idx="1" type="body"/>
          </p:nvPr>
        </p:nvSpPr>
        <p:spPr>
          <a:xfrm>
            <a:off x="395650" y="1521325"/>
            <a:ext cx="8520600" cy="3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Problem: In this Kaggle competition, we are tasked with predicting residential property prices in the city of Ames, </a:t>
            </a:r>
            <a:r>
              <a:rPr lang="en" sz="1600"/>
              <a:t>Iowa. </a:t>
            </a:r>
            <a:endParaRPr sz="1600"/>
          </a:p>
          <a:p>
            <a:pPr indent="0" lvl="0" marL="0" rtl="0" algn="l">
              <a:spcBef>
                <a:spcPts val="1200"/>
              </a:spcBef>
              <a:spcAft>
                <a:spcPts val="0"/>
              </a:spcAft>
              <a:buNone/>
            </a:pPr>
            <a:r>
              <a:rPr lang="en" sz="1600"/>
              <a:t>Motivation: Accurately predicting property values is vital for the following reasons.</a:t>
            </a:r>
            <a:endParaRPr sz="1600"/>
          </a:p>
          <a:p>
            <a:pPr indent="-330200" lvl="0" marL="457200" rtl="0" algn="l">
              <a:spcBef>
                <a:spcPts val="1200"/>
              </a:spcBef>
              <a:spcAft>
                <a:spcPts val="0"/>
              </a:spcAft>
              <a:buSzPts val="1600"/>
              <a:buAutoNum type="arabicPeriod"/>
            </a:pPr>
            <a:r>
              <a:rPr lang="en" sz="1600"/>
              <a:t>Valuation impact on aggregate housing market</a:t>
            </a:r>
            <a:endParaRPr sz="1600"/>
          </a:p>
          <a:p>
            <a:pPr indent="-330200" lvl="0" marL="457200" rtl="0" algn="l">
              <a:spcBef>
                <a:spcPts val="0"/>
              </a:spcBef>
              <a:spcAft>
                <a:spcPts val="0"/>
              </a:spcAft>
              <a:buSzPts val="1600"/>
              <a:buAutoNum type="arabicPeriod"/>
            </a:pPr>
            <a:r>
              <a:rPr lang="en" sz="1600"/>
              <a:t>Monetary impact on external markers (e.g. lumber industry)</a:t>
            </a:r>
            <a:endParaRPr sz="1600"/>
          </a:p>
          <a:p>
            <a:pPr indent="-330200" lvl="0" marL="457200" rtl="0" algn="l">
              <a:spcBef>
                <a:spcPts val="0"/>
              </a:spcBef>
              <a:spcAft>
                <a:spcPts val="0"/>
              </a:spcAft>
              <a:buSzPts val="1600"/>
              <a:buAutoNum type="arabicPeriod"/>
            </a:pPr>
            <a:r>
              <a:rPr lang="en" sz="1600"/>
              <a:t>Essential to gain data on supply/demand trends</a:t>
            </a:r>
            <a:endParaRPr sz="1600"/>
          </a:p>
          <a:p>
            <a:pPr indent="-330200" lvl="0" marL="457200" rtl="0" algn="l">
              <a:spcBef>
                <a:spcPts val="0"/>
              </a:spcBef>
              <a:spcAft>
                <a:spcPts val="0"/>
              </a:spcAft>
              <a:buSzPts val="1600"/>
              <a:buAutoNum type="arabicPeriod"/>
            </a:pPr>
            <a:r>
              <a:rPr lang="en" sz="1600"/>
              <a:t>Essential to gain data on market inflation trends</a:t>
            </a:r>
            <a:endParaRPr sz="16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181275" y="634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Challenges</a:t>
            </a:r>
            <a:endParaRPr/>
          </a:p>
        </p:txBody>
      </p:sp>
      <p:sp>
        <p:nvSpPr>
          <p:cNvPr id="147" name="Google Shape;147;p15"/>
          <p:cNvSpPr txBox="1"/>
          <p:nvPr>
            <p:ph idx="1" type="body"/>
          </p:nvPr>
        </p:nvSpPr>
        <p:spPr>
          <a:xfrm>
            <a:off x="490800" y="1352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This project encompasses a training + testing dataset of 1500 homes, with 79 explanatory features.</a:t>
            </a:r>
            <a:endParaRPr sz="1600"/>
          </a:p>
          <a:p>
            <a:pPr indent="0" lvl="0" marL="0" rtl="0" algn="l">
              <a:spcBef>
                <a:spcPts val="1200"/>
              </a:spcBef>
              <a:spcAft>
                <a:spcPts val="0"/>
              </a:spcAft>
              <a:buNone/>
            </a:pPr>
            <a:r>
              <a:rPr lang="en" sz="1600"/>
              <a:t>Challenges </a:t>
            </a:r>
            <a:r>
              <a:rPr lang="en" sz="1600"/>
              <a:t>relating</a:t>
            </a:r>
            <a:r>
              <a:rPr lang="en" sz="1600"/>
              <a:t> to Data: </a:t>
            </a:r>
            <a:endParaRPr sz="1600"/>
          </a:p>
          <a:p>
            <a:pPr indent="-330200" lvl="0" marL="457200" rtl="0" algn="l">
              <a:spcBef>
                <a:spcPts val="1200"/>
              </a:spcBef>
              <a:spcAft>
                <a:spcPts val="0"/>
              </a:spcAft>
              <a:buSzPts val="1600"/>
              <a:buChar char="-"/>
            </a:pPr>
            <a:r>
              <a:rPr lang="en" sz="1600"/>
              <a:t>High level of encoding necessary (mostly categorical data)</a:t>
            </a:r>
            <a:endParaRPr sz="1600"/>
          </a:p>
          <a:p>
            <a:pPr indent="-330200" lvl="0" marL="457200" rtl="0" algn="l">
              <a:spcBef>
                <a:spcPts val="0"/>
              </a:spcBef>
              <a:spcAft>
                <a:spcPts val="0"/>
              </a:spcAft>
              <a:buSzPts val="1600"/>
              <a:buChar char="-"/>
            </a:pPr>
            <a:r>
              <a:rPr lang="en" sz="1600"/>
              <a:t>Addressing missing data</a:t>
            </a:r>
            <a:endParaRPr sz="1600"/>
          </a:p>
          <a:p>
            <a:pPr indent="-330200" lvl="0" marL="457200" rtl="0" algn="l">
              <a:spcBef>
                <a:spcPts val="0"/>
              </a:spcBef>
              <a:spcAft>
                <a:spcPts val="0"/>
              </a:spcAft>
              <a:buSzPts val="1600"/>
              <a:buChar char="-"/>
            </a:pPr>
            <a:r>
              <a:rPr lang="en" sz="1600"/>
              <a:t>Addressing outliers</a:t>
            </a:r>
            <a:endParaRPr sz="1600"/>
          </a:p>
          <a:p>
            <a:pPr indent="-330200" lvl="0" marL="457200" rtl="0" algn="l">
              <a:spcBef>
                <a:spcPts val="0"/>
              </a:spcBef>
              <a:spcAft>
                <a:spcPts val="0"/>
              </a:spcAft>
              <a:buSzPts val="1600"/>
              <a:buChar char="-"/>
            </a:pPr>
            <a:r>
              <a:rPr lang="en" sz="1600"/>
              <a:t>High </a:t>
            </a:r>
            <a:r>
              <a:rPr lang="en" sz="1600"/>
              <a:t>dimensionality</a:t>
            </a:r>
            <a:endParaRPr sz="1600"/>
          </a:p>
          <a:p>
            <a:pPr indent="-330200" lvl="0" marL="457200" rtl="0" algn="l">
              <a:spcBef>
                <a:spcPts val="0"/>
              </a:spcBef>
              <a:spcAft>
                <a:spcPts val="0"/>
              </a:spcAft>
              <a:buSzPts val="1600"/>
              <a:buChar char="-"/>
            </a:pPr>
            <a:r>
              <a:rPr lang="en" sz="1600"/>
              <a:t>Possibility of low relevance features (data cleaning/preprocessing)</a:t>
            </a:r>
            <a:endParaRPr sz="1600"/>
          </a:p>
          <a:p>
            <a:pPr indent="-330200" lvl="1" marL="914400" rtl="0" algn="l">
              <a:spcBef>
                <a:spcPts val="0"/>
              </a:spcBef>
              <a:spcAft>
                <a:spcPts val="0"/>
              </a:spcAft>
              <a:buSzPts val="1600"/>
              <a:buChar char="-"/>
            </a:pPr>
            <a:r>
              <a:rPr lang="en" sz="1600"/>
              <a:t>E.g. number of fireplaces</a:t>
            </a:r>
            <a:endParaRPr sz="1600"/>
          </a:p>
          <a:p>
            <a:pPr indent="0" lvl="0" marL="45720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481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153" name="Google Shape;153;p16"/>
          <p:cNvSpPr txBox="1"/>
          <p:nvPr>
            <p:ph idx="1" type="body"/>
          </p:nvPr>
        </p:nvSpPr>
        <p:spPr>
          <a:xfrm>
            <a:off x="311700" y="1304875"/>
            <a:ext cx="8520600" cy="3842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Predict the final price of residential homes in Ames, Iowa.</a:t>
            </a:r>
            <a:endParaRPr sz="1600"/>
          </a:p>
          <a:p>
            <a:pPr indent="-317500" lvl="1" marL="914400" rtl="0" algn="l">
              <a:spcBef>
                <a:spcPts val="0"/>
              </a:spcBef>
              <a:spcAft>
                <a:spcPts val="0"/>
              </a:spcAft>
              <a:buSzPts val="1400"/>
              <a:buAutoNum type="alphaLcPeriod"/>
            </a:pPr>
            <a:r>
              <a:rPr lang="en" sz="1400"/>
              <a:t>Evaluate</a:t>
            </a:r>
            <a:r>
              <a:rPr lang="en" sz="1400"/>
              <a:t> the given data, preprocess it, find any correlations that might help in fine-tuning</a:t>
            </a:r>
            <a:endParaRPr sz="1400"/>
          </a:p>
          <a:p>
            <a:pPr indent="-317500" lvl="1" marL="914400" rtl="0" algn="l">
              <a:spcBef>
                <a:spcPts val="0"/>
              </a:spcBef>
              <a:spcAft>
                <a:spcPts val="0"/>
              </a:spcAft>
              <a:buSzPts val="1400"/>
              <a:buAutoNum type="alphaLcPeriod"/>
            </a:pPr>
            <a:r>
              <a:rPr lang="en" sz="1400"/>
              <a:t>Based on </a:t>
            </a:r>
            <a:r>
              <a:rPr lang="en" sz="1400"/>
              <a:t>research</a:t>
            </a:r>
            <a:r>
              <a:rPr lang="en" sz="1400"/>
              <a:t>, regression based approach would be best fit</a:t>
            </a:r>
            <a:endParaRPr sz="1400"/>
          </a:p>
          <a:p>
            <a:pPr indent="-317500" lvl="1" marL="914400" rtl="0" algn="l">
              <a:spcBef>
                <a:spcPts val="0"/>
              </a:spcBef>
              <a:spcAft>
                <a:spcPts val="0"/>
              </a:spcAft>
              <a:buSzPts val="1400"/>
              <a:buAutoNum type="alphaLcPeriod"/>
            </a:pPr>
            <a:r>
              <a:rPr lang="en" sz="1400"/>
              <a:t>Planning to use random forest due to its decorrelated trees nature</a:t>
            </a:r>
            <a:endParaRPr sz="1400"/>
          </a:p>
          <a:p>
            <a:pPr indent="-330200" lvl="0" marL="457200" rtl="0" algn="l">
              <a:spcBef>
                <a:spcPts val="0"/>
              </a:spcBef>
              <a:spcAft>
                <a:spcPts val="0"/>
              </a:spcAft>
              <a:buSzPts val="1600"/>
              <a:buAutoNum type="arabicPeriod"/>
            </a:pPr>
            <a:r>
              <a:rPr lang="en" sz="1600"/>
              <a:t>Pipeline:</a:t>
            </a:r>
            <a:endParaRPr sz="1600"/>
          </a:p>
          <a:p>
            <a:pPr indent="-317500" lvl="1" marL="914400" rtl="0" algn="l">
              <a:spcBef>
                <a:spcPts val="0"/>
              </a:spcBef>
              <a:spcAft>
                <a:spcPts val="0"/>
              </a:spcAft>
              <a:buSzPts val="1400"/>
              <a:buAutoNum type="alphaLcPeriod"/>
            </a:pPr>
            <a:r>
              <a:rPr lang="en" sz="1400"/>
              <a:t>Analyze data and perform feature selection</a:t>
            </a:r>
            <a:endParaRPr sz="1400"/>
          </a:p>
          <a:p>
            <a:pPr indent="-317500" lvl="1" marL="914400" rtl="0" algn="l">
              <a:spcBef>
                <a:spcPts val="0"/>
              </a:spcBef>
              <a:spcAft>
                <a:spcPts val="0"/>
              </a:spcAft>
              <a:buSzPts val="1400"/>
              <a:buAutoNum type="alphaLcPeriod"/>
            </a:pPr>
            <a:r>
              <a:rPr lang="en" sz="1400"/>
              <a:t>Preprocess and clean data</a:t>
            </a:r>
            <a:endParaRPr sz="1400"/>
          </a:p>
          <a:p>
            <a:pPr indent="-317500" lvl="1" marL="914400" rtl="0" algn="l">
              <a:spcBef>
                <a:spcPts val="0"/>
              </a:spcBef>
              <a:spcAft>
                <a:spcPts val="0"/>
              </a:spcAft>
              <a:buSzPts val="1400"/>
              <a:buAutoNum type="alphaLcPeriod"/>
            </a:pPr>
            <a:r>
              <a:rPr lang="en" sz="1400"/>
              <a:t>Split the data into training and testing data</a:t>
            </a:r>
            <a:endParaRPr sz="1400"/>
          </a:p>
          <a:p>
            <a:pPr indent="-317500" lvl="1" marL="914400" rtl="0" algn="l">
              <a:spcBef>
                <a:spcPts val="0"/>
              </a:spcBef>
              <a:spcAft>
                <a:spcPts val="0"/>
              </a:spcAft>
              <a:buSzPts val="1400"/>
              <a:buAutoNum type="alphaLcPeriod"/>
            </a:pPr>
            <a:r>
              <a:rPr lang="en" sz="1400"/>
              <a:t>Build a default random forest model and test it</a:t>
            </a:r>
            <a:endParaRPr sz="1400"/>
          </a:p>
          <a:p>
            <a:pPr indent="-317500" lvl="1" marL="914400" rtl="0" algn="l">
              <a:spcBef>
                <a:spcPts val="0"/>
              </a:spcBef>
              <a:spcAft>
                <a:spcPts val="0"/>
              </a:spcAft>
              <a:buSzPts val="1400"/>
              <a:buAutoNum type="alphaLcPeriod"/>
            </a:pPr>
            <a:r>
              <a:rPr lang="en" sz="1400"/>
              <a:t>Based on results, fine tune the model and evaluate again</a:t>
            </a:r>
            <a:endParaRPr sz="1400"/>
          </a:p>
          <a:p>
            <a:pPr indent="-317500" lvl="2" marL="1371600" rtl="0" algn="l">
              <a:spcBef>
                <a:spcPts val="0"/>
              </a:spcBef>
              <a:spcAft>
                <a:spcPts val="0"/>
              </a:spcAft>
              <a:buSzPts val="1400"/>
              <a:buAutoNum type="romanLcPeriod"/>
            </a:pPr>
            <a:r>
              <a:rPr lang="en" sz="1400"/>
              <a:t>Repeat till model doesn’t show improvement</a:t>
            </a:r>
            <a:endParaRPr sz="1400"/>
          </a:p>
          <a:p>
            <a:pPr indent="-317500" lvl="1" marL="914400" rtl="0" algn="l">
              <a:spcBef>
                <a:spcPts val="0"/>
              </a:spcBef>
              <a:spcAft>
                <a:spcPts val="0"/>
              </a:spcAft>
              <a:buSzPts val="1400"/>
              <a:buAutoNum type="alphaLcPeriod"/>
            </a:pPr>
            <a:r>
              <a:rPr lang="en" sz="1400"/>
              <a:t>Try out other similar models to see how they compare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steps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1. Data quality assessment</a:t>
            </a:r>
            <a:endParaRPr sz="1600"/>
          </a:p>
          <a:p>
            <a:pPr indent="0" lvl="0" marL="0" rtl="0" algn="l">
              <a:spcBef>
                <a:spcPts val="1200"/>
              </a:spcBef>
              <a:spcAft>
                <a:spcPts val="0"/>
              </a:spcAft>
              <a:buNone/>
            </a:pPr>
            <a:r>
              <a:rPr lang="en" sz="1600"/>
              <a:t>2. Data cleaning</a:t>
            </a:r>
            <a:endParaRPr sz="1600"/>
          </a:p>
          <a:p>
            <a:pPr indent="0" lvl="0" marL="0" rtl="0" algn="l">
              <a:spcBef>
                <a:spcPts val="1200"/>
              </a:spcBef>
              <a:spcAft>
                <a:spcPts val="0"/>
              </a:spcAft>
              <a:buNone/>
            </a:pPr>
            <a:r>
              <a:rPr lang="en" sz="1600"/>
              <a:t>3. Data transformation</a:t>
            </a:r>
            <a:endParaRPr sz="1600"/>
          </a:p>
          <a:p>
            <a:pPr indent="0" lvl="0" marL="0" rtl="0" algn="l">
              <a:spcBef>
                <a:spcPts val="1200"/>
              </a:spcBef>
              <a:spcAft>
                <a:spcPts val="1200"/>
              </a:spcAft>
              <a:buNone/>
            </a:pPr>
            <a:r>
              <a:rPr lang="en" sz="1600"/>
              <a:t>4. Data reduction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quality assessment</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1. In data quality </a:t>
            </a:r>
            <a:r>
              <a:rPr lang="en" sz="1600"/>
              <a:t>assessment</a:t>
            </a:r>
            <a:r>
              <a:rPr lang="en" sz="1600"/>
              <a:t> , we followed below steps:</a:t>
            </a:r>
            <a:endParaRPr sz="1600"/>
          </a:p>
          <a:p>
            <a:pPr indent="0" lvl="0" marL="0" rtl="0" algn="l">
              <a:spcBef>
                <a:spcPts val="1200"/>
              </a:spcBef>
              <a:spcAft>
                <a:spcPts val="0"/>
              </a:spcAft>
              <a:buNone/>
            </a:pPr>
            <a:r>
              <a:rPr lang="en" sz="1600"/>
              <a:t>2. Data outliers - We have identified some outliers. </a:t>
            </a:r>
            <a:endParaRPr sz="1600"/>
          </a:p>
          <a:p>
            <a:pPr indent="0" lvl="0" marL="0" rtl="0" algn="l">
              <a:spcBef>
                <a:spcPts val="1200"/>
              </a:spcBef>
              <a:spcAft>
                <a:spcPts val="1200"/>
              </a:spcAft>
              <a:buNone/>
            </a:pPr>
            <a:r>
              <a:rPr lang="en" sz="1600"/>
              <a:t>3. Missing data - Identified some missing categorical data and numerical data.</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Missing data :</a:t>
            </a:r>
            <a:endParaRPr sz="1500">
              <a:solidFill>
                <a:srgbClr val="24292F"/>
              </a:solidFill>
              <a:highlight>
                <a:srgbClr val="FFFFFF"/>
              </a:highlight>
            </a:endParaRPr>
          </a:p>
          <a:p>
            <a:pPr indent="0" lvl="0" marL="0" rtl="0" algn="l">
              <a:spcBef>
                <a:spcPts val="1200"/>
              </a:spcBef>
              <a:spcAft>
                <a:spcPts val="0"/>
              </a:spcAft>
              <a:buNone/>
            </a:pPr>
            <a:r>
              <a:rPr lang="en" sz="1600"/>
              <a:t>Removing columns that contain the same value.</a:t>
            </a:r>
            <a:endParaRPr sz="1600"/>
          </a:p>
          <a:p>
            <a:pPr indent="0" lvl="0" marL="0" rtl="0" algn="l">
              <a:spcBef>
                <a:spcPts val="1200"/>
              </a:spcBef>
              <a:spcAft>
                <a:spcPts val="0"/>
              </a:spcAft>
              <a:buNone/>
            </a:pPr>
            <a:r>
              <a:rPr lang="en" sz="1600"/>
              <a:t>Removing outliers.</a:t>
            </a:r>
            <a:endParaRPr sz="1600"/>
          </a:p>
          <a:p>
            <a:pPr indent="0" lvl="0" marL="0" rtl="0" algn="l">
              <a:spcBef>
                <a:spcPts val="1200"/>
              </a:spcBef>
              <a:spcAft>
                <a:spcPts val="0"/>
              </a:spcAft>
              <a:buNone/>
            </a:pPr>
            <a:r>
              <a:rPr lang="en" sz="1600"/>
              <a:t>Handling missing categorical values and numerical values.</a:t>
            </a:r>
            <a:endParaRPr sz="16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Transformation &amp; Data Reduction</a:t>
            </a:r>
            <a:endParaRPr/>
          </a:p>
        </p:txBody>
      </p:sp>
      <p:sp>
        <p:nvSpPr>
          <p:cNvPr id="177" name="Google Shape;177;p20"/>
          <p:cNvSpPr txBox="1"/>
          <p:nvPr>
            <p:ph idx="1" type="body"/>
          </p:nvPr>
        </p:nvSpPr>
        <p:spPr>
          <a:xfrm>
            <a:off x="1303800" y="1152475"/>
            <a:ext cx="7528500" cy="318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Data transformation : For Feature selection we are using spearmans correlation.</a:t>
            </a:r>
            <a:endParaRPr sz="1600"/>
          </a:p>
          <a:p>
            <a:pPr indent="0" lvl="0" marL="0" rtl="0" algn="l">
              <a:spcBef>
                <a:spcPts val="1200"/>
              </a:spcBef>
              <a:spcAft>
                <a:spcPts val="0"/>
              </a:spcAft>
              <a:buNone/>
            </a:pPr>
            <a:r>
              <a:rPr lang="en" sz="1600"/>
              <a:t>Data Reduction - In our dataset , we performed dimensionality reduction using k-nearest neighbours algorithm for pattern recognition.</a:t>
            </a:r>
            <a:endParaRPr sz="16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 Results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1. For our model we have decided to make our prediction target as “Sale Price”.</a:t>
            </a:r>
            <a:endParaRPr sz="1600"/>
          </a:p>
          <a:p>
            <a:pPr indent="0" lvl="0" marL="0" rtl="0" algn="l">
              <a:spcBef>
                <a:spcPts val="1200"/>
              </a:spcBef>
              <a:spcAft>
                <a:spcPts val="0"/>
              </a:spcAft>
              <a:buNone/>
            </a:pPr>
            <a:r>
              <a:rPr lang="en" sz="1600"/>
              <a:t>2.We have removed columns which have similar values such as “Street”, “Utilities”. Also the columns with Nan values.</a:t>
            </a:r>
            <a:endParaRPr sz="1600"/>
          </a:p>
          <a:p>
            <a:pPr indent="0" lvl="0" marL="0" rtl="0" algn="l">
              <a:spcBef>
                <a:spcPts val="1200"/>
              </a:spcBef>
              <a:spcAft>
                <a:spcPts val="0"/>
              </a:spcAft>
              <a:buNone/>
            </a:pPr>
            <a:r>
              <a:rPr lang="en" sz="1600"/>
              <a:t>3.We have removed outliers such as GrLivArea more than 4500(using Z-score method).</a:t>
            </a:r>
            <a:endParaRPr sz="1600"/>
          </a:p>
          <a:p>
            <a:pPr indent="0" lvl="0" marL="0" rtl="0" algn="l">
              <a:spcBef>
                <a:spcPts val="1200"/>
              </a:spcBef>
              <a:spcAft>
                <a:spcPts val="1200"/>
              </a:spcAft>
              <a:buNone/>
            </a:pPr>
            <a:r>
              <a:rPr lang="en" sz="1600"/>
              <a:t>4. We have handled missing numerical values with the help of median.</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