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70" r:id="rId2"/>
    <p:sldId id="425" r:id="rId3"/>
    <p:sldId id="420" r:id="rId4"/>
    <p:sldId id="424" r:id="rId5"/>
    <p:sldId id="426" r:id="rId6"/>
    <p:sldId id="421" r:id="rId7"/>
    <p:sldId id="427" r:id="rId8"/>
    <p:sldId id="432" r:id="rId9"/>
    <p:sldId id="428" r:id="rId10"/>
    <p:sldId id="429" r:id="rId11"/>
    <p:sldId id="430" r:id="rId12"/>
    <p:sldId id="431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Source Sans Pro" panose="020B0604020202020204" charset="0"/>
      <p:regular r:id="rId19"/>
      <p:bold r:id="rId20"/>
      <p:italic r:id="rId21"/>
      <p:boldItalic r:id="rId22"/>
    </p:embeddedFont>
    <p:embeddedFont>
      <p:font typeface="Raleway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04AB"/>
    <a:srgbClr val="F8F8F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02" autoAdjust="0"/>
    <p:restoredTop sz="65796" autoAdjust="0"/>
  </p:normalViewPr>
  <p:slideViewPr>
    <p:cSldViewPr snapToGrid="0">
      <p:cViewPr varScale="1">
        <p:scale>
          <a:sx n="75" d="100"/>
          <a:sy n="75" d="100"/>
        </p:scale>
        <p:origin x="763" y="43"/>
      </p:cViewPr>
      <p:guideLst/>
    </p:cSldViewPr>
  </p:slideViewPr>
  <p:outlineViewPr>
    <p:cViewPr>
      <p:scale>
        <a:sx n="33" d="100"/>
        <a:sy n="33" d="100"/>
      </p:scale>
      <p:origin x="0" y="-694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91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09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727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61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59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02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336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1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10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980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20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D3898D-6884-4B12-84E9-74997478A40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6" r:id="rId3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B4275D-9728-4A6C-9FAB-E9125F62C925}"/>
              </a:ext>
            </a:extLst>
          </p:cNvPr>
          <p:cNvSpPr/>
          <p:nvPr/>
        </p:nvSpPr>
        <p:spPr>
          <a:xfrm>
            <a:off x="0" y="325326"/>
            <a:ext cx="9144000" cy="45719"/>
          </a:xfrm>
          <a:prstGeom prst="rect">
            <a:avLst/>
          </a:prstGeom>
          <a:solidFill>
            <a:srgbClr val="730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D87786-78FE-4F26-AC60-1AE3634C9C50}"/>
              </a:ext>
            </a:extLst>
          </p:cNvPr>
          <p:cNvSpPr/>
          <p:nvPr/>
        </p:nvSpPr>
        <p:spPr>
          <a:xfrm>
            <a:off x="0" y="3700556"/>
            <a:ext cx="9144000" cy="1442944"/>
          </a:xfrm>
          <a:prstGeom prst="rect">
            <a:avLst/>
          </a:prstGeom>
          <a:solidFill>
            <a:srgbClr val="730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DB8887B1-95CC-4B29-A9C2-53A38094B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58" y="4547534"/>
            <a:ext cx="9108142" cy="967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00853B-9E97-4D31-B64E-25FD37113D1D}"/>
              </a:ext>
            </a:extLst>
          </p:cNvPr>
          <p:cNvSpPr txBox="1"/>
          <p:nvPr/>
        </p:nvSpPr>
        <p:spPr>
          <a:xfrm>
            <a:off x="1078040" y="1575061"/>
            <a:ext cx="7836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Sigma Chi Survey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56D147-A5C4-456C-A671-2806F438DF74}"/>
              </a:ext>
            </a:extLst>
          </p:cNvPr>
          <p:cNvSpPr txBox="1"/>
          <p:nvPr/>
        </p:nvSpPr>
        <p:spPr>
          <a:xfrm>
            <a:off x="2112462" y="4098862"/>
            <a:ext cx="4513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Midwest Big Data Hub All Hands Meeting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 7, 2018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Jim Barkley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261371-63B5-4FB5-93BC-7EF4CCE4F07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321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B4275D-9728-4A6C-9FAB-E9125F62C925}"/>
              </a:ext>
            </a:extLst>
          </p:cNvPr>
          <p:cNvSpPr/>
          <p:nvPr/>
        </p:nvSpPr>
        <p:spPr>
          <a:xfrm>
            <a:off x="0" y="4978999"/>
            <a:ext cx="9144000" cy="45719"/>
          </a:xfrm>
          <a:prstGeom prst="rect">
            <a:avLst/>
          </a:prstGeom>
          <a:solidFill>
            <a:srgbClr val="730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DB8887B1-95CC-4B29-A9C2-53A38094B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58" y="4859327"/>
            <a:ext cx="9108142" cy="382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C334F-B623-4D6E-A337-655DCDA915E3}"/>
              </a:ext>
            </a:extLst>
          </p:cNvPr>
          <p:cNvSpPr txBox="1"/>
          <p:nvPr/>
        </p:nvSpPr>
        <p:spPr>
          <a:xfrm>
            <a:off x="2509521" y="196813"/>
            <a:ext cx="474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3"/>
                </a:solidFill>
              </a:rPr>
              <a:t>Willing to Donate $100 or More?</a:t>
            </a:r>
          </a:p>
        </p:txBody>
      </p:sp>
      <p:sp>
        <p:nvSpPr>
          <p:cNvPr id="7" name="AutoShape 2" descr="Image result for thoughtful emoji">
            <a:extLst>
              <a:ext uri="{FF2B5EF4-FFF2-40B4-BE49-F238E27FC236}">
                <a16:creationId xmlns:a16="http://schemas.microsoft.com/office/drawing/2014/main" id="{79AFC4B4-3BAC-4BC9-A6AE-A183CAE9DA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90913" y="1357313"/>
            <a:ext cx="21621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E82BE5-010C-4AC8-B465-7C99346ADC0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2A1E58-75DB-47B0-8E2C-E39CAFE94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25" y="1414462"/>
            <a:ext cx="60769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6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B4275D-9728-4A6C-9FAB-E9125F62C925}"/>
              </a:ext>
            </a:extLst>
          </p:cNvPr>
          <p:cNvSpPr/>
          <p:nvPr/>
        </p:nvSpPr>
        <p:spPr>
          <a:xfrm>
            <a:off x="0" y="4978999"/>
            <a:ext cx="9144000" cy="45719"/>
          </a:xfrm>
          <a:prstGeom prst="rect">
            <a:avLst/>
          </a:prstGeom>
          <a:solidFill>
            <a:srgbClr val="730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DB8887B1-95CC-4B29-A9C2-53A38094B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58" y="4859327"/>
            <a:ext cx="9108142" cy="382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C334F-B623-4D6E-A337-655DCDA915E3}"/>
              </a:ext>
            </a:extLst>
          </p:cNvPr>
          <p:cNvSpPr txBox="1"/>
          <p:nvPr/>
        </p:nvSpPr>
        <p:spPr>
          <a:xfrm>
            <a:off x="2509521" y="196813"/>
            <a:ext cx="474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3"/>
                </a:solidFill>
              </a:rPr>
              <a:t>Willing to Donate $100 or More?</a:t>
            </a:r>
          </a:p>
        </p:txBody>
      </p:sp>
      <p:sp>
        <p:nvSpPr>
          <p:cNvPr id="7" name="AutoShape 2" descr="Image result for thoughtful emoji">
            <a:extLst>
              <a:ext uri="{FF2B5EF4-FFF2-40B4-BE49-F238E27FC236}">
                <a16:creationId xmlns:a16="http://schemas.microsoft.com/office/drawing/2014/main" id="{79AFC4B4-3BAC-4BC9-A6AE-A183CAE9DA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90913" y="1357313"/>
            <a:ext cx="21621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E82BE5-010C-4AC8-B465-7C99346ADC0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9D8A1-968E-408A-A0A7-C7E11AEC8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5648"/>
            <a:ext cx="9144000" cy="3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B4275D-9728-4A6C-9FAB-E9125F62C925}"/>
              </a:ext>
            </a:extLst>
          </p:cNvPr>
          <p:cNvSpPr/>
          <p:nvPr/>
        </p:nvSpPr>
        <p:spPr>
          <a:xfrm>
            <a:off x="0" y="4978999"/>
            <a:ext cx="9144000" cy="45719"/>
          </a:xfrm>
          <a:prstGeom prst="rect">
            <a:avLst/>
          </a:prstGeom>
          <a:solidFill>
            <a:srgbClr val="730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DB8887B1-95CC-4B29-A9C2-53A38094B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58" y="4859327"/>
            <a:ext cx="9108142" cy="382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C334F-B623-4D6E-A337-655DCDA915E3}"/>
              </a:ext>
            </a:extLst>
          </p:cNvPr>
          <p:cNvSpPr txBox="1"/>
          <p:nvPr/>
        </p:nvSpPr>
        <p:spPr>
          <a:xfrm>
            <a:off x="2011680" y="196813"/>
            <a:ext cx="524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3"/>
                </a:solidFill>
              </a:rPr>
              <a:t>What is Your No. 1 Reason for Not Giving Back?</a:t>
            </a:r>
          </a:p>
        </p:txBody>
      </p:sp>
      <p:sp>
        <p:nvSpPr>
          <p:cNvPr id="7" name="AutoShape 2" descr="Image result for thoughtful emoji">
            <a:extLst>
              <a:ext uri="{FF2B5EF4-FFF2-40B4-BE49-F238E27FC236}">
                <a16:creationId xmlns:a16="http://schemas.microsoft.com/office/drawing/2014/main" id="{79AFC4B4-3BAC-4BC9-A6AE-A183CAE9DA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90913" y="1357313"/>
            <a:ext cx="21621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E82BE5-010C-4AC8-B465-7C99346ADC0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1D16F9-CE7F-4609-A1B3-167AA4963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904875"/>
            <a:ext cx="76962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0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B4275D-9728-4A6C-9FAB-E9125F62C925}"/>
              </a:ext>
            </a:extLst>
          </p:cNvPr>
          <p:cNvSpPr/>
          <p:nvPr/>
        </p:nvSpPr>
        <p:spPr>
          <a:xfrm>
            <a:off x="0" y="4978999"/>
            <a:ext cx="9144000" cy="45719"/>
          </a:xfrm>
          <a:prstGeom prst="rect">
            <a:avLst/>
          </a:prstGeom>
          <a:solidFill>
            <a:srgbClr val="730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DB8887B1-95CC-4B29-A9C2-53A38094B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58" y="4859327"/>
            <a:ext cx="9108142" cy="382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C334F-B623-4D6E-A337-655DCDA915E3}"/>
              </a:ext>
            </a:extLst>
          </p:cNvPr>
          <p:cNvSpPr txBox="1"/>
          <p:nvPr/>
        </p:nvSpPr>
        <p:spPr>
          <a:xfrm>
            <a:off x="904240" y="200907"/>
            <a:ext cx="635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3"/>
                </a:solidFill>
              </a:rPr>
              <a:t>1,093 Total Unique Survey Respondents Over Three Days</a:t>
            </a:r>
          </a:p>
        </p:txBody>
      </p:sp>
      <p:sp>
        <p:nvSpPr>
          <p:cNvPr id="7" name="AutoShape 2" descr="Image result for thoughtful emoji">
            <a:extLst>
              <a:ext uri="{FF2B5EF4-FFF2-40B4-BE49-F238E27FC236}">
                <a16:creationId xmlns:a16="http://schemas.microsoft.com/office/drawing/2014/main" id="{79AFC4B4-3BAC-4BC9-A6AE-A183CAE9DA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90913" y="1357313"/>
            <a:ext cx="21621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E82BE5-010C-4AC8-B465-7C99346ADC0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16" name="Subtitle 4">
            <a:extLst>
              <a:ext uri="{FF2B5EF4-FFF2-40B4-BE49-F238E27FC236}">
                <a16:creationId xmlns:a16="http://schemas.microsoft.com/office/drawing/2014/main" id="{050DB59C-2F42-458D-B6EB-46AFAE50139D}"/>
              </a:ext>
            </a:extLst>
          </p:cNvPr>
          <p:cNvSpPr txBox="1">
            <a:spLocks/>
          </p:cNvSpPr>
          <p:nvPr/>
        </p:nvSpPr>
        <p:spPr>
          <a:xfrm>
            <a:off x="3149497" y="943715"/>
            <a:ext cx="1868307" cy="59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1430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Graduation Year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1B6BE0-7B2E-4C7F-9A81-721604A9B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178" y="518904"/>
            <a:ext cx="3980838" cy="199675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59C472-4827-40F8-847C-36F95083AB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872"/>
          <a:stretch/>
        </p:blipFill>
        <p:spPr>
          <a:xfrm>
            <a:off x="4479599" y="2784004"/>
            <a:ext cx="4262256" cy="185818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94C531-C290-41F4-B0FF-A9C15C348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364" y="2150873"/>
            <a:ext cx="3259939" cy="233547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Subtitle 4">
            <a:extLst>
              <a:ext uri="{FF2B5EF4-FFF2-40B4-BE49-F238E27FC236}">
                <a16:creationId xmlns:a16="http://schemas.microsoft.com/office/drawing/2014/main" id="{936AF166-8F2F-4980-931C-E0F5FF8250C8}"/>
              </a:ext>
            </a:extLst>
          </p:cNvPr>
          <p:cNvSpPr txBox="1">
            <a:spLocks/>
          </p:cNvSpPr>
          <p:nvPr/>
        </p:nvSpPr>
        <p:spPr>
          <a:xfrm>
            <a:off x="1170344" y="4451138"/>
            <a:ext cx="1573977" cy="59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1430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Life Loyal Sig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E0A08B6E-5AAB-41C8-9A80-F312C4CB72C9}"/>
              </a:ext>
            </a:extLst>
          </p:cNvPr>
          <p:cNvSpPr txBox="1">
            <a:spLocks/>
          </p:cNvSpPr>
          <p:nvPr/>
        </p:nvSpPr>
        <p:spPr>
          <a:xfrm>
            <a:off x="5465527" y="4546753"/>
            <a:ext cx="1868307" cy="59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1430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Household Income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8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B4275D-9728-4A6C-9FAB-E9125F62C925}"/>
              </a:ext>
            </a:extLst>
          </p:cNvPr>
          <p:cNvSpPr/>
          <p:nvPr/>
        </p:nvSpPr>
        <p:spPr>
          <a:xfrm>
            <a:off x="0" y="4978999"/>
            <a:ext cx="9144000" cy="45719"/>
          </a:xfrm>
          <a:prstGeom prst="rect">
            <a:avLst/>
          </a:prstGeom>
          <a:solidFill>
            <a:srgbClr val="730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DB8887B1-95CC-4B29-A9C2-53A38094B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58" y="4859327"/>
            <a:ext cx="9108142" cy="382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C334F-B623-4D6E-A337-655DCDA915E3}"/>
              </a:ext>
            </a:extLst>
          </p:cNvPr>
          <p:cNvSpPr txBox="1"/>
          <p:nvPr/>
        </p:nvSpPr>
        <p:spPr>
          <a:xfrm>
            <a:off x="2325301" y="200907"/>
            <a:ext cx="493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3"/>
                </a:solidFill>
              </a:rPr>
              <a:t>Global Respondents by IP Location</a:t>
            </a:r>
          </a:p>
        </p:txBody>
      </p:sp>
      <p:sp>
        <p:nvSpPr>
          <p:cNvPr id="7" name="AutoShape 2" descr="Image result for thoughtful emoji">
            <a:extLst>
              <a:ext uri="{FF2B5EF4-FFF2-40B4-BE49-F238E27FC236}">
                <a16:creationId xmlns:a16="http://schemas.microsoft.com/office/drawing/2014/main" id="{79AFC4B4-3BAC-4BC9-A6AE-A183CAE9DA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90913" y="1357313"/>
            <a:ext cx="21621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E82BE5-010C-4AC8-B465-7C99346ADC0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0C700-BA84-4C88-B626-1FADAF7B8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6102"/>
            <a:ext cx="9144000" cy="351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8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B4275D-9728-4A6C-9FAB-E9125F62C925}"/>
              </a:ext>
            </a:extLst>
          </p:cNvPr>
          <p:cNvSpPr/>
          <p:nvPr/>
        </p:nvSpPr>
        <p:spPr>
          <a:xfrm>
            <a:off x="0" y="4978999"/>
            <a:ext cx="9144000" cy="45719"/>
          </a:xfrm>
          <a:prstGeom prst="rect">
            <a:avLst/>
          </a:prstGeom>
          <a:solidFill>
            <a:srgbClr val="730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DB8887B1-95CC-4B29-A9C2-53A38094B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58" y="4859327"/>
            <a:ext cx="9108142" cy="382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C334F-B623-4D6E-A337-655DCDA915E3}"/>
              </a:ext>
            </a:extLst>
          </p:cNvPr>
          <p:cNvSpPr txBox="1"/>
          <p:nvPr/>
        </p:nvSpPr>
        <p:spPr>
          <a:xfrm>
            <a:off x="2325301" y="200907"/>
            <a:ext cx="493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3"/>
                </a:solidFill>
              </a:rPr>
              <a:t>U.S. Respondents by IP Location</a:t>
            </a:r>
          </a:p>
        </p:txBody>
      </p:sp>
      <p:sp>
        <p:nvSpPr>
          <p:cNvPr id="7" name="AutoShape 2" descr="Image result for thoughtful emoji">
            <a:extLst>
              <a:ext uri="{FF2B5EF4-FFF2-40B4-BE49-F238E27FC236}">
                <a16:creationId xmlns:a16="http://schemas.microsoft.com/office/drawing/2014/main" id="{79AFC4B4-3BAC-4BC9-A6AE-A183CAE9DA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90913" y="1357313"/>
            <a:ext cx="21621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E82BE5-010C-4AC8-B465-7C99346ADC0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D4A1D-831B-4C5F-9CA0-EFBE83A40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0807"/>
            <a:ext cx="9144000" cy="431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3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B4275D-9728-4A6C-9FAB-E9125F62C925}"/>
              </a:ext>
            </a:extLst>
          </p:cNvPr>
          <p:cNvSpPr/>
          <p:nvPr/>
        </p:nvSpPr>
        <p:spPr>
          <a:xfrm>
            <a:off x="0" y="4978999"/>
            <a:ext cx="9144000" cy="45719"/>
          </a:xfrm>
          <a:prstGeom prst="rect">
            <a:avLst/>
          </a:prstGeom>
          <a:solidFill>
            <a:srgbClr val="730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DB8887B1-95CC-4B29-A9C2-53A38094B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58" y="4859327"/>
            <a:ext cx="9108142" cy="382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C334F-B623-4D6E-A337-655DCDA915E3}"/>
              </a:ext>
            </a:extLst>
          </p:cNvPr>
          <p:cNvSpPr txBox="1"/>
          <p:nvPr/>
        </p:nvSpPr>
        <p:spPr>
          <a:xfrm>
            <a:off x="2509521" y="196813"/>
            <a:ext cx="474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3"/>
                </a:solidFill>
              </a:rPr>
              <a:t>Do You Consider Yourself Engaged?</a:t>
            </a:r>
          </a:p>
        </p:txBody>
      </p:sp>
      <p:sp>
        <p:nvSpPr>
          <p:cNvPr id="7" name="AutoShape 2" descr="Image result for thoughtful emoji">
            <a:extLst>
              <a:ext uri="{FF2B5EF4-FFF2-40B4-BE49-F238E27FC236}">
                <a16:creationId xmlns:a16="http://schemas.microsoft.com/office/drawing/2014/main" id="{79AFC4B4-3BAC-4BC9-A6AE-A183CAE9DA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90913" y="1357313"/>
            <a:ext cx="21621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E82BE5-010C-4AC8-B465-7C99346ADC0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16" name="Subtitle 4">
            <a:extLst>
              <a:ext uri="{FF2B5EF4-FFF2-40B4-BE49-F238E27FC236}">
                <a16:creationId xmlns:a16="http://schemas.microsoft.com/office/drawing/2014/main" id="{050DB59C-2F42-458D-B6EB-46AFAE50139D}"/>
              </a:ext>
            </a:extLst>
          </p:cNvPr>
          <p:cNvSpPr txBox="1">
            <a:spLocks/>
          </p:cNvSpPr>
          <p:nvPr/>
        </p:nvSpPr>
        <p:spPr>
          <a:xfrm>
            <a:off x="35858" y="3674077"/>
            <a:ext cx="4748848" cy="59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Work; too busy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No chapters nearby; lack of interest from chapter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Only keep up with brothers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B03F36-921C-4AD5-9E6B-269CE40ED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965" y="1020522"/>
            <a:ext cx="5226061" cy="2428874"/>
          </a:xfrm>
          <a:prstGeom prst="rect">
            <a:avLst/>
          </a:prstGeom>
          <a:ln>
            <a:solidFill>
              <a:prstClr val="ltGray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Subtitle 4">
            <a:extLst>
              <a:ext uri="{FF2B5EF4-FFF2-40B4-BE49-F238E27FC236}">
                <a16:creationId xmlns:a16="http://schemas.microsoft.com/office/drawing/2014/main" id="{E75DE9FF-545B-4EA9-9AAB-84E8E089DE76}"/>
              </a:ext>
            </a:extLst>
          </p:cNvPr>
          <p:cNvSpPr txBox="1">
            <a:spLocks/>
          </p:cNvSpPr>
          <p:nvPr/>
        </p:nvSpPr>
        <p:spPr>
          <a:xfrm>
            <a:off x="757219" y="3203892"/>
            <a:ext cx="1610061" cy="59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14300" indent="0">
              <a:buNone/>
            </a:pPr>
            <a:r>
              <a:rPr lang="en-US" sz="1400" b="1" u="sng" dirty="0">
                <a:latin typeface="Calibri" panose="020F0502020204030204" pitchFamily="34" charset="0"/>
                <a:cs typeface="Calibri" panose="020F0502020204030204" pitchFamily="34" charset="0"/>
              </a:rPr>
              <a:t>Not Engaged</a:t>
            </a: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56E98011-0078-4C8E-B838-6E225ED06F45}"/>
              </a:ext>
            </a:extLst>
          </p:cNvPr>
          <p:cNvSpPr txBox="1">
            <a:spLocks/>
          </p:cNvSpPr>
          <p:nvPr/>
        </p:nvSpPr>
        <p:spPr>
          <a:xfrm>
            <a:off x="757218" y="672794"/>
            <a:ext cx="1610061" cy="59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14300" indent="0">
              <a:buNone/>
            </a:pPr>
            <a:r>
              <a:rPr lang="en-US" sz="1400" b="1" u="sng" dirty="0">
                <a:latin typeface="Calibri" panose="020F0502020204030204" pitchFamily="34" charset="0"/>
                <a:cs typeface="Calibri" panose="020F0502020204030204" pitchFamily="34" charset="0"/>
              </a:rPr>
              <a:t>Engaged</a:t>
            </a:r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FEC60628-C60A-4B85-9060-EE1A114DB9B2}"/>
              </a:ext>
            </a:extLst>
          </p:cNvPr>
          <p:cNvSpPr txBox="1">
            <a:spLocks/>
          </p:cNvSpPr>
          <p:nvPr/>
        </p:nvSpPr>
        <p:spPr>
          <a:xfrm>
            <a:off x="35858" y="1020522"/>
            <a:ext cx="4748848" cy="59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Active in chapter or HQ operations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Donate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Keep up with individuals and magazine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62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B4275D-9728-4A6C-9FAB-E9125F62C925}"/>
              </a:ext>
            </a:extLst>
          </p:cNvPr>
          <p:cNvSpPr/>
          <p:nvPr/>
        </p:nvSpPr>
        <p:spPr>
          <a:xfrm>
            <a:off x="0" y="4978999"/>
            <a:ext cx="9144000" cy="45719"/>
          </a:xfrm>
          <a:prstGeom prst="rect">
            <a:avLst/>
          </a:prstGeom>
          <a:solidFill>
            <a:srgbClr val="730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DB8887B1-95CC-4B29-A9C2-53A38094B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58" y="4859327"/>
            <a:ext cx="9108142" cy="382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C334F-B623-4D6E-A337-655DCDA915E3}"/>
              </a:ext>
            </a:extLst>
          </p:cNvPr>
          <p:cNvSpPr txBox="1"/>
          <p:nvPr/>
        </p:nvSpPr>
        <p:spPr>
          <a:xfrm>
            <a:off x="2509521" y="196813"/>
            <a:ext cx="474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3"/>
                </a:solidFill>
              </a:rPr>
              <a:t>Do You Consider Yourself Engaged?</a:t>
            </a:r>
          </a:p>
        </p:txBody>
      </p:sp>
      <p:sp>
        <p:nvSpPr>
          <p:cNvPr id="7" name="AutoShape 2" descr="Image result for thoughtful emoji">
            <a:extLst>
              <a:ext uri="{FF2B5EF4-FFF2-40B4-BE49-F238E27FC236}">
                <a16:creationId xmlns:a16="http://schemas.microsoft.com/office/drawing/2014/main" id="{79AFC4B4-3BAC-4BC9-A6AE-A183CAE9DA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90913" y="1357313"/>
            <a:ext cx="21621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E82BE5-010C-4AC8-B465-7C99346ADC0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16" name="Subtitle 4">
            <a:extLst>
              <a:ext uri="{FF2B5EF4-FFF2-40B4-BE49-F238E27FC236}">
                <a16:creationId xmlns:a16="http://schemas.microsoft.com/office/drawing/2014/main" id="{050DB59C-2F42-458D-B6EB-46AFAE50139D}"/>
              </a:ext>
            </a:extLst>
          </p:cNvPr>
          <p:cNvSpPr txBox="1">
            <a:spLocks/>
          </p:cNvSpPr>
          <p:nvPr/>
        </p:nvSpPr>
        <p:spPr>
          <a:xfrm>
            <a:off x="5021485" y="1160013"/>
            <a:ext cx="4427314" cy="958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“Not an alumnus chapter within 800 miles”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“We have occasional lunches but that's about it”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“Work, lack of interest from my old chapter for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alumnis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E75DE9FF-545B-4EA9-9AAB-84E8E089DE76}"/>
              </a:ext>
            </a:extLst>
          </p:cNvPr>
          <p:cNvSpPr txBox="1">
            <a:spLocks/>
          </p:cNvSpPr>
          <p:nvPr/>
        </p:nvSpPr>
        <p:spPr>
          <a:xfrm>
            <a:off x="6009619" y="685817"/>
            <a:ext cx="1610061" cy="59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14300" indent="0">
              <a:buNone/>
            </a:pPr>
            <a:r>
              <a:rPr lang="en-US" sz="1400" b="1" u="sng" dirty="0">
                <a:latin typeface="Calibri" panose="020F0502020204030204" pitchFamily="34" charset="0"/>
                <a:cs typeface="Calibri" panose="020F0502020204030204" pitchFamily="34" charset="0"/>
              </a:rPr>
              <a:t>Not Engaged</a:t>
            </a: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56E98011-0078-4C8E-B838-6E225ED06F45}"/>
              </a:ext>
            </a:extLst>
          </p:cNvPr>
          <p:cNvSpPr txBox="1">
            <a:spLocks/>
          </p:cNvSpPr>
          <p:nvPr/>
        </p:nvSpPr>
        <p:spPr>
          <a:xfrm>
            <a:off x="757218" y="672794"/>
            <a:ext cx="1610061" cy="59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14300" indent="0">
              <a:buNone/>
            </a:pPr>
            <a:r>
              <a:rPr lang="en-US" sz="1400" b="1" u="sng" dirty="0">
                <a:latin typeface="Calibri" panose="020F0502020204030204" pitchFamily="34" charset="0"/>
                <a:cs typeface="Calibri" panose="020F0502020204030204" pitchFamily="34" charset="0"/>
              </a:rPr>
              <a:t>Engaged</a:t>
            </a:r>
          </a:p>
        </p:txBody>
      </p:sp>
      <p:pic>
        <p:nvPicPr>
          <p:cNvPr id="12" name="Picture 11" descr="A screenshot of a cell phone screen with text&#10;&#10;Description generated with very high confidence">
            <a:extLst>
              <a:ext uri="{FF2B5EF4-FFF2-40B4-BE49-F238E27FC236}">
                <a16:creationId xmlns:a16="http://schemas.microsoft.com/office/drawing/2014/main" id="{43608B98-9408-4121-B83A-A957CBB82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067" y="2727337"/>
            <a:ext cx="2617167" cy="21515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297C7C-681A-4E4C-8CC2-8A421920E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44" y="2884690"/>
            <a:ext cx="2391207" cy="2000869"/>
          </a:xfrm>
          <a:prstGeom prst="rect">
            <a:avLst/>
          </a:prstGeom>
        </p:spPr>
      </p:pic>
      <p:sp>
        <p:nvSpPr>
          <p:cNvPr id="15" name="Subtitle 4">
            <a:extLst>
              <a:ext uri="{FF2B5EF4-FFF2-40B4-BE49-F238E27FC236}">
                <a16:creationId xmlns:a16="http://schemas.microsoft.com/office/drawing/2014/main" id="{FB2809C9-AFB3-4417-9B50-6F1F9E2A8C01}"/>
              </a:ext>
            </a:extLst>
          </p:cNvPr>
          <p:cNvSpPr txBox="1">
            <a:spLocks/>
          </p:cNvSpPr>
          <p:nvPr/>
        </p:nvSpPr>
        <p:spPr>
          <a:xfrm>
            <a:off x="-80058" y="972411"/>
            <a:ext cx="5373418" cy="1420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“Attend homecoming every year and are in contact with several brothers regularly “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“I am a horizons guide and try to stay up to date with my active chapter”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“I go back to the house once a year.  Give some $$ to local chapter house funds.  Stay in touch with some bros. 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thats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it”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28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B4275D-9728-4A6C-9FAB-E9125F62C925}"/>
              </a:ext>
            </a:extLst>
          </p:cNvPr>
          <p:cNvSpPr/>
          <p:nvPr/>
        </p:nvSpPr>
        <p:spPr>
          <a:xfrm>
            <a:off x="0" y="4978999"/>
            <a:ext cx="9144000" cy="45719"/>
          </a:xfrm>
          <a:prstGeom prst="rect">
            <a:avLst/>
          </a:prstGeom>
          <a:solidFill>
            <a:srgbClr val="730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DB8887B1-95CC-4B29-A9C2-53A38094B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58" y="4859327"/>
            <a:ext cx="9108142" cy="382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C334F-B623-4D6E-A337-655DCDA915E3}"/>
              </a:ext>
            </a:extLst>
          </p:cNvPr>
          <p:cNvSpPr txBox="1"/>
          <p:nvPr/>
        </p:nvSpPr>
        <p:spPr>
          <a:xfrm>
            <a:off x="2509521" y="196813"/>
            <a:ext cx="474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3"/>
                </a:solidFill>
              </a:rPr>
              <a:t>Magazine Interest</a:t>
            </a:r>
          </a:p>
        </p:txBody>
      </p:sp>
      <p:sp>
        <p:nvSpPr>
          <p:cNvPr id="7" name="AutoShape 2" descr="Image result for thoughtful emoji">
            <a:extLst>
              <a:ext uri="{FF2B5EF4-FFF2-40B4-BE49-F238E27FC236}">
                <a16:creationId xmlns:a16="http://schemas.microsoft.com/office/drawing/2014/main" id="{79AFC4B4-3BAC-4BC9-A6AE-A183CAE9DA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90913" y="1357313"/>
            <a:ext cx="21621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E82BE5-010C-4AC8-B465-7C99346ADC0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157C2C-1DF0-4AC6-8932-88C3683AA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40" y="844715"/>
            <a:ext cx="7116269" cy="373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5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B4275D-9728-4A6C-9FAB-E9125F62C925}"/>
              </a:ext>
            </a:extLst>
          </p:cNvPr>
          <p:cNvSpPr/>
          <p:nvPr/>
        </p:nvSpPr>
        <p:spPr>
          <a:xfrm>
            <a:off x="0" y="4978999"/>
            <a:ext cx="9144000" cy="45719"/>
          </a:xfrm>
          <a:prstGeom prst="rect">
            <a:avLst/>
          </a:prstGeom>
          <a:solidFill>
            <a:srgbClr val="730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DB8887B1-95CC-4B29-A9C2-53A38094B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58" y="4859327"/>
            <a:ext cx="9108142" cy="382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C334F-B623-4D6E-A337-655DCDA915E3}"/>
              </a:ext>
            </a:extLst>
          </p:cNvPr>
          <p:cNvSpPr txBox="1"/>
          <p:nvPr/>
        </p:nvSpPr>
        <p:spPr>
          <a:xfrm>
            <a:off x="2509521" y="196813"/>
            <a:ext cx="474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3"/>
                </a:solidFill>
              </a:rPr>
              <a:t>Printed or Digital?</a:t>
            </a:r>
          </a:p>
        </p:txBody>
      </p:sp>
      <p:sp>
        <p:nvSpPr>
          <p:cNvPr id="7" name="AutoShape 2" descr="Image result for thoughtful emoji">
            <a:extLst>
              <a:ext uri="{FF2B5EF4-FFF2-40B4-BE49-F238E27FC236}">
                <a16:creationId xmlns:a16="http://schemas.microsoft.com/office/drawing/2014/main" id="{79AFC4B4-3BAC-4BC9-A6AE-A183CAE9DA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90913" y="1357313"/>
            <a:ext cx="21621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E82BE5-010C-4AC8-B465-7C99346ADC0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D6BC70-0531-4AB1-9486-C937D149A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43" y="1047012"/>
            <a:ext cx="7322625" cy="304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4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B4275D-9728-4A6C-9FAB-E9125F62C925}"/>
              </a:ext>
            </a:extLst>
          </p:cNvPr>
          <p:cNvSpPr/>
          <p:nvPr/>
        </p:nvSpPr>
        <p:spPr>
          <a:xfrm>
            <a:off x="0" y="4978999"/>
            <a:ext cx="9144000" cy="45719"/>
          </a:xfrm>
          <a:prstGeom prst="rect">
            <a:avLst/>
          </a:prstGeom>
          <a:solidFill>
            <a:srgbClr val="730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DB8887B1-95CC-4B29-A9C2-53A38094B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58" y="4859327"/>
            <a:ext cx="9108142" cy="382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C334F-B623-4D6E-A337-655DCDA915E3}"/>
              </a:ext>
            </a:extLst>
          </p:cNvPr>
          <p:cNvSpPr txBox="1"/>
          <p:nvPr/>
        </p:nvSpPr>
        <p:spPr>
          <a:xfrm>
            <a:off x="2509521" y="196813"/>
            <a:ext cx="474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3"/>
                </a:solidFill>
              </a:rPr>
              <a:t>Magazine Interest by Graduation Decade</a:t>
            </a:r>
          </a:p>
        </p:txBody>
      </p:sp>
      <p:sp>
        <p:nvSpPr>
          <p:cNvPr id="7" name="AutoShape 2" descr="Image result for thoughtful emoji">
            <a:extLst>
              <a:ext uri="{FF2B5EF4-FFF2-40B4-BE49-F238E27FC236}">
                <a16:creationId xmlns:a16="http://schemas.microsoft.com/office/drawing/2014/main" id="{79AFC4B4-3BAC-4BC9-A6AE-A183CAE9DA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90913" y="1357313"/>
            <a:ext cx="21621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E82BE5-010C-4AC8-B465-7C99346ADC0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E871EA-90F5-4605-BF31-A8C6774FE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" y="934720"/>
            <a:ext cx="8343282" cy="327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8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9197</TotalTime>
  <Words>239</Words>
  <Application>Microsoft Office PowerPoint</Application>
  <PresentationFormat>On-screen Show (16:9)</PresentationFormat>
  <Paragraphs>46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Source Sans Pro</vt:lpstr>
      <vt:lpstr>Arial</vt:lpstr>
      <vt:lpstr>Raleway</vt:lpstr>
      <vt:lpstr>Plum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Barkley</dc:creator>
  <cp:lastModifiedBy>James Barkley</cp:lastModifiedBy>
  <cp:revision>191</cp:revision>
  <dcterms:modified xsi:type="dcterms:W3CDTF">2018-11-06T14:53:08Z</dcterms:modified>
</cp:coreProperties>
</file>