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Montserrat Light" charset="1" panose="00000400000000000000"/>
      <p:regular r:id="rId14"/>
    </p:embeddedFont>
    <p:embeddedFont>
      <p:font typeface="Montserrat Light Bold" charset="1" panose="00000800000000000000"/>
      <p:regular r:id="rId15"/>
    </p:embeddedFont>
    <p:embeddedFont>
      <p:font typeface="Montserrat Light Italics" charset="1" panose="00000400000000000000"/>
      <p:regular r:id="rId16"/>
    </p:embeddedFont>
    <p:embeddedFont>
      <p:font typeface="Montserrat Light Bold Italics" charset="1" panose="00000800000000000000"/>
      <p:regular r:id="rId17"/>
    </p:embeddedFon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  <p:embeddedFont>
      <p:font typeface="DM Sans Italics" charset="1" panose="00000000000000000000"/>
      <p:regular r:id="rId20"/>
    </p:embeddedFont>
    <p:embeddedFont>
      <p:font typeface="DM Sans Bold Italics" charset="1" panose="00000000000000000000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Open Sauce Italics" charset="1" panose="00000500000000000000"/>
      <p:regular r:id="rId24"/>
    </p:embeddedFont>
    <p:embeddedFont>
      <p:font typeface="Open Sauce Bold Italics" charset="1" panose="00000800000000000000"/>
      <p:regular r:id="rId25"/>
    </p:embeddedFont>
    <p:embeddedFont>
      <p:font typeface="Open Sauce Light" charset="1" panose="00000400000000000000"/>
      <p:regular r:id="rId26"/>
    </p:embeddedFont>
    <p:embeddedFont>
      <p:font typeface="Open Sauce Light Italics" charset="1" panose="00000400000000000000"/>
      <p:regular r:id="rId27"/>
    </p:embeddedFont>
    <p:embeddedFont>
      <p:font typeface="Open Sauce Medium" charset="1" panose="00000600000000000000"/>
      <p:regular r:id="rId28"/>
    </p:embeddedFont>
    <p:embeddedFont>
      <p:font typeface="Open Sauce Medium Italics" charset="1" panose="00000600000000000000"/>
      <p:regular r:id="rId29"/>
    </p:embeddedFont>
    <p:embeddedFont>
      <p:font typeface="Open Sauce Semi-Bold" charset="1" panose="00000700000000000000"/>
      <p:regular r:id="rId30"/>
    </p:embeddedFont>
    <p:embeddedFont>
      <p:font typeface="Open Sauce Semi-Bold Italics" charset="1" panose="00000700000000000000"/>
      <p:regular r:id="rId31"/>
    </p:embeddedFont>
    <p:embeddedFont>
      <p:font typeface="Open Sauce Heavy" charset="1" panose="00000A00000000000000"/>
      <p:regular r:id="rId32"/>
    </p:embeddedFont>
    <p:embeddedFont>
      <p:font typeface="Open Sauce Heavy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43" Target="slides/slide10.xml" Type="http://schemas.openxmlformats.org/officeDocument/2006/relationships/slide"/><Relationship Id="rId44" Target="slides/slide11.xml" Type="http://schemas.openxmlformats.org/officeDocument/2006/relationships/slide"/><Relationship Id="rId45" Target="slides/slide12.xml" Type="http://schemas.openxmlformats.org/officeDocument/2006/relationships/slide"/><Relationship Id="rId46" Target="slides/slide13.xml" Type="http://schemas.openxmlformats.org/officeDocument/2006/relationships/slide"/><Relationship Id="rId47" Target="slides/slide14.xml" Type="http://schemas.openxmlformats.org/officeDocument/2006/relationships/slide"/><Relationship Id="rId48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mailto:sayalee.shinde@gmail.com" TargetMode="External" Type="http://schemas.openxmlformats.org/officeDocument/2006/relationships/hyperlink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9477" y="3202251"/>
            <a:ext cx="17592676" cy="2544059"/>
            <a:chOff x="0" y="0"/>
            <a:chExt cx="3397432" cy="4912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7432" cy="491299"/>
            </a:xfrm>
            <a:custGeom>
              <a:avLst/>
              <a:gdLst/>
              <a:ahLst/>
              <a:cxnLst/>
              <a:rect r="r" b="b" t="t" l="l"/>
              <a:pathLst>
                <a:path h="491299" w="3397432">
                  <a:moveTo>
                    <a:pt x="0" y="0"/>
                  </a:moveTo>
                  <a:lnTo>
                    <a:pt x="3397432" y="0"/>
                  </a:lnTo>
                  <a:lnTo>
                    <a:pt x="3397432" y="491299"/>
                  </a:lnTo>
                  <a:lnTo>
                    <a:pt x="0" y="4912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397432" cy="510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-981697" y="2964126"/>
            <a:ext cx="20475024" cy="241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86"/>
              </a:lnSpc>
            </a:pPr>
            <a:r>
              <a:rPr lang="en-US" sz="14338" spc="1405">
                <a:solidFill>
                  <a:srgbClr val="231F20"/>
                </a:solidFill>
                <a:latin typeface="Oswald Bold"/>
              </a:rPr>
              <a:t>LOAD BALANCING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94989" y="1425435"/>
            <a:ext cx="12573415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TECHNIQUES TO IMPLEMENT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66748" y="7954039"/>
            <a:ext cx="12848809" cy="135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PRESENTATION BY:</a:t>
            </a:r>
          </a:p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Oswald Bold"/>
              </a:rPr>
              <a:t>Tumre Prathima (20011P0522)</a:t>
            </a:r>
          </a:p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Oswald Bold"/>
              </a:rPr>
              <a:t>Marripelli Srija (20011P0513)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94989" y="5932649"/>
            <a:ext cx="12573415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IN NETWORKS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3567112" y="7954039"/>
            <a:ext cx="12848809" cy="135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SUPERVISOR:</a:t>
            </a:r>
          </a:p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Oswald Bold"/>
              </a:rPr>
              <a:t>DR. P. SWETHA</a:t>
            </a:r>
          </a:p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Oswald Bold"/>
              </a:rPr>
              <a:t>Professor of CSE Department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248" y="3163099"/>
            <a:ext cx="8806817" cy="6625754"/>
          </a:xfrm>
          <a:custGeom>
            <a:avLst/>
            <a:gdLst/>
            <a:ahLst/>
            <a:cxnLst/>
            <a:rect r="r" b="b" t="t" l="l"/>
            <a:pathLst>
              <a:path h="6625754" w="8806817">
                <a:moveTo>
                  <a:pt x="0" y="0"/>
                </a:moveTo>
                <a:lnTo>
                  <a:pt x="8806817" y="0"/>
                </a:lnTo>
                <a:lnTo>
                  <a:pt x="8806817" y="6625754"/>
                </a:lnTo>
                <a:lnTo>
                  <a:pt x="0" y="6625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81183" y="3163099"/>
            <a:ext cx="8806817" cy="6625754"/>
          </a:xfrm>
          <a:custGeom>
            <a:avLst/>
            <a:gdLst/>
            <a:ahLst/>
            <a:cxnLst/>
            <a:rect r="r" b="b" t="t" l="l"/>
            <a:pathLst>
              <a:path h="6625754" w="8806817">
                <a:moveTo>
                  <a:pt x="0" y="0"/>
                </a:moveTo>
                <a:lnTo>
                  <a:pt x="8806817" y="0"/>
                </a:lnTo>
                <a:lnTo>
                  <a:pt x="8806817" y="6625754"/>
                </a:lnTo>
                <a:lnTo>
                  <a:pt x="0" y="6625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91296" y="623857"/>
            <a:ext cx="3157538" cy="119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2"/>
              </a:lnSpc>
            </a:pPr>
            <a:r>
              <a:rPr lang="en-US" sz="7001">
                <a:solidFill>
                  <a:srgbClr val="FFFFFF"/>
                </a:solidFill>
                <a:latin typeface="Oswald Bold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84206" y="2131292"/>
            <a:ext cx="4319588" cy="82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2"/>
              </a:lnSpc>
            </a:pPr>
            <a:r>
              <a:rPr lang="en-US" sz="4801">
                <a:solidFill>
                  <a:srgbClr val="FFFFFF"/>
                </a:solidFill>
                <a:latin typeface="DM Sans Bold"/>
              </a:rPr>
              <a:t>ROUND-ROBIN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86589">
            <a:off x="-4664150" y="4867823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6"/>
                </a:lnTo>
                <a:lnTo>
                  <a:pt x="0" y="1015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51822" y="5573782"/>
            <a:ext cx="1510747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333">
                <a:solidFill>
                  <a:srgbClr val="FFFAEB"/>
                </a:solidFill>
                <a:latin typeface="DM Sans"/>
              </a:rPr>
              <a:t>Least Connections algorithm prioritizes lightly loaded servers. It actively monitors the current load of each server, directing incoming traffic to the server with the fewest active connections.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37440" y="3656436"/>
            <a:ext cx="7419380" cy="119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2"/>
              </a:lnSpc>
            </a:pPr>
            <a:r>
              <a:rPr lang="en-US" sz="7001">
                <a:solidFill>
                  <a:srgbClr val="FFFFFF"/>
                </a:solidFill>
                <a:latin typeface="Oswald Bold"/>
              </a:rPr>
              <a:t>LEAST CONNECTIONS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33012" y="1662894"/>
            <a:ext cx="11382732" cy="1717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1"/>
              </a:lnSpc>
            </a:pPr>
            <a:r>
              <a:rPr lang="en-US" sz="10000">
                <a:solidFill>
                  <a:srgbClr val="F5FFF5"/>
                </a:solidFill>
                <a:latin typeface="DM Sans Bold"/>
              </a:rPr>
              <a:t>IMPLEMENTATION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3361882"/>
            <a:ext cx="8806817" cy="6625754"/>
          </a:xfrm>
          <a:custGeom>
            <a:avLst/>
            <a:gdLst/>
            <a:ahLst/>
            <a:cxnLst/>
            <a:rect r="r" b="b" t="t" l="l"/>
            <a:pathLst>
              <a:path h="6625754" w="8806817">
                <a:moveTo>
                  <a:pt x="0" y="0"/>
                </a:moveTo>
                <a:lnTo>
                  <a:pt x="8806817" y="0"/>
                </a:lnTo>
                <a:lnTo>
                  <a:pt x="8806817" y="6625754"/>
                </a:lnTo>
                <a:lnTo>
                  <a:pt x="0" y="6625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9088" y="3361882"/>
            <a:ext cx="8806817" cy="6625754"/>
          </a:xfrm>
          <a:custGeom>
            <a:avLst/>
            <a:gdLst/>
            <a:ahLst/>
            <a:cxnLst/>
            <a:rect r="r" b="b" t="t" l="l"/>
            <a:pathLst>
              <a:path h="6625754" w="8806817">
                <a:moveTo>
                  <a:pt x="0" y="0"/>
                </a:moveTo>
                <a:lnTo>
                  <a:pt x="8806818" y="0"/>
                </a:lnTo>
                <a:lnTo>
                  <a:pt x="8806818" y="6625754"/>
                </a:lnTo>
                <a:lnTo>
                  <a:pt x="0" y="6625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91296" y="623857"/>
            <a:ext cx="3157538" cy="119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2"/>
              </a:lnSpc>
            </a:pPr>
            <a:r>
              <a:rPr lang="en-US" sz="7001">
                <a:solidFill>
                  <a:srgbClr val="FFFFFF"/>
                </a:solidFill>
                <a:latin typeface="Oswald Bold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41219" y="2131292"/>
            <a:ext cx="6405562" cy="82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2"/>
              </a:lnSpc>
            </a:pPr>
            <a:r>
              <a:rPr lang="en-US" sz="4801">
                <a:solidFill>
                  <a:srgbClr val="FFFFFF"/>
                </a:solidFill>
                <a:latin typeface="DM Sans Bold"/>
              </a:rPr>
              <a:t>LEAST CONNECTIONS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48458" y="2792138"/>
            <a:ext cx="14212183" cy="5797687"/>
            <a:chOff x="0" y="0"/>
            <a:chExt cx="5212765" cy="21264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12765" cy="2126484"/>
            </a:xfrm>
            <a:custGeom>
              <a:avLst/>
              <a:gdLst/>
              <a:ahLst/>
              <a:cxnLst/>
              <a:rect r="r" b="b" t="t" l="l"/>
              <a:pathLst>
                <a:path h="2126484" w="5212765">
                  <a:moveTo>
                    <a:pt x="16887" y="0"/>
                  </a:moveTo>
                  <a:lnTo>
                    <a:pt x="5195878" y="0"/>
                  </a:lnTo>
                  <a:cubicBezTo>
                    <a:pt x="5205204" y="0"/>
                    <a:pt x="5212765" y="7561"/>
                    <a:pt x="5212765" y="16887"/>
                  </a:cubicBezTo>
                  <a:lnTo>
                    <a:pt x="5212765" y="2109597"/>
                  </a:lnTo>
                  <a:cubicBezTo>
                    <a:pt x="5212765" y="2118924"/>
                    <a:pt x="5205204" y="2126484"/>
                    <a:pt x="5195878" y="2126484"/>
                  </a:cubicBezTo>
                  <a:lnTo>
                    <a:pt x="16887" y="2126484"/>
                  </a:lnTo>
                  <a:cubicBezTo>
                    <a:pt x="7561" y="2126484"/>
                    <a:pt x="0" y="2118924"/>
                    <a:pt x="0" y="2109597"/>
                  </a:cubicBezTo>
                  <a:lnTo>
                    <a:pt x="0" y="16887"/>
                  </a:lnTo>
                  <a:cubicBezTo>
                    <a:pt x="0" y="7561"/>
                    <a:pt x="7561" y="0"/>
                    <a:pt x="16887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212765" cy="21455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070732" y="7742714"/>
            <a:ext cx="2932415" cy="847111"/>
            <a:chOff x="0" y="0"/>
            <a:chExt cx="1075555" cy="310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046312" y="6157334"/>
            <a:ext cx="2932415" cy="847111"/>
            <a:chOff x="0" y="0"/>
            <a:chExt cx="1075555" cy="310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691953" y="866775"/>
            <a:ext cx="8904094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78320" y="3341942"/>
            <a:ext cx="12759907" cy="4631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00"/>
              </a:lnSpc>
            </a:pPr>
            <a:r>
              <a:rPr lang="en-US" sz="3286">
                <a:solidFill>
                  <a:srgbClr val="100F0D"/>
                </a:solidFill>
                <a:latin typeface="Montserrat Light"/>
              </a:rPr>
              <a:t>In this project, we implemented two load balancing algorithms, round-robin and least connections, using the NS2 network simulator. From this project we came to a  conclusion that least-connections algorithm takes into account the load on each server, whereas round-robin does not. As a result, least connections algorithm is able to distribute traffic more evenly across the avaliable servers, which leads to improved performance.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887923">
            <a:off x="-6522548" y="400810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589541" y="3543126"/>
            <a:ext cx="151089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777042" y="3827397"/>
            <a:ext cx="14921418" cy="344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5"/>
              </a:lnSpc>
            </a:pPr>
            <a:r>
              <a:rPr lang="en-US" sz="2844" spc="278">
                <a:solidFill>
                  <a:srgbClr val="231F20"/>
                </a:solidFill>
                <a:latin typeface="DM Sans"/>
              </a:rPr>
              <a:t>Research paper references:</a:t>
            </a:r>
          </a:p>
          <a:p>
            <a:pPr marL="614101" indent="-307050" lvl="1">
              <a:lnSpc>
                <a:spcPts val="3925"/>
              </a:lnSpc>
              <a:buFont typeface="Arial"/>
              <a:buChar char="•"/>
            </a:pPr>
            <a:r>
              <a:rPr lang="en-US" sz="2844" spc="278">
                <a:solidFill>
                  <a:srgbClr val="231F20"/>
                </a:solidFill>
                <a:latin typeface="DM Sans Bold"/>
              </a:rPr>
              <a:t>“Load Balancing Implementation in Software Defined Networks”</a:t>
            </a:r>
          </a:p>
          <a:p>
            <a:pPr>
              <a:lnSpc>
                <a:spcPts val="3925"/>
              </a:lnSpc>
            </a:pPr>
            <a:r>
              <a:rPr lang="en-US" sz="2844" spc="278">
                <a:solidFill>
                  <a:srgbClr val="231F20"/>
                </a:solidFill>
                <a:latin typeface="DM Sans"/>
              </a:rPr>
              <a:t>     </a:t>
            </a:r>
            <a:r>
              <a:rPr lang="en-US" sz="2844" spc="278">
                <a:solidFill>
                  <a:srgbClr val="231F20"/>
                </a:solidFill>
                <a:latin typeface="DM Sans Italics"/>
              </a:rPr>
              <a:t>Nikolay S. Prodanov, Kamelia S. Nikolova1</a:t>
            </a:r>
            <a:r>
              <a:rPr lang="en-US" sz="2844" spc="278">
                <a:solidFill>
                  <a:srgbClr val="231F20"/>
                </a:solidFill>
                <a:latin typeface="DM Sans"/>
              </a:rPr>
              <a:t> and </a:t>
            </a:r>
            <a:r>
              <a:rPr lang="en-US" sz="2844" spc="278">
                <a:solidFill>
                  <a:srgbClr val="231F20"/>
                </a:solidFill>
                <a:latin typeface="DM Sans Italics"/>
              </a:rPr>
              <a:t>Dimitar K. Atamian</a:t>
            </a:r>
          </a:p>
          <a:p>
            <a:pPr marL="614101" indent="-307050" lvl="1">
              <a:lnSpc>
                <a:spcPts val="3925"/>
              </a:lnSpc>
              <a:buFont typeface="Arial"/>
              <a:buChar char="•"/>
            </a:pPr>
            <a:r>
              <a:rPr lang="en-US" sz="2844" spc="278">
                <a:solidFill>
                  <a:srgbClr val="231F20"/>
                </a:solidFill>
                <a:latin typeface="DM Sans Bold"/>
              </a:rPr>
              <a:t>Load Balancing Approach for Finding Best Path in SDN</a:t>
            </a:r>
            <a:r>
              <a:rPr lang="en-US" sz="2844" spc="278">
                <a:solidFill>
                  <a:srgbClr val="231F20"/>
                </a:solidFill>
                <a:latin typeface="DM Sans"/>
              </a:rPr>
              <a:t> by           </a:t>
            </a:r>
            <a:r>
              <a:rPr lang="en-US" sz="2844" spc="278">
                <a:solidFill>
                  <a:srgbClr val="231F20"/>
                </a:solidFill>
                <a:latin typeface="DM Sans Italics"/>
              </a:rPr>
              <a:t>Sayali Patil</a:t>
            </a:r>
            <a:r>
              <a:rPr lang="en-US" sz="2844" spc="278">
                <a:solidFill>
                  <a:srgbClr val="231F20"/>
                </a:solidFill>
                <a:latin typeface="DM Sans"/>
              </a:rPr>
              <a:t>, Department of Computer Engineering Sardar Patel Institute of Technology Mumbai, India email:</a:t>
            </a:r>
            <a:r>
              <a:rPr lang="en-US" sz="2844" spc="278" u="sng">
                <a:solidFill>
                  <a:srgbClr val="231F20"/>
                </a:solidFill>
                <a:latin typeface="DM Sans"/>
                <a:hlinkClick r:id="rId5" tooltip="mailto:sayalee.shinde@gmail.com"/>
              </a:rPr>
              <a:t>sayalee.shinde@gmail.com</a:t>
            </a:r>
          </a:p>
          <a:p>
            <a:pPr>
              <a:lnSpc>
                <a:spcPts val="392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297087" y="1473080"/>
            <a:ext cx="7648511" cy="1358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10"/>
              </a:lnSpc>
            </a:pPr>
            <a:r>
              <a:rPr lang="en-US" sz="8051" spc="789">
                <a:solidFill>
                  <a:srgbClr val="231F20"/>
                </a:solidFill>
                <a:latin typeface="Oswald Bold"/>
              </a:rPr>
              <a:t>REFERENCES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0799999">
            <a:off x="-1412687" y="-6850609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6313" y="4265469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AGENDA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MOTIVATION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8524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OBJECTIVE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ARCHITECTURE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588434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CONCLUSION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8279265"/>
            <a:ext cx="4390018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IMPLEMENTATION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997448" y="3006818"/>
            <a:ext cx="1400485" cy="6493178"/>
            <a:chOff x="0" y="0"/>
            <a:chExt cx="368852" cy="171013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1229082" y="406553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229082" y="3228086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08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607430" y="5008512"/>
            <a:ext cx="4113651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PROBLEM STATEMENT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607430" y="7489681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TECHNOLOGIES USED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588434" y="4170588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20102" y="3030981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20102" y="4905847"/>
            <a:ext cx="10951206" cy="25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Load balancing is the process of distributing incoming traffic across a group of servers, or backend resources, in a computer network, to optimize resource utilization, maximize throughput, minimize response time, and prevent overload.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97823" y="1775695"/>
            <a:ext cx="6942415" cy="130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 spc="402">
                <a:solidFill>
                  <a:srgbClr val="100F0D"/>
                </a:solidFill>
                <a:latin typeface="Montserrat Classic Bold"/>
              </a:rPr>
              <a:t>MOTIVATION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0587" y="3952310"/>
            <a:ext cx="17020761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spc="333">
                <a:solidFill>
                  <a:srgbClr val="100F0D"/>
                </a:solidFill>
                <a:latin typeface="DM Sans"/>
              </a:rPr>
              <a:t>A single server might struggle to handle the sudden surge in user traffic, leading to slow loading times or potential crashes.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spc="333">
                <a:solidFill>
                  <a:srgbClr val="100F0D"/>
                </a:solidFill>
                <a:latin typeface="DM Sans"/>
              </a:rPr>
              <a:t>Load balancing in this scenario distributes the incoming requests across multiple servers. 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spc="333">
                <a:solidFill>
                  <a:srgbClr val="100F0D"/>
                </a:solidFill>
                <a:latin typeface="DM Sans"/>
              </a:rPr>
              <a:t>As a result, the website can effectively manage the increased load, ensuring faster response times and reduces the risk of server overload or downtime.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085211" y="-5821846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86124" y="2400792"/>
            <a:ext cx="15346820" cy="139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49"/>
              </a:lnSpc>
            </a:pPr>
            <a:r>
              <a:rPr lang="en-US" sz="8224" spc="806">
                <a:solidFill>
                  <a:srgbClr val="FFFFFF"/>
                </a:solidFill>
                <a:latin typeface="Oswald 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32776" y="4713497"/>
            <a:ext cx="9866498" cy="200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</a:rPr>
              <a:t>Implementing load balancing algorithms to effectively redistribute the incoming traffic to the assigned servers. These algorithms include Round-Robin and Least Connections.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72053" y="1726564"/>
            <a:ext cx="7343894" cy="232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100F0D"/>
                </a:solidFill>
                <a:latin typeface="Oswald Bold"/>
              </a:rPr>
              <a:t>OBJECTIVE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4196" y="5076825"/>
            <a:ext cx="1510747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333">
                <a:solidFill>
                  <a:srgbClr val="100F0D"/>
                </a:solidFill>
                <a:latin typeface="DM Sans"/>
              </a:rPr>
              <a:t>The main objective of the project is to implement a load balancing solution that can optimize resource utilization, maximize throughput, minimize response time, and ensure high availability.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33337" y="2084622"/>
            <a:ext cx="12221326" cy="7351892"/>
          </a:xfrm>
          <a:custGeom>
            <a:avLst/>
            <a:gdLst/>
            <a:ahLst/>
            <a:cxnLst/>
            <a:rect r="r" b="b" t="t" l="l"/>
            <a:pathLst>
              <a:path h="7351892" w="12221326">
                <a:moveTo>
                  <a:pt x="0" y="0"/>
                </a:moveTo>
                <a:lnTo>
                  <a:pt x="12221326" y="0"/>
                </a:lnTo>
                <a:lnTo>
                  <a:pt x="12221326" y="7351892"/>
                </a:lnTo>
                <a:lnTo>
                  <a:pt x="0" y="7351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70590" y="260694"/>
            <a:ext cx="15346820" cy="139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9"/>
              </a:lnSpc>
            </a:pPr>
            <a:r>
              <a:rPr lang="en-US" sz="8224" spc="806">
                <a:solidFill>
                  <a:srgbClr val="040506"/>
                </a:solidFill>
                <a:latin typeface="Oswald Bold"/>
              </a:rPr>
              <a:t>ARCHITECTURE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9784476" y="-9807989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74426" y="3816631"/>
            <a:ext cx="3474003" cy="647719"/>
            <a:chOff x="0" y="0"/>
            <a:chExt cx="914964" cy="1705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Tools 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TECHNOLOGIES USED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6222" y="4815934"/>
            <a:ext cx="4432654" cy="231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5176" indent="-292588" lvl="1">
              <a:lnSpc>
                <a:spcPts val="3740"/>
              </a:lnSpc>
              <a:buFont typeface="Arial"/>
              <a:buChar char="•"/>
            </a:pPr>
            <a:r>
              <a:rPr lang="en-US" sz="2710" spc="265">
                <a:solidFill>
                  <a:srgbClr val="231F20"/>
                </a:solidFill>
                <a:latin typeface="DM Sans Bold"/>
              </a:rPr>
              <a:t>NS2 (Network Simulator)</a:t>
            </a:r>
          </a:p>
          <a:p>
            <a:pPr marL="585176" indent="-292588" lvl="1">
              <a:lnSpc>
                <a:spcPts val="3740"/>
              </a:lnSpc>
              <a:buFont typeface="Arial"/>
              <a:buChar char="•"/>
            </a:pPr>
            <a:r>
              <a:rPr lang="en-US" sz="2710" spc="265">
                <a:solidFill>
                  <a:srgbClr val="231F20"/>
                </a:solidFill>
                <a:latin typeface="DM Sans Bold"/>
              </a:rPr>
              <a:t>NAM (Network Animator)</a:t>
            </a:r>
          </a:p>
          <a:p>
            <a:pPr marL="585176" indent="-292588" lvl="1">
              <a:lnSpc>
                <a:spcPts val="3740"/>
              </a:lnSpc>
              <a:buFont typeface="Arial"/>
              <a:buChar char="•"/>
            </a:pPr>
            <a:r>
              <a:rPr lang="en-US" sz="2710" spc="265">
                <a:solidFill>
                  <a:srgbClr val="231F20"/>
                </a:solidFill>
                <a:latin typeface="DM Sans Bold"/>
              </a:rPr>
              <a:t>Virtual Box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056347" y="3778531"/>
            <a:ext cx="4887510" cy="647719"/>
            <a:chOff x="0" y="0"/>
            <a:chExt cx="1287245" cy="170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7245" cy="170593"/>
            </a:xfrm>
            <a:custGeom>
              <a:avLst/>
              <a:gdLst/>
              <a:ahLst/>
              <a:cxnLst/>
              <a:rect r="r" b="b" t="t" l="l"/>
              <a:pathLst>
                <a:path h="170593" w="1287245">
                  <a:moveTo>
                    <a:pt x="0" y="0"/>
                  </a:moveTo>
                  <a:lnTo>
                    <a:pt x="1287245" y="0"/>
                  </a:lnTo>
                  <a:lnTo>
                    <a:pt x="1287245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87245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Scripting Language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956232" y="4815934"/>
            <a:ext cx="6254887" cy="91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5176" indent="-292588" lvl="1">
              <a:lnSpc>
                <a:spcPts val="3740"/>
              </a:lnSpc>
              <a:buFont typeface="Arial"/>
              <a:buChar char="•"/>
            </a:pPr>
            <a:r>
              <a:rPr lang="en-US" sz="2710" spc="265">
                <a:solidFill>
                  <a:srgbClr val="231F20"/>
                </a:solidFill>
                <a:latin typeface="DM Sans Bold"/>
              </a:rPr>
              <a:t>TCL (Tool Command Language)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3211120" y="3778531"/>
            <a:ext cx="3777684" cy="647719"/>
            <a:chOff x="0" y="0"/>
            <a:chExt cx="994946" cy="1705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94945" cy="170593"/>
            </a:xfrm>
            <a:custGeom>
              <a:avLst/>
              <a:gdLst/>
              <a:ahLst/>
              <a:cxnLst/>
              <a:rect r="r" b="b" t="t" l="l"/>
              <a:pathLst>
                <a:path h="170593" w="994945">
                  <a:moveTo>
                    <a:pt x="0" y="0"/>
                  </a:moveTo>
                  <a:lnTo>
                    <a:pt x="994945" y="0"/>
                  </a:lnTo>
                  <a:lnTo>
                    <a:pt x="994945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994946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Environment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340758" y="4846914"/>
            <a:ext cx="3360904" cy="45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5176" indent="-292588" lvl="1">
              <a:lnSpc>
                <a:spcPts val="3740"/>
              </a:lnSpc>
              <a:buFont typeface="Arial"/>
              <a:buChar char="•"/>
            </a:pPr>
            <a:r>
              <a:rPr lang="en-US" sz="2710" spc="265">
                <a:solidFill>
                  <a:srgbClr val="231F20"/>
                </a:solidFill>
                <a:latin typeface="DM Sans Bold"/>
              </a:rPr>
              <a:t>Ubuntu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2779578" y="-390774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4176364">
            <a:off x="14392729" y="612048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86589">
            <a:off x="-4664150" y="4867823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6"/>
                </a:lnTo>
                <a:lnTo>
                  <a:pt x="0" y="1015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80612" y="1129475"/>
            <a:ext cx="11382732" cy="1717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1"/>
              </a:lnSpc>
            </a:pPr>
            <a:r>
              <a:rPr lang="en-US" sz="10000">
                <a:solidFill>
                  <a:srgbClr val="F5FFF5"/>
                </a:solidFill>
                <a:latin typeface="DM Sans Bold"/>
              </a:rPr>
              <a:t>IMPLEMENTATION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73969" y="4962525"/>
            <a:ext cx="15107478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333">
                <a:solidFill>
                  <a:srgbClr val="FFFAEB"/>
                </a:solidFill>
                <a:latin typeface="DM Sans"/>
              </a:rPr>
              <a:t>Round Robin sequentially distributes incoming requests across a group of servers, ensuring that no single server becomes overburdened. This cyclic pattern ensures that each server contributes equally handling incoming traffic, efficiently minimizing latency and enhancing overall system responsiveness.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29743" y="3323899"/>
            <a:ext cx="5284470" cy="119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2"/>
              </a:lnSpc>
            </a:pPr>
            <a:r>
              <a:rPr lang="en-US" sz="7001">
                <a:solidFill>
                  <a:srgbClr val="FFFFFF"/>
                </a:solidFill>
                <a:latin typeface="Oswald Bold"/>
              </a:rPr>
              <a:t>ROUND-ROBIN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DAF1W0N77LU</dc:identifier>
  <dcterms:modified xsi:type="dcterms:W3CDTF">2011-08-01T06:04:30Z</dcterms:modified>
  <cp:revision>1</cp:revision>
  <dc:title>Grey minimalist business project presentation </dc:title>
</cp:coreProperties>
</file>