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E573F-AA55-4CAB-9B40-E1DC289E8A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E988EF-C595-4369-9E1F-E458B1C6A0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6D03FD-C13C-464B-BDFD-5B89C88C0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3DA3F-60D3-4867-8C71-BEF96CF0B1DF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017664-C3C8-42A0-8EB6-1F5EA5F83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429B2-AF1D-4DFF-86B2-2E971F3A2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83F3D-16FD-477A-BAEE-DEA952AE24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8947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1AFD3-9747-4D24-823F-EEB1CF94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D6EEE1-95A9-433B-A6B8-E1C052C32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5E3347-79DD-4240-A887-F251F6088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3DA3F-60D3-4867-8C71-BEF96CF0B1DF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98C28-64F8-45FE-AE4D-8B71F9388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C4A61-BF32-4776-A171-A56CFFCBE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83F3D-16FD-477A-BAEE-DEA952AE24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61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DC0894-1FDF-4632-9056-CF9A231DF7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B718DC-F72C-4544-8BB4-9E6B4BB2F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73383-5D66-4C71-BE2A-051B5DC67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3DA3F-60D3-4867-8C71-BEF96CF0B1DF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55232-891E-42F9-B834-0ECF5CEB0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4107B-93F3-4028-BC64-547C5F6D3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83F3D-16FD-477A-BAEE-DEA952AE24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1745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48A54-524A-4B98-970E-038DA9E92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FC33F-2434-4A15-BAAB-F326C2C64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2CE560-B796-4504-A28E-0759E74C6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3DA3F-60D3-4867-8C71-BEF96CF0B1DF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E1981-BDE1-4ABC-B2F0-E18E7461D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0F305-1377-4B90-9B5F-BF3F85827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83F3D-16FD-477A-BAEE-DEA952AE24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7012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2CE7E-1F4C-4913-9C3F-9B331E4B1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E9285E-1131-4A64-A231-B714BD79A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A186E-5452-4718-ABDB-37FB38889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3DA3F-60D3-4867-8C71-BEF96CF0B1DF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F2625-E626-4FFF-BC89-F7F3D231E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DA5E1D-B1CE-4F30-A1EA-6B1D40CC0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83F3D-16FD-477A-BAEE-DEA952AE24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9959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F15A8-43D8-43FF-AB7A-8FF653E67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282D6-F4FC-4982-BA2A-27A7381C6B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10412C-439B-42CB-A4EA-78C54AAC4B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5318AD-2558-45D7-BAEA-F87AA2308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3DA3F-60D3-4867-8C71-BEF96CF0B1DF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08E245-D0B8-47AA-A23A-48F0322B5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C2FCF-5EA2-4DC0-861B-454DED5C0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83F3D-16FD-477A-BAEE-DEA952AE24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8355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55643-316B-46B6-A947-A911E1087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04A48-A8F4-4627-8ED3-546B7D927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13CC39-5D18-4E3E-A9B8-360040F165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739D46-BB8B-42E7-8C02-643BFC24ED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86D305-20BB-4D38-9474-37379B1412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9FA75D-F0D9-44D8-A64A-6DCA9C0DE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3DA3F-60D3-4867-8C71-BEF96CF0B1DF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D014FC-F3E8-4CC5-BAC4-909BAC75A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DBBCB0-6E9D-4149-B4E6-3449C46A6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83F3D-16FD-477A-BAEE-DEA952AE24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2092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D55AE-E6A0-4D79-A1C0-48C73141F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3321C5-1F85-4DC0-BBA5-47A19C78C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3DA3F-60D3-4867-8C71-BEF96CF0B1DF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4A9798-B4C1-4A4F-9892-F53F3DBC3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6F8DEA-EAF6-4DDE-B9C2-D53C08AFC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83F3D-16FD-477A-BAEE-DEA952AE24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3571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34AE85-BAA8-43EA-BFB2-95D0ADC11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3DA3F-60D3-4867-8C71-BEF96CF0B1DF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556197-3505-42C6-8F2F-BFA184BCF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C27995-2DC6-4B21-8483-CA4AE3739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83F3D-16FD-477A-BAEE-DEA952AE24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6895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447C3-3BA2-4514-B75C-E1E8290DB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1D914-4377-4C03-AD8B-1077EFC429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ABBA46-C640-4A89-97F4-378146A8CB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E229CF-1FC9-44F7-AFAB-E2E19C404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3DA3F-60D3-4867-8C71-BEF96CF0B1DF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F1A69E-FA9A-4FB0-ACA7-EC67514B0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984C53-1B02-41F3-9ED3-5D01DF23B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83F3D-16FD-477A-BAEE-DEA952AE24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9672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40000-5FFC-4829-868A-CE8110434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FBEF73-3265-4BF9-B6AD-B36B06C10B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0CFAE5-DCAD-4405-93E3-71115B0020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AB1457-2D99-43FE-9AF1-6441B1DD2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3DA3F-60D3-4867-8C71-BEF96CF0B1DF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530639-99AF-4787-A5D3-4C96A8A7A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1AEF63-5D96-44AD-82B9-72D50F185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83F3D-16FD-477A-BAEE-DEA952AE24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9026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B3AC86-2255-40AA-818B-8729DB732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960B14-0015-4E30-BA94-BA1346FE2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ECC40-DB60-4E97-8D08-DEDD4EE43E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3DA3F-60D3-4867-8C71-BEF96CF0B1DF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5512E-B464-4FB5-8423-BC21D08632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BA75F0-0BC5-484C-8577-21DD691326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83F3D-16FD-477A-BAEE-DEA952AE24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0381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ategory:Neighbourhoods_in_Hyderabad,_Indi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D6F8A-7291-403A-9423-685C2F7E2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6628" y="1783959"/>
            <a:ext cx="4645250" cy="2889114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000" dirty="0"/>
              <a:t>COURSERA CAPSTONE</a:t>
            </a:r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IBM APPLIED DATA SCIENCE CAPSTONE</a:t>
            </a:r>
            <a:br>
              <a:rPr lang="en-US" sz="4000" dirty="0"/>
            </a:br>
            <a:br>
              <a:rPr lang="en-US" sz="4000" dirty="0"/>
            </a:br>
            <a:endParaRPr lang="en-US" sz="40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C9831E-A00B-4B9E-8709-CA1E27AC1E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554" r="1565"/>
          <a:stretch/>
        </p:blipFill>
        <p:spPr>
          <a:xfrm>
            <a:off x="20" y="10"/>
            <a:ext cx="6024134" cy="6857990"/>
          </a:xfrm>
          <a:custGeom>
            <a:avLst/>
            <a:gdLst/>
            <a:ahLst/>
            <a:cxnLst/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D917F029-693D-4A7C-82B8-033C44300BA0}"/>
              </a:ext>
            </a:extLst>
          </p:cNvPr>
          <p:cNvSpPr txBox="1">
            <a:spLocks/>
          </p:cNvSpPr>
          <p:nvPr/>
        </p:nvSpPr>
        <p:spPr>
          <a:xfrm>
            <a:off x="5606940" y="4436925"/>
            <a:ext cx="6024133" cy="16557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400" spc="-1" dirty="0">
                <a:latin typeface="Lato"/>
                <a:ea typeface="Lato"/>
              </a:rPr>
              <a:t>Setting up a shopping mall in Hyderabad, India</a:t>
            </a:r>
          </a:p>
          <a:p>
            <a:endParaRPr lang="en-IN" spc="-1" dirty="0">
              <a:latin typeface="Lato"/>
            </a:endParaRPr>
          </a:p>
          <a:p>
            <a:pPr marL="0" indent="0" algn="r">
              <a:buNone/>
            </a:pPr>
            <a:r>
              <a:rPr lang="en-IN" sz="2400" spc="-1" dirty="0">
                <a:latin typeface="Lato"/>
              </a:rPr>
              <a:t>Srija Rallabhandy</a:t>
            </a:r>
            <a:endParaRPr lang="en-IN" sz="2400" spc="-1" dirty="0">
              <a:latin typeface="Arial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69303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D21898E-86C0-4C8A-A76C-DF33E844C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542" y="0"/>
            <a:ext cx="10432916" cy="6858000"/>
          </a:xfrm>
          <a:custGeom>
            <a:avLst/>
            <a:gdLst>
              <a:gd name="connsiteX0" fmla="*/ 1287962 w 10432916"/>
              <a:gd name="connsiteY0" fmla="*/ 0 h 6858000"/>
              <a:gd name="connsiteX1" fmla="*/ 9144956 w 10432916"/>
              <a:gd name="connsiteY1" fmla="*/ 0 h 6858000"/>
              <a:gd name="connsiteX2" fmla="*/ 9241731 w 10432916"/>
              <a:gd name="connsiteY2" fmla="*/ 111692 h 6858000"/>
              <a:gd name="connsiteX3" fmla="*/ 10432916 w 10432916"/>
              <a:gd name="connsiteY3" fmla="*/ 3429001 h 6858000"/>
              <a:gd name="connsiteX4" fmla="*/ 9241730 w 10432916"/>
              <a:gd name="connsiteY4" fmla="*/ 6746310 h 6858000"/>
              <a:gd name="connsiteX5" fmla="*/ 9144957 w 10432916"/>
              <a:gd name="connsiteY5" fmla="*/ 6858000 h 6858000"/>
              <a:gd name="connsiteX6" fmla="*/ 1287959 w 10432916"/>
              <a:gd name="connsiteY6" fmla="*/ 6858000 h 6858000"/>
              <a:gd name="connsiteX7" fmla="*/ 1191186 w 10432916"/>
              <a:gd name="connsiteY7" fmla="*/ 6746310 h 6858000"/>
              <a:gd name="connsiteX8" fmla="*/ 0 w 10432916"/>
              <a:gd name="connsiteY8" fmla="*/ 3429001 h 6858000"/>
              <a:gd name="connsiteX9" fmla="*/ 1191186 w 10432916"/>
              <a:gd name="connsiteY9" fmla="*/ 11169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432916" h="6858000">
                <a:moveTo>
                  <a:pt x="1287962" y="0"/>
                </a:moveTo>
                <a:lnTo>
                  <a:pt x="9144956" y="0"/>
                </a:lnTo>
                <a:lnTo>
                  <a:pt x="9241731" y="111692"/>
                </a:lnTo>
                <a:cubicBezTo>
                  <a:pt x="9985889" y="1013175"/>
                  <a:pt x="10432916" y="2168897"/>
                  <a:pt x="10432916" y="3429001"/>
                </a:cubicBezTo>
                <a:cubicBezTo>
                  <a:pt x="10432916" y="4689105"/>
                  <a:pt x="9985889" y="5844827"/>
                  <a:pt x="9241730" y="6746310"/>
                </a:cubicBezTo>
                <a:lnTo>
                  <a:pt x="9144957" y="6858000"/>
                </a:lnTo>
                <a:lnTo>
                  <a:pt x="1287959" y="6858000"/>
                </a:lnTo>
                <a:lnTo>
                  <a:pt x="1191186" y="6746310"/>
                </a:lnTo>
                <a:cubicBezTo>
                  <a:pt x="447027" y="5844827"/>
                  <a:pt x="0" y="4689105"/>
                  <a:pt x="0" y="3429001"/>
                </a:cubicBezTo>
                <a:cubicBezTo>
                  <a:pt x="0" y="2168897"/>
                  <a:pt x="447027" y="1013175"/>
                  <a:pt x="1191186" y="11169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C8F04BD-D093-45D0-B54C-50FDB308B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4942" y="0"/>
            <a:ext cx="9922116" cy="6858000"/>
          </a:xfrm>
          <a:custGeom>
            <a:avLst/>
            <a:gdLst>
              <a:gd name="connsiteX0" fmla="*/ 1378575 w 9922116"/>
              <a:gd name="connsiteY0" fmla="*/ 0 h 6858000"/>
              <a:gd name="connsiteX1" fmla="*/ 8543542 w 9922116"/>
              <a:gd name="connsiteY1" fmla="*/ 0 h 6858000"/>
              <a:gd name="connsiteX2" fmla="*/ 8633323 w 9922116"/>
              <a:gd name="connsiteY2" fmla="*/ 94145 h 6858000"/>
              <a:gd name="connsiteX3" fmla="*/ 9922116 w 9922116"/>
              <a:gd name="connsiteY3" fmla="*/ 3429001 h 6858000"/>
              <a:gd name="connsiteX4" fmla="*/ 8633323 w 9922116"/>
              <a:gd name="connsiteY4" fmla="*/ 6763858 h 6858000"/>
              <a:gd name="connsiteX5" fmla="*/ 8543544 w 9922116"/>
              <a:gd name="connsiteY5" fmla="*/ 6858000 h 6858000"/>
              <a:gd name="connsiteX6" fmla="*/ 1378573 w 9922116"/>
              <a:gd name="connsiteY6" fmla="*/ 6858000 h 6858000"/>
              <a:gd name="connsiteX7" fmla="*/ 1288793 w 9922116"/>
              <a:gd name="connsiteY7" fmla="*/ 6763858 h 6858000"/>
              <a:gd name="connsiteX8" fmla="*/ 0 w 9922116"/>
              <a:gd name="connsiteY8" fmla="*/ 3429001 h 6858000"/>
              <a:gd name="connsiteX9" fmla="*/ 1288793 w 9922116"/>
              <a:gd name="connsiteY9" fmla="*/ 941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22116" h="6858000">
                <a:moveTo>
                  <a:pt x="1378575" y="0"/>
                </a:moveTo>
                <a:lnTo>
                  <a:pt x="8543542" y="0"/>
                </a:lnTo>
                <a:lnTo>
                  <a:pt x="8633323" y="94145"/>
                </a:lnTo>
                <a:cubicBezTo>
                  <a:pt x="9434072" y="974941"/>
                  <a:pt x="9922116" y="2144991"/>
                  <a:pt x="9922116" y="3429001"/>
                </a:cubicBezTo>
                <a:cubicBezTo>
                  <a:pt x="9922116" y="4713011"/>
                  <a:pt x="9434072" y="5883061"/>
                  <a:pt x="8633323" y="6763858"/>
                </a:cubicBezTo>
                <a:lnTo>
                  <a:pt x="8543544" y="6858000"/>
                </a:lnTo>
                <a:lnTo>
                  <a:pt x="1378573" y="6858000"/>
                </a:lnTo>
                <a:lnTo>
                  <a:pt x="1288793" y="6763858"/>
                </a:lnTo>
                <a:cubicBezTo>
                  <a:pt x="488044" y="5883061"/>
                  <a:pt x="0" y="4713011"/>
                  <a:pt x="0" y="3429001"/>
                </a:cubicBezTo>
                <a:cubicBezTo>
                  <a:pt x="0" y="2144991"/>
                  <a:pt x="488044" y="974941"/>
                  <a:pt x="1288793" y="94145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8072DD-DF38-4DB7-8CD5-0FB327799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1147" y="365760"/>
            <a:ext cx="7569706" cy="1288238"/>
          </a:xfrm>
        </p:spPr>
        <p:txBody>
          <a:bodyPr anchor="ctr">
            <a:normAutofit/>
          </a:bodyPr>
          <a:lstStyle/>
          <a:p>
            <a:pPr algn="ctr"/>
            <a:r>
              <a:rPr lang="en-IN"/>
              <a:t>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00306-2C12-4E53-9EEE-178427770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5569" y="1956816"/>
            <a:ext cx="7860863" cy="4024884"/>
          </a:xfrm>
        </p:spPr>
        <p:txBody>
          <a:bodyPr anchor="t">
            <a:normAutofit/>
          </a:bodyPr>
          <a:lstStyle/>
          <a:p>
            <a:r>
              <a:rPr lang="en-IN" sz="2400" b="0" strike="noStrike" spc="-1" dirty="0">
                <a:latin typeface="Montserrat"/>
                <a:ea typeface="Montserrat"/>
              </a:rPr>
              <a:t>Location of the shopping mall is one of the most important decisions that will determine whether the mall will be a success or a failure. </a:t>
            </a:r>
            <a:endParaRPr lang="en-IN" sz="2400" b="0" strike="noStrike" spc="-1" dirty="0">
              <a:latin typeface="Arial"/>
            </a:endParaRPr>
          </a:p>
          <a:p>
            <a:pPr>
              <a:spcBef>
                <a:spcPts val="1599"/>
              </a:spcBef>
            </a:pPr>
            <a:r>
              <a:rPr lang="en-IN" sz="2400" b="0" strike="noStrike" spc="-1" dirty="0">
                <a:latin typeface="Montserrat"/>
                <a:ea typeface="Montserrat"/>
              </a:rPr>
              <a:t>Objective: To analyse and select the best locations in the city of Hyderabad, India  to open a new shopping mall.</a:t>
            </a:r>
            <a:endParaRPr lang="en-IN" sz="2400" b="0" strike="noStrike" spc="-1" dirty="0">
              <a:latin typeface="Arial"/>
            </a:endParaRPr>
          </a:p>
          <a:p>
            <a:pPr>
              <a:spcBef>
                <a:spcPts val="1599"/>
              </a:spcBef>
            </a:pPr>
            <a:r>
              <a:rPr lang="en-IN" sz="2400" b="0" strike="noStrike" spc="-1" dirty="0">
                <a:latin typeface="Montserrat"/>
                <a:ea typeface="Montserrat"/>
              </a:rPr>
              <a:t>This project is timely as the city is currently suffering from oversupply of shopping malls.</a:t>
            </a:r>
            <a:endParaRPr lang="en-IN" sz="2400" b="0" strike="noStrike" spc="-1" dirty="0">
              <a:latin typeface="Arial"/>
            </a:endParaRPr>
          </a:p>
          <a:p>
            <a:pPr>
              <a:spcBef>
                <a:spcPts val="1599"/>
              </a:spcBef>
            </a:pPr>
            <a:r>
              <a:rPr lang="en-IN" sz="2400" b="0" strike="noStrike" spc="-1" dirty="0">
                <a:latin typeface="Montserrat"/>
                <a:ea typeface="Montserrat"/>
              </a:rPr>
              <a:t>Business question</a:t>
            </a:r>
            <a:r>
              <a:rPr lang="en-IN" sz="2400" spc="-1" dirty="0">
                <a:latin typeface="Arial"/>
              </a:rPr>
              <a:t> - </a:t>
            </a:r>
            <a:r>
              <a:rPr lang="en-IN" sz="2400" b="0" strike="noStrike" spc="-1" dirty="0">
                <a:latin typeface="Montserrat"/>
                <a:ea typeface="Montserrat"/>
              </a:rPr>
              <a:t>In the city of Hyderabad, if a property developer is looking to open a new shopping mall, where would you recommend that they open it?</a:t>
            </a:r>
            <a:endParaRPr lang="en-IN" sz="2400" b="0" strike="noStrike" spc="-1" dirty="0">
              <a:latin typeface="Arial"/>
            </a:endParaRPr>
          </a:p>
          <a:p>
            <a:pPr>
              <a:spcBef>
                <a:spcPts val="1599"/>
              </a:spcBef>
              <a:spcAft>
                <a:spcPts val="1599"/>
              </a:spcAft>
            </a:pPr>
            <a:endParaRPr lang="en-IN" sz="2400" b="0" strike="noStrike" spc="-1" dirty="0">
              <a:latin typeface="Arial"/>
            </a:endParaRP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449229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D53B4-F927-440A-8459-1EC43D776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445494"/>
            <a:ext cx="3616856" cy="4376572"/>
          </a:xfrm>
        </p:spPr>
        <p:txBody>
          <a:bodyPr anchor="ctr">
            <a:normAutofit/>
          </a:bodyPr>
          <a:lstStyle/>
          <a:p>
            <a:r>
              <a:rPr lang="en-IN" sz="4800" dirty="0"/>
              <a:t>Data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4148D-D82D-4FA1-9F36-D8A2F1AE61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99032"/>
            <a:ext cx="5501834" cy="4471416"/>
          </a:xfrm>
        </p:spPr>
        <p:txBody>
          <a:bodyPr anchor="ctr">
            <a:normAutofit/>
          </a:bodyPr>
          <a:lstStyle/>
          <a:p>
            <a:r>
              <a:rPr lang="en-IN" sz="1900" b="0" strike="noStrike" spc="-1" dirty="0">
                <a:latin typeface="Montserrat"/>
                <a:ea typeface="Montserrat"/>
              </a:rPr>
              <a:t> Data required</a:t>
            </a:r>
          </a:p>
          <a:p>
            <a:pPr lvl="1"/>
            <a:r>
              <a:rPr lang="en-IN" sz="1900" b="0" strike="noStrike" spc="-1" dirty="0">
                <a:latin typeface="Montserrat"/>
                <a:ea typeface="Montserrat"/>
              </a:rPr>
              <a:t>List of neighbourhoods in Hyderabad</a:t>
            </a:r>
            <a:endParaRPr lang="en-IN" sz="1900" b="0" strike="noStrike" spc="-1" dirty="0">
              <a:latin typeface="Arial"/>
            </a:endParaRPr>
          </a:p>
          <a:p>
            <a:pPr lvl="1"/>
            <a:r>
              <a:rPr lang="en-IN" sz="1900" b="0" strike="noStrike" spc="-1" dirty="0">
                <a:latin typeface="Montserrat"/>
                <a:ea typeface="Montserrat"/>
              </a:rPr>
              <a:t>Latitude and longitude coordinates of the neighbourhoods</a:t>
            </a:r>
            <a:endParaRPr lang="en-IN" sz="1900" b="0" strike="noStrike" spc="-1" dirty="0">
              <a:latin typeface="Arial"/>
            </a:endParaRPr>
          </a:p>
          <a:p>
            <a:pPr lvl="1"/>
            <a:r>
              <a:rPr lang="en-IN" sz="1900" b="0" strike="noStrike" spc="-1" dirty="0">
                <a:latin typeface="Montserrat"/>
                <a:ea typeface="Montserrat"/>
              </a:rPr>
              <a:t>Venue data, particularly data related to shopping malls</a:t>
            </a:r>
            <a:endParaRPr lang="en-IN" sz="1900" b="0" strike="noStrike" spc="-1" dirty="0">
              <a:latin typeface="Arial"/>
            </a:endParaRPr>
          </a:p>
          <a:p>
            <a:endParaRPr lang="en-IN" sz="1900" b="0" strike="noStrike" spc="-1" dirty="0">
              <a:latin typeface="Arial"/>
            </a:endParaRPr>
          </a:p>
          <a:p>
            <a:r>
              <a:rPr lang="en-IN" sz="1900" b="0" strike="noStrike" spc="-1" dirty="0">
                <a:latin typeface="Montserrat"/>
                <a:ea typeface="Montserrat"/>
              </a:rPr>
              <a:t>Sources of data</a:t>
            </a:r>
            <a:endParaRPr lang="en-IN" sz="1900" b="0" strike="noStrike" spc="-1" dirty="0">
              <a:latin typeface="Arial"/>
            </a:endParaRPr>
          </a:p>
          <a:p>
            <a:pPr lvl="1"/>
            <a:r>
              <a:rPr lang="en-IN" sz="1900" b="0" strike="noStrike" spc="-1" dirty="0">
                <a:latin typeface="Montserrat"/>
                <a:ea typeface="Montserrat"/>
              </a:rPr>
              <a:t>Wikipedia page for neighbourhoods</a:t>
            </a:r>
            <a:endParaRPr lang="en-IN" sz="1900" b="0" strike="noStrike" spc="-1" dirty="0">
              <a:latin typeface="Arial"/>
            </a:endParaRPr>
          </a:p>
          <a:p>
            <a:pPr lvl="1"/>
            <a:r>
              <a:rPr lang="en-IN" sz="1900" b="0" u="sng" strike="noStrike" spc="-1" dirty="0">
                <a:uFillTx/>
                <a:latin typeface="Roboto"/>
                <a:ea typeface="Roboto"/>
              </a:rPr>
              <a:t>(</a:t>
            </a:r>
            <a:r>
              <a:rPr lang="en-IN" sz="1900" spc="-1" dirty="0">
                <a:latin typeface="Montserra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https://en.wikipedia.org/wiki/Category:Neighbourhoods_in_Hyderabad,_India</a:t>
            </a:r>
            <a:r>
              <a:rPr lang="en-IN" sz="1900" spc="-1" dirty="0">
                <a:latin typeface="Montserrat"/>
              </a:rPr>
              <a:t>)</a:t>
            </a:r>
          </a:p>
          <a:p>
            <a:pPr lvl="1"/>
            <a:r>
              <a:rPr lang="en-IN" sz="1900" b="0" strike="noStrike" spc="-1" dirty="0">
                <a:latin typeface="Montserrat"/>
                <a:ea typeface="Montserrat"/>
              </a:rPr>
              <a:t>Geocoder package for latitude and longitude coordinates</a:t>
            </a:r>
            <a:endParaRPr lang="en-IN" sz="1900" b="0" strike="noStrike" spc="-1" dirty="0">
              <a:latin typeface="Arial"/>
            </a:endParaRPr>
          </a:p>
          <a:p>
            <a:pPr lvl="1"/>
            <a:r>
              <a:rPr lang="en-IN" sz="1900" b="0" strike="noStrike" spc="-1" dirty="0">
                <a:latin typeface="Montserrat"/>
                <a:ea typeface="Montserrat"/>
              </a:rPr>
              <a:t>Foursquare API for venue data</a:t>
            </a:r>
            <a:endParaRPr lang="en-IN" sz="1900" b="0" strike="noStrike" spc="-1" dirty="0">
              <a:latin typeface="Arial"/>
            </a:endParaRPr>
          </a:p>
          <a:p>
            <a:endParaRPr lang="en-IN" sz="1900" dirty="0"/>
          </a:p>
        </p:txBody>
      </p:sp>
    </p:spTree>
    <p:extLst>
      <p:ext uri="{BB962C8B-B14F-4D97-AF65-F5344CB8AC3E}">
        <p14:creationId xmlns:p14="http://schemas.microsoft.com/office/powerpoint/2010/main" val="10388957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D72D4D1-076F-49D3-9889-EFC4F6D7C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9CDDE8-31CE-4D8A-96F3-4B8CA4B61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IN"/>
              <a:t>Methodology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9CC82-2634-4923-873B-C40AFB8316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1401198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IN" sz="2400" b="0" strike="noStrike" spc="-1" dirty="0">
                <a:latin typeface="Montserrat"/>
                <a:ea typeface="Montserrat"/>
              </a:rPr>
              <a:t>Web scraping Wikipedia page for neighbourhoods list</a:t>
            </a:r>
            <a:endParaRPr lang="en-IN" sz="2400" b="0" strike="noStrike" spc="-1" dirty="0">
              <a:latin typeface="Arial"/>
            </a:endParaRPr>
          </a:p>
          <a:p>
            <a:r>
              <a:rPr lang="en-IN" sz="2400" b="0" strike="noStrike" spc="-1" dirty="0">
                <a:latin typeface="Montserrat"/>
                <a:ea typeface="Montserrat"/>
              </a:rPr>
              <a:t>Get latitude and longitude coordinates using Geocoder</a:t>
            </a:r>
            <a:endParaRPr lang="en-IN" sz="2400" b="0" strike="noStrike" spc="-1" dirty="0">
              <a:latin typeface="Arial"/>
            </a:endParaRPr>
          </a:p>
          <a:p>
            <a:r>
              <a:rPr lang="en-IN" sz="2400" b="0" strike="noStrike" spc="-1" dirty="0">
                <a:latin typeface="Montserrat"/>
                <a:ea typeface="Montserrat"/>
              </a:rPr>
              <a:t>Use Foursquare API to get venue data</a:t>
            </a:r>
            <a:endParaRPr lang="en-IN" sz="2400" b="0" strike="noStrike" spc="-1" dirty="0">
              <a:latin typeface="Arial"/>
            </a:endParaRPr>
          </a:p>
          <a:p>
            <a:r>
              <a:rPr lang="en-IN" sz="2400" b="0" strike="noStrike" spc="-1" dirty="0">
                <a:latin typeface="Montserrat"/>
                <a:ea typeface="Montserrat"/>
              </a:rPr>
              <a:t>Group data by neighbourhood and taking the mean of the frequency of occurrence of each venue category</a:t>
            </a:r>
            <a:endParaRPr lang="en-IN" sz="2400" b="0" strike="noStrike" spc="-1" dirty="0">
              <a:latin typeface="Arial"/>
            </a:endParaRPr>
          </a:p>
          <a:p>
            <a:r>
              <a:rPr lang="en-IN" sz="2400" b="0" strike="noStrike" spc="-1" dirty="0">
                <a:latin typeface="Montserrat"/>
                <a:ea typeface="Montserrat"/>
              </a:rPr>
              <a:t>Filter venue category by Shopping Mall</a:t>
            </a:r>
            <a:endParaRPr lang="en-IN" sz="2400" b="0" strike="noStrike" spc="-1" dirty="0">
              <a:latin typeface="Arial"/>
            </a:endParaRPr>
          </a:p>
          <a:p>
            <a:r>
              <a:rPr lang="en-IN" sz="2400" b="0" strike="noStrike" spc="-1" dirty="0">
                <a:latin typeface="Montserrat"/>
                <a:ea typeface="Montserrat"/>
              </a:rPr>
              <a:t>Perform clustering on the data by using k-means clustering</a:t>
            </a:r>
            <a:endParaRPr lang="en-IN" sz="2400" b="0" strike="noStrike" spc="-1" dirty="0">
              <a:latin typeface="Arial"/>
            </a:endParaRPr>
          </a:p>
          <a:p>
            <a:r>
              <a:rPr lang="en-IN" sz="2400" b="0" strike="noStrike" spc="-1" dirty="0">
                <a:latin typeface="Montserrat"/>
                <a:ea typeface="Montserrat"/>
              </a:rPr>
              <a:t>Visualize the clusters in a map using Folium</a:t>
            </a:r>
            <a:endParaRPr lang="en-IN" sz="2400" b="0" strike="noStrike" spc="-1" dirty="0">
              <a:latin typeface="Arial"/>
            </a:endParaRPr>
          </a:p>
          <a:p>
            <a:endParaRPr lang="en-IN" sz="2400" b="0" strike="noStrike" spc="-1" dirty="0">
              <a:latin typeface="Arial"/>
            </a:endParaRP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5464932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9B76D444-2756-434F-AE61-96D69830C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1E280A-DBEB-4635-9AA4-8A072510F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8181" y="230596"/>
            <a:ext cx="4887685" cy="1777419"/>
          </a:xfrm>
        </p:spPr>
        <p:txBody>
          <a:bodyPr anchor="b">
            <a:normAutofit/>
          </a:bodyPr>
          <a:lstStyle/>
          <a:p>
            <a:r>
              <a:rPr lang="en-IN" sz="4000" dirty="0"/>
              <a:t>Results</a:t>
            </a:r>
          </a:p>
        </p:txBody>
      </p:sp>
      <p:pic>
        <p:nvPicPr>
          <p:cNvPr id="4" name="Google Shape;254;p21">
            <a:extLst>
              <a:ext uri="{FF2B5EF4-FFF2-40B4-BE49-F238E27FC236}">
                <a16:creationId xmlns:a16="http://schemas.microsoft.com/office/drawing/2014/main" id="{59EA222B-8227-4E2B-8560-763C2B1701BE}"/>
              </a:ext>
            </a:extLst>
          </p:cNvPr>
          <p:cNvPicPr/>
          <p:nvPr/>
        </p:nvPicPr>
        <p:blipFill rotWithShape="1">
          <a:blip r:embed="rId2"/>
          <a:srcRect l="26000" r="27085" b="2"/>
          <a:stretch/>
        </p:blipFill>
        <p:spPr>
          <a:xfrm>
            <a:off x="391903" y="573678"/>
            <a:ext cx="5103206" cy="5710645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F8F36E2-BBE5-43FE-822F-AD8CAE08C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417320"/>
            <a:ext cx="0" cy="40233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8B093-F442-411F-810D-30A851319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6892" y="2337937"/>
            <a:ext cx="4887685" cy="3210179"/>
          </a:xfrm>
        </p:spPr>
        <p:txBody>
          <a:bodyPr anchor="t">
            <a:normAutofit/>
          </a:bodyPr>
          <a:lstStyle/>
          <a:p>
            <a:r>
              <a:rPr lang="en-IN" sz="2000" b="0" strike="noStrike" spc="-1" dirty="0">
                <a:latin typeface="Montserrat"/>
                <a:ea typeface="Montserrat"/>
              </a:rPr>
              <a:t>Categorized the neighbourhoods into 3 clusters :</a:t>
            </a:r>
            <a:endParaRPr lang="en-IN" sz="2000" spc="-1" dirty="0">
              <a:latin typeface="Arial"/>
            </a:endParaRPr>
          </a:p>
          <a:p>
            <a:r>
              <a:rPr lang="en-IN" sz="2000" b="0" strike="noStrike" spc="-1" dirty="0">
                <a:latin typeface="Montserrat"/>
                <a:ea typeface="Montserrat"/>
              </a:rPr>
              <a:t>Cluster 0: Neighbourhoods with</a:t>
            </a:r>
            <a:r>
              <a:rPr lang="en-IN" sz="2000" spc="-1" dirty="0">
                <a:latin typeface="Arial"/>
              </a:rPr>
              <a:t> </a:t>
            </a:r>
            <a:r>
              <a:rPr lang="en-IN" sz="2000" b="0" strike="noStrike" spc="-1" dirty="0">
                <a:latin typeface="Montserrat"/>
                <a:ea typeface="Montserrat"/>
              </a:rPr>
              <a:t>very less number of shopping malls</a:t>
            </a:r>
          </a:p>
          <a:p>
            <a:r>
              <a:rPr lang="en-IN" sz="2000" b="0" strike="noStrike" spc="-1" dirty="0">
                <a:latin typeface="Montserrat"/>
                <a:ea typeface="Montserrat"/>
              </a:rPr>
              <a:t>Cluster 1: Neighbourhoods with very a moderate concentration of shopping malls</a:t>
            </a:r>
            <a:endParaRPr lang="en-IN" sz="2000" spc="-1" dirty="0">
              <a:latin typeface="Arial"/>
            </a:endParaRPr>
          </a:p>
          <a:p>
            <a:r>
              <a:rPr lang="en-IN" sz="2000" b="0" strike="noStrike" spc="-1" dirty="0">
                <a:latin typeface="Montserrat"/>
                <a:ea typeface="Montserrat"/>
              </a:rPr>
              <a:t>Cluster 2: Neighbourhoods with a high concentration of shopping</a:t>
            </a:r>
            <a:r>
              <a:rPr lang="en-IN" sz="2000" spc="-1" dirty="0">
                <a:latin typeface="Arial"/>
              </a:rPr>
              <a:t> </a:t>
            </a:r>
            <a:r>
              <a:rPr lang="en-IN" sz="2000" b="0" strike="noStrike" spc="-1" dirty="0">
                <a:latin typeface="Montserrat"/>
                <a:ea typeface="Montserrat"/>
              </a:rPr>
              <a:t>malls.</a:t>
            </a:r>
            <a:endParaRPr lang="en-IN" sz="2000" b="0" strike="noStrike" spc="-1" dirty="0">
              <a:latin typeface="Arial"/>
            </a:endParaRPr>
          </a:p>
          <a:p>
            <a:endParaRPr lang="en-IN" sz="2000" b="0" strike="noStrike" spc="-1" dirty="0">
              <a:latin typeface="Arial"/>
            </a:endParaRP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0793314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8CBAD-E031-4E4F-A191-AAE4E0586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en-IN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4F90B-6576-45ED-81D6-A512AA963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anchor="t">
            <a:normAutofit/>
          </a:bodyPr>
          <a:lstStyle/>
          <a:p>
            <a:r>
              <a:rPr lang="en-IN" sz="1800" b="0" strike="noStrike" spc="-1">
                <a:latin typeface="Montserrat"/>
                <a:ea typeface="Montserrat"/>
              </a:rPr>
              <a:t>A good number of shopping malls are concentrated in the central area of the city</a:t>
            </a:r>
          </a:p>
          <a:p>
            <a:r>
              <a:rPr lang="en-IN" sz="1800" b="0" strike="noStrike" spc="-1">
                <a:latin typeface="Montserrat"/>
                <a:ea typeface="Montserrat"/>
              </a:rPr>
              <a:t>Highest number in cluster 2 and moderate number in cluster 1</a:t>
            </a:r>
            <a:endParaRPr lang="en-IN" sz="1800" spc="-1">
              <a:latin typeface="Arial"/>
            </a:endParaRPr>
          </a:p>
          <a:p>
            <a:r>
              <a:rPr lang="en-IN" sz="1800" b="0" strike="noStrike" spc="-1">
                <a:latin typeface="Montserrat"/>
                <a:ea typeface="Montserrat"/>
              </a:rPr>
              <a:t>Cluster 0  has very low number to no shopping mall in the neighbourhoods</a:t>
            </a:r>
            <a:endParaRPr lang="en-IN" sz="1800" spc="-1">
              <a:latin typeface="Arial"/>
            </a:endParaRPr>
          </a:p>
          <a:p>
            <a:r>
              <a:rPr lang="en-IN" sz="1800" b="0" strike="noStrike" spc="-1">
                <a:latin typeface="Montserrat"/>
                <a:ea typeface="Montserrat"/>
              </a:rPr>
              <a:t>Therefore,  the project recommends the property developers to capitalize on these findings to open new shopping malls in neighbourhoods in cluster 0 with little or no competition.</a:t>
            </a:r>
            <a:endParaRPr lang="en-IN" sz="1800" b="0" strike="noStrike" spc="-1">
              <a:latin typeface="Arial"/>
            </a:endParaRPr>
          </a:p>
          <a:p>
            <a:endParaRPr lang="en-IN" sz="180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2AC6D7F-F068-4E11-BB06-F601D89BB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Marker">
            <a:extLst>
              <a:ext uri="{FF2B5EF4-FFF2-40B4-BE49-F238E27FC236}">
                <a16:creationId xmlns:a16="http://schemas.microsoft.com/office/drawing/2014/main" id="{471BBE14-5D45-4668-BE7D-15AC210464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84057" y="643002"/>
            <a:ext cx="3796790" cy="379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7573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1FCFD-364C-4A1B-84FF-2607AB774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en-IN" dirty="0"/>
              <a:t>Recommendation and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CD027-4B40-464A-9996-58252914D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anchor="t">
            <a:normAutofit/>
          </a:bodyPr>
          <a:lstStyle/>
          <a:p>
            <a:r>
              <a:rPr lang="en-IN" sz="1500" b="0" strike="noStrike" spc="-1" dirty="0">
                <a:latin typeface="Montserrat"/>
                <a:ea typeface="Montserrat"/>
              </a:rPr>
              <a:t>Open new shopping malls in neighbourhoods in cluster 0 with little to no competition</a:t>
            </a:r>
            <a:endParaRPr lang="en-IN" sz="1500" spc="-1" dirty="0">
              <a:latin typeface="Arial"/>
            </a:endParaRPr>
          </a:p>
          <a:p>
            <a:r>
              <a:rPr lang="en-IN" sz="1500" b="0" strike="noStrike" spc="-1" dirty="0">
                <a:latin typeface="Montserrat"/>
                <a:ea typeface="Montserrat"/>
              </a:rPr>
              <a:t>Can also open in neighbourhoods in cluster 1 with moderate competition if have unique selling propositions to stand out from the competition.</a:t>
            </a:r>
            <a:endParaRPr lang="en-IN" sz="1500" spc="-1" dirty="0">
              <a:latin typeface="Arial"/>
            </a:endParaRPr>
          </a:p>
          <a:p>
            <a:r>
              <a:rPr lang="en-IN" sz="1500" b="0" strike="noStrike" spc="-1" dirty="0">
                <a:latin typeface="Montserrat"/>
                <a:ea typeface="Montserrat"/>
              </a:rPr>
              <a:t>Avoid neighbourhoods in cluster 2, already high concentration of shopping malls and intense competition.</a:t>
            </a:r>
          </a:p>
          <a:p>
            <a:r>
              <a:rPr lang="en-IN" sz="1500" b="0" strike="noStrike" spc="-1" dirty="0">
                <a:latin typeface="Montserrat"/>
                <a:ea typeface="Montserrat"/>
              </a:rPr>
              <a:t>Answer to business question: The neighbourhoods in cluster 0 are the most preferred locations to open a new shopping mall</a:t>
            </a:r>
          </a:p>
          <a:p>
            <a:r>
              <a:rPr lang="en-IN" sz="1500" b="0" strike="noStrike" spc="-1" dirty="0">
                <a:latin typeface="Montserrat"/>
                <a:ea typeface="Montserrat"/>
              </a:rPr>
              <a:t>Findings of this project will help the relevant stakeholders to capitalize on the opportunities on high potential locations while avoiding overcrowded areas in their decisions to open a new shopping mall.</a:t>
            </a:r>
            <a:endParaRPr lang="en-IN" sz="1500" b="0" strike="noStrike" spc="-1" dirty="0">
              <a:latin typeface="Arial"/>
            </a:endParaRPr>
          </a:p>
          <a:p>
            <a:pPr>
              <a:spcBef>
                <a:spcPts val="1599"/>
              </a:spcBef>
              <a:spcAft>
                <a:spcPts val="1599"/>
              </a:spcAft>
            </a:pPr>
            <a:endParaRPr lang="en-IN" sz="1500" b="0" strike="noStrike" spc="-1" dirty="0">
              <a:latin typeface="Arial"/>
            </a:endParaRPr>
          </a:p>
          <a:p>
            <a:pPr>
              <a:spcBef>
                <a:spcPts val="1599"/>
              </a:spcBef>
              <a:spcAft>
                <a:spcPts val="1599"/>
              </a:spcAft>
            </a:pPr>
            <a:endParaRPr lang="en-IN" sz="1500" b="0" strike="noStrike" spc="-1" dirty="0">
              <a:latin typeface="Arial"/>
            </a:endParaRPr>
          </a:p>
          <a:p>
            <a:endParaRPr lang="en-IN" sz="150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539AB5-2861-4BD8-947C-F85371CE2B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431" r="23575" b="-1"/>
          <a:stretch/>
        </p:blipFill>
        <p:spPr>
          <a:xfrm>
            <a:off x="6750141" y="-2"/>
            <a:ext cx="5441859" cy="5654940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0637790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349D8F-FFB0-4712-9450-54691F547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083269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470</Words>
  <Application>Microsoft Office PowerPoint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Lato</vt:lpstr>
      <vt:lpstr>Montserrat</vt:lpstr>
      <vt:lpstr>Roboto</vt:lpstr>
      <vt:lpstr>Office Theme</vt:lpstr>
      <vt:lpstr>COURSERA CAPSTONE  IBM APPLIED DATA SCIENCE CAPSTONE  </vt:lpstr>
      <vt:lpstr>Business Problem</vt:lpstr>
      <vt:lpstr>Data</vt:lpstr>
      <vt:lpstr>Methodology</vt:lpstr>
      <vt:lpstr>Results</vt:lpstr>
      <vt:lpstr>Discussion</vt:lpstr>
      <vt:lpstr>Recommendation and Conclusions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COURSERA CAPSTONE  IBM APPLIED DATA SCIENCE CAPSTONE  </dc:title>
  <dc:creator>Srija Rallabhandy</dc:creator>
  <cp:lastModifiedBy>Srija Rallabhandy</cp:lastModifiedBy>
  <cp:revision>1</cp:revision>
  <dcterms:created xsi:type="dcterms:W3CDTF">2020-12-04T12:24:39Z</dcterms:created>
  <dcterms:modified xsi:type="dcterms:W3CDTF">2020-12-04T12:24:43Z</dcterms:modified>
</cp:coreProperties>
</file>