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5"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i2399@outlook.com" userId="a908c8aafa2c02b9" providerId="LiveId" clId="{CB5647A9-E246-4AC4-8386-9017C3BE7603}"/>
    <pc:docChg chg="custSel modSld">
      <pc:chgData name="himani2399@outlook.com" userId="a908c8aafa2c02b9" providerId="LiveId" clId="{CB5647A9-E246-4AC4-8386-9017C3BE7603}" dt="2023-08-15T22:20:14.954" v="55" actId="120"/>
      <pc:docMkLst>
        <pc:docMk/>
      </pc:docMkLst>
      <pc:sldChg chg="modSp mod">
        <pc:chgData name="himani2399@outlook.com" userId="a908c8aafa2c02b9" providerId="LiveId" clId="{CB5647A9-E246-4AC4-8386-9017C3BE7603}" dt="2023-08-15T22:20:14.954" v="55" actId="120"/>
        <pc:sldMkLst>
          <pc:docMk/>
          <pc:sldMk cId="4043737824" sldId="257"/>
        </pc:sldMkLst>
        <pc:spChg chg="mod">
          <ac:chgData name="himani2399@outlook.com" userId="a908c8aafa2c02b9" providerId="LiveId" clId="{CB5647A9-E246-4AC4-8386-9017C3BE7603}" dt="2023-08-15T22:20:14.954" v="55" actId="120"/>
          <ac:spMkLst>
            <pc:docMk/>
            <pc:sldMk cId="4043737824" sldId="257"/>
            <ac:spMk id="2" creationId="{78FD68DA-43BA-4508-8DE2-BA9BB7B2FA5B}"/>
          </ac:spMkLst>
        </pc:spChg>
      </pc:sldChg>
      <pc:sldChg chg="modSp mod">
        <pc:chgData name="himani2399@outlook.com" userId="a908c8aafa2c02b9" providerId="LiveId" clId="{CB5647A9-E246-4AC4-8386-9017C3BE7603}" dt="2023-08-15T22:20:02.572" v="53" actId="123"/>
        <pc:sldMkLst>
          <pc:docMk/>
          <pc:sldMk cId="3584703474" sldId="259"/>
        </pc:sldMkLst>
        <pc:spChg chg="mod">
          <ac:chgData name="himani2399@outlook.com" userId="a908c8aafa2c02b9" providerId="LiveId" clId="{CB5647A9-E246-4AC4-8386-9017C3BE7603}" dt="2023-08-15T22:20:02.572" v="53" actId="123"/>
          <ac:spMkLst>
            <pc:docMk/>
            <pc:sldMk cId="3584703474" sldId="259"/>
            <ac:spMk id="3" creationId="{CA6CA231-497A-35EF-43E8-E9C84EB838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000" dirty="0"/>
              <a:t>SEQUENCE TAGGING AND NAMED ENTITY RECOGNITION USING BIDIRECTIONAL LSTMS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C6CD-007C-D2AC-5335-EDEC204440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A6CA231-497A-35EF-43E8-E9C84EB83820}"/>
              </a:ext>
            </a:extLst>
          </p:cNvPr>
          <p:cNvSpPr>
            <a:spLocks noGrp="1"/>
          </p:cNvSpPr>
          <p:nvPr>
            <p:ph idx="1"/>
          </p:nvPr>
        </p:nvSpPr>
        <p:spPr/>
        <p:txBody>
          <a:bodyPr>
            <a:normAutofit/>
          </a:bodyPr>
          <a:lstStyle/>
          <a:p>
            <a:pPr algn="just"/>
            <a:r>
              <a:rPr lang="en-US" dirty="0"/>
              <a:t>PRIMARY OBJECTIVES:</a:t>
            </a:r>
          </a:p>
          <a:p>
            <a:pPr algn="just">
              <a:buFont typeface="+mj-lt"/>
              <a:buAutoNum type="arabicPeriod"/>
            </a:pPr>
            <a:r>
              <a:rPr lang="en-US" b="0" i="0" dirty="0">
                <a:solidFill>
                  <a:srgbClr val="374151"/>
                </a:solidFill>
                <a:effectLst/>
                <a:latin typeface="Söhne"/>
              </a:rPr>
              <a:t>Process and prepare textual data for NER, ensuring missing values and discrepancies are adequately handled.</a:t>
            </a:r>
          </a:p>
          <a:p>
            <a:pPr algn="just">
              <a:buFont typeface="+mj-lt"/>
              <a:buAutoNum type="arabicPeriod"/>
            </a:pPr>
            <a:r>
              <a:rPr lang="en-US" b="0" i="0" dirty="0">
                <a:solidFill>
                  <a:srgbClr val="374151"/>
                </a:solidFill>
                <a:effectLst/>
                <a:latin typeface="Söhne"/>
              </a:rPr>
              <a:t>Design and implement a Bidirectional LSTM model, considering the specific needs of the NER task.</a:t>
            </a:r>
          </a:p>
          <a:p>
            <a:pPr algn="just">
              <a:buFont typeface="+mj-lt"/>
              <a:buAutoNum type="arabicPeriod"/>
            </a:pPr>
            <a:r>
              <a:rPr lang="en-US" b="0" i="0" dirty="0">
                <a:solidFill>
                  <a:srgbClr val="374151"/>
                </a:solidFill>
                <a:effectLst/>
                <a:latin typeface="Söhne"/>
              </a:rPr>
              <a:t>Train, evaluate, and validate the model using appropriate metrics and datasets to ensure its effectiveness and generalizability.</a:t>
            </a:r>
          </a:p>
          <a:p>
            <a:pPr algn="just"/>
            <a:r>
              <a:rPr lang="en-US" b="0" i="0" dirty="0">
                <a:solidFill>
                  <a:srgbClr val="374151"/>
                </a:solidFill>
                <a:effectLst/>
                <a:latin typeface="Söhne"/>
              </a:rPr>
              <a:t>The goal is not only to build an effective NER model but also to discern the impacts of bidirectional LSTMs on sequence tagging tasks, especially in the context of NER. Through this research, we seek to push the boundaries of what's achievable in NER using Bidirectional LSTMs and TensorFlow.</a:t>
            </a:r>
          </a:p>
          <a:p>
            <a:endParaRPr lang="en-US" dirty="0"/>
          </a:p>
        </p:txBody>
      </p:sp>
    </p:spTree>
    <p:extLst>
      <p:ext uri="{BB962C8B-B14F-4D97-AF65-F5344CB8AC3E}">
        <p14:creationId xmlns:p14="http://schemas.microsoft.com/office/powerpoint/2010/main" val="358470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51D8-8116-451A-80F2-1C4D16A955D4}"/>
              </a:ext>
            </a:extLst>
          </p:cNvPr>
          <p:cNvSpPr>
            <a:spLocks noGrp="1"/>
          </p:cNvSpPr>
          <p:nvPr>
            <p:ph type="title"/>
          </p:nvPr>
        </p:nvSpPr>
        <p:spPr/>
        <p:txBody>
          <a:bodyPr/>
          <a:lstStyle/>
          <a:p>
            <a:r>
              <a:rPr lang="en-US" dirty="0"/>
              <a:t>DATA ACQUISITION &amp; CLEANING</a:t>
            </a:r>
          </a:p>
        </p:txBody>
      </p:sp>
      <p:sp>
        <p:nvSpPr>
          <p:cNvPr id="3" name="Content Placeholder 2">
            <a:extLst>
              <a:ext uri="{FF2B5EF4-FFF2-40B4-BE49-F238E27FC236}">
                <a16:creationId xmlns:a16="http://schemas.microsoft.com/office/drawing/2014/main" id="{E7406DED-DDD2-B811-BF4A-E3B4FBD4AD50}"/>
              </a:ext>
            </a:extLst>
          </p:cNvPr>
          <p:cNvSpPr>
            <a:spLocks noGrp="1"/>
          </p:cNvSpPr>
          <p:nvPr>
            <p:ph idx="1"/>
          </p:nvPr>
        </p:nvSpPr>
        <p:spPr/>
        <p:txBody>
          <a:bodyPr/>
          <a:lstStyle/>
          <a:p>
            <a:pPr>
              <a:buFont typeface="Arial" panose="020B0604020202020204" pitchFamily="34" charset="0"/>
              <a:buChar char="•"/>
            </a:pPr>
            <a:r>
              <a:rPr lang="en-US" dirty="0"/>
              <a:t>LOADING DATASETS </a:t>
            </a:r>
          </a:p>
          <a:p>
            <a:pPr>
              <a:buFont typeface="Arial" panose="020B0604020202020204" pitchFamily="34" charset="0"/>
              <a:buChar char="•"/>
            </a:pPr>
            <a:r>
              <a:rPr lang="en-US" dirty="0"/>
              <a:t>HANDLING MISSING VALUES: FORWARD FILL METHOD</a:t>
            </a:r>
          </a:p>
          <a:p>
            <a:pPr>
              <a:buFont typeface="Arial" panose="020B0604020202020204" pitchFamily="34" charset="0"/>
              <a:buChar char="•"/>
            </a:pPr>
            <a:r>
              <a:rPr lang="en-US" dirty="0"/>
              <a:t>FORMING SENTENCES FROM FRAGMENTED DATA</a:t>
            </a:r>
          </a:p>
          <a:p>
            <a:pPr marL="0" indent="0">
              <a:buNone/>
            </a:pPr>
            <a:endParaRPr lang="en-US" dirty="0"/>
          </a:p>
        </p:txBody>
      </p:sp>
      <p:pic>
        <p:nvPicPr>
          <p:cNvPr id="5" name="Picture 4">
            <a:extLst>
              <a:ext uri="{FF2B5EF4-FFF2-40B4-BE49-F238E27FC236}">
                <a16:creationId xmlns:a16="http://schemas.microsoft.com/office/drawing/2014/main" id="{75BC8908-5903-5B40-2353-510330FC1E7F}"/>
              </a:ext>
            </a:extLst>
          </p:cNvPr>
          <p:cNvPicPr>
            <a:picLocks noChangeAspect="1"/>
          </p:cNvPicPr>
          <p:nvPr/>
        </p:nvPicPr>
        <p:blipFill>
          <a:blip r:embed="rId2"/>
          <a:stretch>
            <a:fillRect/>
          </a:stretch>
        </p:blipFill>
        <p:spPr>
          <a:xfrm>
            <a:off x="7644673" y="3429000"/>
            <a:ext cx="3587934" cy="2076557"/>
          </a:xfrm>
          <a:prstGeom prst="rect">
            <a:avLst/>
          </a:prstGeom>
        </p:spPr>
      </p:pic>
    </p:spTree>
    <p:extLst>
      <p:ext uri="{BB962C8B-B14F-4D97-AF65-F5344CB8AC3E}">
        <p14:creationId xmlns:p14="http://schemas.microsoft.com/office/powerpoint/2010/main" val="128671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6122-E5DD-B07D-09E0-C8D8D72DFF27}"/>
              </a:ext>
            </a:extLst>
          </p:cNvPr>
          <p:cNvSpPr>
            <a:spLocks noGrp="1"/>
          </p:cNvSpPr>
          <p:nvPr>
            <p:ph type="title"/>
          </p:nvPr>
        </p:nvSpPr>
        <p:spPr/>
        <p:txBody>
          <a:bodyPr/>
          <a:lstStyle/>
          <a:p>
            <a:r>
              <a:rPr lang="en-US" dirty="0"/>
              <a:t>UNDERSTANDING THE DATA: EXPLORATORY DATA ANALYSIS</a:t>
            </a:r>
          </a:p>
        </p:txBody>
      </p:sp>
      <p:sp>
        <p:nvSpPr>
          <p:cNvPr id="3" name="Content Placeholder 2">
            <a:extLst>
              <a:ext uri="{FF2B5EF4-FFF2-40B4-BE49-F238E27FC236}">
                <a16:creationId xmlns:a16="http://schemas.microsoft.com/office/drawing/2014/main" id="{D9FDD145-1EC6-A059-1713-50539293368C}"/>
              </a:ext>
            </a:extLst>
          </p:cNvPr>
          <p:cNvSpPr>
            <a:spLocks noGrp="1"/>
          </p:cNvSpPr>
          <p:nvPr>
            <p:ph idx="1"/>
          </p:nvPr>
        </p:nvSpPr>
        <p:spPr/>
        <p:txBody>
          <a:bodyPr/>
          <a:lstStyle/>
          <a:p>
            <a:pPr>
              <a:buFont typeface="Arial" panose="020B0604020202020204" pitchFamily="34" charset="0"/>
              <a:buChar char="•"/>
            </a:pPr>
            <a:r>
              <a:rPr lang="en-US" dirty="0"/>
              <a:t>DATASET SIZE: (1048364,4)</a:t>
            </a:r>
          </a:p>
          <a:p>
            <a:pPr>
              <a:buFont typeface="Arial" panose="020B0604020202020204" pitchFamily="34" charset="0"/>
              <a:buChar char="•"/>
            </a:pPr>
            <a:r>
              <a:rPr lang="en-US" dirty="0"/>
              <a:t>NUMBER OF UNIQUE TAGS: 17</a:t>
            </a:r>
          </a:p>
          <a:p>
            <a:pPr>
              <a:buFont typeface="Arial" panose="020B0604020202020204" pitchFamily="34" charset="0"/>
              <a:buChar char="•"/>
            </a:pPr>
            <a:r>
              <a:rPr lang="en-US" dirty="0"/>
              <a:t>TAG FREQUENCIES: </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C302D61-8DC7-0EF9-DD59-F07AC803F458}"/>
              </a:ext>
            </a:extLst>
          </p:cNvPr>
          <p:cNvPicPr>
            <a:picLocks noChangeAspect="1"/>
          </p:cNvPicPr>
          <p:nvPr/>
        </p:nvPicPr>
        <p:blipFill>
          <a:blip r:embed="rId2"/>
          <a:stretch>
            <a:fillRect/>
          </a:stretch>
        </p:blipFill>
        <p:spPr>
          <a:xfrm>
            <a:off x="4805354" y="1854936"/>
            <a:ext cx="6350326" cy="4267419"/>
          </a:xfrm>
          <a:prstGeom prst="rect">
            <a:avLst/>
          </a:prstGeom>
        </p:spPr>
      </p:pic>
    </p:spTree>
    <p:extLst>
      <p:ext uri="{BB962C8B-B14F-4D97-AF65-F5344CB8AC3E}">
        <p14:creationId xmlns:p14="http://schemas.microsoft.com/office/powerpoint/2010/main" val="322706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826A-E609-7BC4-3648-5B6DCEA4B5EE}"/>
              </a:ext>
            </a:extLst>
          </p:cNvPr>
          <p:cNvSpPr>
            <a:spLocks noGrp="1"/>
          </p:cNvSpPr>
          <p:nvPr>
            <p:ph type="title"/>
          </p:nvPr>
        </p:nvSpPr>
        <p:spPr/>
        <p:txBody>
          <a:bodyPr/>
          <a:lstStyle/>
          <a:p>
            <a:r>
              <a:rPr lang="en-US" dirty="0"/>
              <a:t>TOKENIZATION &amp; SEQUENCING</a:t>
            </a:r>
          </a:p>
        </p:txBody>
      </p:sp>
      <p:sp>
        <p:nvSpPr>
          <p:cNvPr id="3" name="Content Placeholder 2">
            <a:extLst>
              <a:ext uri="{FF2B5EF4-FFF2-40B4-BE49-F238E27FC236}">
                <a16:creationId xmlns:a16="http://schemas.microsoft.com/office/drawing/2014/main" id="{0273288E-2819-DA27-274E-26D3D06705F6}"/>
              </a:ext>
            </a:extLst>
          </p:cNvPr>
          <p:cNvSpPr>
            <a:spLocks noGrp="1"/>
          </p:cNvSpPr>
          <p:nvPr>
            <p:ph idx="1"/>
          </p:nvPr>
        </p:nvSpPr>
        <p:spPr/>
        <p:txBody>
          <a:bodyPr/>
          <a:lstStyle/>
          <a:p>
            <a:pPr>
              <a:buFont typeface="Arial" panose="020B0604020202020204" pitchFamily="34" charset="0"/>
              <a:buChar char="•"/>
            </a:pPr>
            <a:r>
              <a:rPr lang="en-US" dirty="0"/>
              <a:t>CONVERTING SENTENCES INTO TOKENS FOR THE MODEL.</a:t>
            </a:r>
          </a:p>
          <a:p>
            <a:pPr>
              <a:buFont typeface="Arial" panose="020B0604020202020204" pitchFamily="34" charset="0"/>
              <a:buChar char="•"/>
            </a:pPr>
            <a:r>
              <a:rPr lang="en-US" dirty="0"/>
              <a:t>PADDING THE SEQUENCES FOR A CONSISTENT INPUT LENGTH.</a:t>
            </a:r>
          </a:p>
          <a:p>
            <a:pPr>
              <a:buFont typeface="Arial" panose="020B0604020202020204" pitchFamily="34" charset="0"/>
              <a:buChar char="•"/>
            </a:pPr>
            <a:r>
              <a:rPr lang="en-US" dirty="0"/>
              <a:t>CONVERTING TAGS INTO INDICES.</a:t>
            </a:r>
          </a:p>
        </p:txBody>
      </p:sp>
    </p:spTree>
    <p:extLst>
      <p:ext uri="{BB962C8B-B14F-4D97-AF65-F5344CB8AC3E}">
        <p14:creationId xmlns:p14="http://schemas.microsoft.com/office/powerpoint/2010/main" val="70346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8CE2-3A4C-70B8-6CA9-8E433F12CBE5}"/>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36AD7D7A-D8D9-2E51-519A-03C928F3B057}"/>
              </a:ext>
            </a:extLst>
          </p:cNvPr>
          <p:cNvSpPr>
            <a:spLocks noGrp="1"/>
          </p:cNvSpPr>
          <p:nvPr>
            <p:ph idx="1"/>
          </p:nvPr>
        </p:nvSpPr>
        <p:spPr/>
        <p:txBody>
          <a:bodyPr>
            <a:normAutofit fontScale="92500" lnSpcReduction="20000"/>
          </a:bodyPr>
          <a:lstStyle/>
          <a:p>
            <a:pPr marL="0" indent="0">
              <a:buNone/>
            </a:pPr>
            <a:r>
              <a:rPr lang="en-US" dirty="0"/>
              <a:t>1.EMBEDDING LAYER</a:t>
            </a:r>
          </a:p>
          <a:p>
            <a:pPr marL="0" indent="0">
              <a:buNone/>
            </a:pPr>
            <a:r>
              <a:rPr lang="en-US" dirty="0"/>
              <a:t>  CONVERTS WORD INDICES INTO VECTORS, DIMENSIONS:350, VOCABULARY SIZE: 36,000, SEQ LENGTH: 110</a:t>
            </a:r>
          </a:p>
          <a:p>
            <a:pPr marL="0" indent="0">
              <a:buNone/>
            </a:pPr>
            <a:r>
              <a:rPr lang="en-US" dirty="0"/>
              <a:t>2. BIDIRECTIONAL LSTM (1</a:t>
            </a:r>
            <a:r>
              <a:rPr lang="en-US" baseline="30000" dirty="0"/>
              <a:t>ST</a:t>
            </a:r>
            <a:r>
              <a:rPr lang="en-US" dirty="0"/>
              <a:t> LAYER)</a:t>
            </a:r>
          </a:p>
          <a:p>
            <a:r>
              <a:rPr lang="en-US" dirty="0"/>
              <a:t>PROCESSES SEQUENCES IN BOTH DIRECTION, UNITS: 100, ACTIVATION: ‘TANH’</a:t>
            </a:r>
          </a:p>
          <a:p>
            <a:pPr marL="0" indent="0">
              <a:buNone/>
            </a:pPr>
            <a:r>
              <a:rPr lang="en-US" dirty="0"/>
              <a:t>3. BIDIRECTIONAL LSTM (2</a:t>
            </a:r>
            <a:r>
              <a:rPr lang="en-US" baseline="30000" dirty="0"/>
              <a:t>ND</a:t>
            </a:r>
            <a:r>
              <a:rPr lang="en-US" dirty="0"/>
              <a:t>  LAYER)</a:t>
            </a:r>
          </a:p>
          <a:p>
            <a:pPr marL="0" indent="0">
              <a:buNone/>
            </a:pPr>
            <a:r>
              <a:rPr lang="en-US" dirty="0"/>
              <a:t>ADDS DEPTH, CAPTURING COMPLEX PATTERNS, UNITS:100, ACTIVATION: ‘TANH’</a:t>
            </a:r>
          </a:p>
          <a:p>
            <a:pPr marL="0" indent="0">
              <a:buNone/>
            </a:pPr>
            <a:r>
              <a:rPr lang="en-US" dirty="0"/>
              <a:t>4. TIMEDISTRIBUTED DENSE LAYER</a:t>
            </a:r>
          </a:p>
          <a:p>
            <a:pPr marL="0" indent="0">
              <a:buNone/>
            </a:pPr>
            <a:r>
              <a:rPr lang="en-US" dirty="0"/>
              <a:t>APPLIES DENSE LAYER AT EACH TIME STEP, TAGS: 7, ACTIVATION: ‘SOFTMAX’</a:t>
            </a:r>
          </a:p>
          <a:p>
            <a:pPr marL="0" indent="0">
              <a:buNone/>
            </a:pPr>
            <a:endParaRPr lang="en-US" dirty="0"/>
          </a:p>
        </p:txBody>
      </p:sp>
    </p:spTree>
    <p:extLst>
      <p:ext uri="{BB962C8B-B14F-4D97-AF65-F5344CB8AC3E}">
        <p14:creationId xmlns:p14="http://schemas.microsoft.com/office/powerpoint/2010/main" val="401996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A1F6-E51B-F58A-D817-FCA2C0091790}"/>
              </a:ext>
            </a:extLst>
          </p:cNvPr>
          <p:cNvSpPr>
            <a:spLocks noGrp="1"/>
          </p:cNvSpPr>
          <p:nvPr>
            <p:ph type="title"/>
          </p:nvPr>
        </p:nvSpPr>
        <p:spPr/>
        <p:txBody>
          <a:bodyPr/>
          <a:lstStyle/>
          <a:p>
            <a:r>
              <a:rPr lang="en-US" dirty="0"/>
              <a:t>MODEL TRAINING &amp; EVALUATION</a:t>
            </a:r>
          </a:p>
        </p:txBody>
      </p:sp>
      <p:sp>
        <p:nvSpPr>
          <p:cNvPr id="3" name="Content Placeholder 2">
            <a:extLst>
              <a:ext uri="{FF2B5EF4-FFF2-40B4-BE49-F238E27FC236}">
                <a16:creationId xmlns:a16="http://schemas.microsoft.com/office/drawing/2014/main" id="{95EBE6E3-F635-9E28-FFEC-28F28B5C7EA9}"/>
              </a:ext>
            </a:extLst>
          </p:cNvPr>
          <p:cNvSpPr>
            <a:spLocks noGrp="1"/>
          </p:cNvSpPr>
          <p:nvPr>
            <p:ph idx="1"/>
          </p:nvPr>
        </p:nvSpPr>
        <p:spPr/>
        <p:txBody>
          <a:bodyPr>
            <a:normAutofit lnSpcReduction="10000"/>
          </a:bodyPr>
          <a:lstStyle/>
          <a:p>
            <a:r>
              <a:rPr lang="en-US" dirty="0"/>
              <a:t>1. TRAINING DATA SPLIT: 80% TRAINING, 10% VALIDATION, 10% TESTING.’</a:t>
            </a:r>
          </a:p>
          <a:p>
            <a:r>
              <a:rPr lang="en-US" dirty="0"/>
              <a:t>2. RANDOM SEED SET TO 200 FOR REPRODUCIBILITY.</a:t>
            </a:r>
          </a:p>
          <a:p>
            <a:r>
              <a:rPr lang="en-US" dirty="0"/>
              <a:t>3. </a:t>
            </a:r>
            <a:r>
              <a:rPr lang="en-US" b="1" dirty="0"/>
              <a:t>TRAINING DYNAMICS:  </a:t>
            </a:r>
          </a:p>
          <a:p>
            <a:r>
              <a:rPr lang="en-US" b="1" dirty="0"/>
              <a:t>             </a:t>
            </a:r>
            <a:r>
              <a:rPr lang="en-US" dirty="0"/>
              <a:t>OPTIMIZER: ADAM</a:t>
            </a:r>
          </a:p>
          <a:p>
            <a:r>
              <a:rPr lang="en-US" b="1" dirty="0"/>
              <a:t>             </a:t>
            </a:r>
            <a:r>
              <a:rPr lang="en-US" dirty="0"/>
              <a:t>LOSS FUNCTION: SPARSE CATEGORICAL CROSS-ENTROPY</a:t>
            </a:r>
          </a:p>
          <a:p>
            <a:r>
              <a:rPr lang="en-US" b="1" dirty="0"/>
              <a:t>             </a:t>
            </a:r>
            <a:r>
              <a:rPr lang="en-US" dirty="0"/>
              <a:t>METRICS: SPARSE CATEGORICAL ACCURACY</a:t>
            </a:r>
          </a:p>
          <a:p>
            <a:r>
              <a:rPr lang="en-US" dirty="0"/>
              <a:t>             EPOCHS: 10</a:t>
            </a:r>
          </a:p>
          <a:p>
            <a:r>
              <a:rPr lang="en-US" dirty="0"/>
              <a:t>4. EVALUATION: MODEL.EVALUATE() TO DETERMINE LOSS AND ACCURACY</a:t>
            </a:r>
          </a:p>
          <a:p>
            <a:pPr algn="just">
              <a:buFont typeface="Arial" panose="020B0604020202020204" pitchFamily="34" charset="0"/>
              <a:buChar char="•"/>
            </a:pPr>
            <a:endParaRPr lang="en-US" b="1" dirty="0"/>
          </a:p>
        </p:txBody>
      </p:sp>
    </p:spTree>
    <p:extLst>
      <p:ext uri="{BB962C8B-B14F-4D97-AF65-F5344CB8AC3E}">
        <p14:creationId xmlns:p14="http://schemas.microsoft.com/office/powerpoint/2010/main" val="362602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A3DF-AB31-C9AC-F37C-8479B906DB4B}"/>
              </a:ext>
            </a:extLst>
          </p:cNvPr>
          <p:cNvSpPr>
            <a:spLocks noGrp="1"/>
          </p:cNvSpPr>
          <p:nvPr>
            <p:ph type="title"/>
          </p:nvPr>
        </p:nvSpPr>
        <p:spPr/>
        <p:txBody>
          <a:bodyPr/>
          <a:lstStyle/>
          <a:p>
            <a:r>
              <a:rPr lang="en-US" dirty="0"/>
              <a:t>MODEL TRAINING &amp; EVALUATION</a:t>
            </a:r>
          </a:p>
        </p:txBody>
      </p:sp>
      <p:pic>
        <p:nvPicPr>
          <p:cNvPr id="5" name="Content Placeholder 4">
            <a:extLst>
              <a:ext uri="{FF2B5EF4-FFF2-40B4-BE49-F238E27FC236}">
                <a16:creationId xmlns:a16="http://schemas.microsoft.com/office/drawing/2014/main" id="{1453C487-3AE5-2CB6-F96A-A07C0829F99D}"/>
              </a:ext>
            </a:extLst>
          </p:cNvPr>
          <p:cNvPicPr>
            <a:picLocks noGrp="1" noChangeAspect="1"/>
          </p:cNvPicPr>
          <p:nvPr>
            <p:ph idx="1"/>
          </p:nvPr>
        </p:nvPicPr>
        <p:blipFill>
          <a:blip r:embed="rId2"/>
          <a:stretch>
            <a:fillRect/>
          </a:stretch>
        </p:blipFill>
        <p:spPr>
          <a:xfrm>
            <a:off x="2636658" y="2242254"/>
            <a:ext cx="6979009" cy="3492679"/>
          </a:xfrm>
        </p:spPr>
      </p:pic>
    </p:spTree>
    <p:extLst>
      <p:ext uri="{BB962C8B-B14F-4D97-AF65-F5344CB8AC3E}">
        <p14:creationId xmlns:p14="http://schemas.microsoft.com/office/powerpoint/2010/main" val="163491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4EC9-1844-CDFB-F20D-EFD1EF269A1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F55E353-BB0E-B6E0-AD46-4A8DFB45C140}"/>
              </a:ext>
            </a:extLst>
          </p:cNvPr>
          <p:cNvSpPr>
            <a:spLocks noGrp="1"/>
          </p:cNvSpPr>
          <p:nvPr>
            <p:ph idx="1"/>
          </p:nvPr>
        </p:nvSpPr>
        <p:spPr/>
        <p:txBody>
          <a:bodyPr/>
          <a:lstStyle/>
          <a:p>
            <a:r>
              <a:rPr lang="en-US" dirty="0"/>
              <a:t>1. </a:t>
            </a:r>
            <a:r>
              <a:rPr lang="en-US" b="0" i="0" dirty="0">
                <a:solidFill>
                  <a:srgbClr val="374151"/>
                </a:solidFill>
                <a:effectLst/>
                <a:latin typeface="Söhne"/>
              </a:rPr>
              <a:t>Achieved a high test accuracy of </a:t>
            </a:r>
            <a:r>
              <a:rPr lang="en-US" b="1" i="0" dirty="0">
                <a:effectLst/>
                <a:latin typeface="Söhne"/>
              </a:rPr>
              <a:t>96.97%</a:t>
            </a:r>
            <a:r>
              <a:rPr lang="en-US" b="0" i="0" dirty="0">
                <a:solidFill>
                  <a:srgbClr val="374151"/>
                </a:solidFill>
                <a:effectLst/>
                <a:latin typeface="Söhne"/>
              </a:rPr>
              <a:t>, indicating a strong ability to correctly predict tags of tokens.</a:t>
            </a:r>
            <a:endParaRPr lang="en-US" b="1" i="0" dirty="0">
              <a:solidFill>
                <a:srgbClr val="374151"/>
              </a:solidFill>
              <a:effectLst/>
              <a:latin typeface="Söhne"/>
            </a:endParaRPr>
          </a:p>
          <a:p>
            <a:r>
              <a:rPr lang="en-US" dirty="0">
                <a:solidFill>
                  <a:srgbClr val="374151"/>
                </a:solidFill>
                <a:latin typeface="Söhne"/>
              </a:rPr>
              <a:t>2. The loss value of the model is 0.1561 which highlights it’s effectiveness.</a:t>
            </a:r>
            <a:endParaRPr lang="en-US" dirty="0"/>
          </a:p>
        </p:txBody>
      </p:sp>
    </p:spTree>
    <p:extLst>
      <p:ext uri="{BB962C8B-B14F-4D97-AF65-F5344CB8AC3E}">
        <p14:creationId xmlns:p14="http://schemas.microsoft.com/office/powerpoint/2010/main" val="138919132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{F27F3B28-9E5B-4AD9-8548-640520ADDAB1}tf56160789_win32</Template>
  <TotalTime>72</TotalTime>
  <Words>392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Franklin Gothic Book</vt:lpstr>
      <vt:lpstr>Söhne</vt:lpstr>
      <vt:lpstr>Custom</vt:lpstr>
      <vt:lpstr>SEQUENCE TAGGING AND NAMED ENTITY RECOGNITION USING BIDIRECTIONAL LSTMS</vt:lpstr>
      <vt:lpstr>INTRODUCTION</vt:lpstr>
      <vt:lpstr>DATA ACQUISITION &amp; CLEANING</vt:lpstr>
      <vt:lpstr>UNDERSTANDING THE DATA: EXPLORATORY DATA ANALYSIS</vt:lpstr>
      <vt:lpstr>TOKENIZATION &amp; SEQUENCING</vt:lpstr>
      <vt:lpstr>MODEL ARCHITECTURE</vt:lpstr>
      <vt:lpstr>MODEL TRAINING &amp; EVALUATION</vt:lpstr>
      <vt:lpstr>MODEL TRAINING &amp; EVALUATION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TAGGING AND NAMED ENTITY RECOGNITION USING BIDIRECTIONAL LSTMS</dc:title>
  <dc:creator>himani2399@outlook.com</dc:creator>
  <cp:lastModifiedBy>himani2399@outlook.com</cp:lastModifiedBy>
  <cp:revision>1</cp:revision>
  <dcterms:created xsi:type="dcterms:W3CDTF">2023-08-15T21:01:41Z</dcterms:created>
  <dcterms:modified xsi:type="dcterms:W3CDTF">2023-08-15T22:20:20Z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