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AB68-F235-5427-E460-48F16F0A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661652"/>
            <a:ext cx="8991600" cy="1956619"/>
          </a:xfrm>
        </p:spPr>
        <p:txBody>
          <a:bodyPr/>
          <a:lstStyle/>
          <a:p>
            <a:r>
              <a:rPr lang="en-IN" b="1" dirty="0"/>
              <a:t>React Performance </a:t>
            </a: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2FEA5-0178-87C3-CE6A-5D6F7297F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3457" y="4139381"/>
            <a:ext cx="13096568" cy="25268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Tools: Lighthouse, React Profiler, Sentry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                                                               Presented By: </a:t>
            </a:r>
            <a:r>
              <a:rPr lang="en-IN" sz="3200" dirty="0" err="1">
                <a:solidFill>
                  <a:schemeClr val="bg1"/>
                </a:solidFill>
              </a:rPr>
              <a:t>P.Srija</a:t>
            </a:r>
            <a:r>
              <a:rPr lang="en-IN" sz="3200" dirty="0">
                <a:solidFill>
                  <a:schemeClr val="bg1"/>
                </a:solidFill>
              </a:rPr>
              <a:t> Sarojini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C3E3-0785-64C3-221F-DBCA9ACC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92DA0F-EEA5-EF87-893C-3DBA77E83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3457" y="4139381"/>
            <a:ext cx="13096568" cy="2526890"/>
          </a:xfrm>
        </p:spPr>
        <p:txBody>
          <a:bodyPr>
            <a:normAutofit fontScale="25000" lnSpcReduction="20000"/>
          </a:bodyPr>
          <a:lstStyle/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 Profiler, Sentry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b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Presented By: </a:t>
            </a:r>
            <a:r>
              <a:rPr lang="en-IN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P.Srija</a:t>
            </a:r>
            <a:r>
              <a:rPr lang="en-IN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Sarojini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8D129-916F-EEF2-DB68-B123C0372120}"/>
              </a:ext>
            </a:extLst>
          </p:cNvPr>
          <p:cNvSpPr txBox="1"/>
          <p:nvPr/>
        </p:nvSpPr>
        <p:spPr>
          <a:xfrm>
            <a:off x="2394154" y="1361907"/>
            <a:ext cx="8219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Monitor React Performance?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73CCE-B509-9C91-ECA3-B8CF62907FFB}"/>
              </a:ext>
            </a:extLst>
          </p:cNvPr>
          <p:cNvSpPr txBox="1"/>
          <p:nvPr/>
        </p:nvSpPr>
        <p:spPr>
          <a:xfrm>
            <a:off x="1194619" y="2718619"/>
            <a:ext cx="106188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React apps can become slow or buggy as they grow. Monitoring performance helps to: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Detect slow rendering components and fix bottlenecks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Reduce load time for better user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Catch runtime errors before users 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Optimize app performance for better SEO, engagement, and retention	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7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CD1AE-F3BA-D05B-6FCA-C0530AF29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079759-75C9-27B2-8F2F-D40D6791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6115" y="3429000"/>
            <a:ext cx="7197212" cy="2526890"/>
          </a:xfrm>
        </p:spPr>
        <p:txBody>
          <a:bodyPr>
            <a:normAutofit fontScale="25000" lnSpcReduction="20000"/>
          </a:bodyPr>
          <a:lstStyle/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 Profiler, Sentry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b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Presented By: </a:t>
            </a:r>
            <a:r>
              <a:rPr lang="en-IN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P.Srija</a:t>
            </a:r>
            <a:r>
              <a:rPr lang="en-IN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Sarojini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27C90-54AB-3BF5-D612-4CA8DEC788FB}"/>
              </a:ext>
            </a:extLst>
          </p:cNvPr>
          <p:cNvSpPr txBox="1"/>
          <p:nvPr/>
        </p:nvSpPr>
        <p:spPr>
          <a:xfrm>
            <a:off x="4345858" y="586458"/>
            <a:ext cx="35002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Tool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79D45-63F8-A1BC-FF66-8430FDF8B108}"/>
              </a:ext>
            </a:extLst>
          </p:cNvPr>
          <p:cNvSpPr txBox="1"/>
          <p:nvPr/>
        </p:nvSpPr>
        <p:spPr>
          <a:xfrm>
            <a:off x="1253612" y="1361767"/>
            <a:ext cx="10618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We’ll focus on </a:t>
            </a:r>
            <a:r>
              <a:rPr lang="en-US" sz="2400" b="1" dirty="0">
                <a:solidFill>
                  <a:srgbClr val="002060"/>
                </a:solidFill>
              </a:rPr>
              <a:t>three tools</a:t>
            </a:r>
            <a:r>
              <a:rPr lang="en-US" sz="2400" dirty="0">
                <a:solidFill>
                  <a:srgbClr val="002060"/>
                </a:solidFill>
              </a:rPr>
              <a:t> that cover different aspects of monitoring: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	</a:t>
            </a:r>
            <a:endParaRPr lang="en-IN" sz="2400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B77588-6109-F88B-EB7C-E16460A4F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7369"/>
              </p:ext>
            </p:extLst>
          </p:nvPr>
        </p:nvGraphicFramePr>
        <p:xfrm>
          <a:off x="1691148" y="2196335"/>
          <a:ext cx="8160775" cy="1943045"/>
        </p:xfrm>
        <a:graphic>
          <a:graphicData uri="http://schemas.openxmlformats.org/drawingml/2006/table">
            <a:tbl>
              <a:tblPr/>
              <a:tblGrid>
                <a:gridCol w="4158303">
                  <a:extLst>
                    <a:ext uri="{9D8B030D-6E8A-4147-A177-3AD203B41FA5}">
                      <a16:colId xmlns:a16="http://schemas.microsoft.com/office/drawing/2014/main" val="1300768271"/>
                    </a:ext>
                  </a:extLst>
                </a:gridCol>
                <a:gridCol w="4002472">
                  <a:extLst>
                    <a:ext uri="{9D8B030D-6E8A-4147-A177-3AD203B41FA5}">
                      <a16:colId xmlns:a16="http://schemas.microsoft.com/office/drawing/2014/main" val="2775620134"/>
                    </a:ext>
                  </a:extLst>
                </a:gridCol>
              </a:tblGrid>
              <a:tr h="409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597685"/>
                  </a:ext>
                </a:extLst>
              </a:tr>
              <a:tr h="409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187777"/>
                  </a:ext>
                </a:extLst>
              </a:tr>
              <a:tr h="409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20582"/>
                  </a:ext>
                </a:extLst>
              </a:tr>
              <a:tr h="71585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1903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4D8A8C-2A11-B1C0-7EED-DAEF3A596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56020"/>
              </p:ext>
            </p:extLst>
          </p:nvPr>
        </p:nvGraphicFramePr>
        <p:xfrm>
          <a:off x="1376515" y="2195075"/>
          <a:ext cx="9340646" cy="311448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670323">
                  <a:extLst>
                    <a:ext uri="{9D8B030D-6E8A-4147-A177-3AD203B41FA5}">
                      <a16:colId xmlns:a16="http://schemas.microsoft.com/office/drawing/2014/main" val="672436416"/>
                    </a:ext>
                  </a:extLst>
                </a:gridCol>
                <a:gridCol w="4670323">
                  <a:extLst>
                    <a:ext uri="{9D8B030D-6E8A-4147-A177-3AD203B41FA5}">
                      <a16:colId xmlns:a16="http://schemas.microsoft.com/office/drawing/2014/main" val="318976849"/>
                    </a:ext>
                  </a:extLst>
                </a:gridCol>
              </a:tblGrid>
              <a:tr h="645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Tool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Focus Area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4479"/>
                  </a:ext>
                </a:extLst>
              </a:tr>
              <a:tr h="645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ighthouse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Page-level audits &amp; performance 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14974"/>
                  </a:ext>
                </a:extLst>
              </a:tr>
              <a:tr h="64560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React 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In-depth component render 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97424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Sentry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Real-time error &amp; performance monitoring in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5706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5EE31C2-B2CD-7DF4-E94E-8E321B8165E5}"/>
              </a:ext>
            </a:extLst>
          </p:cNvPr>
          <p:cNvSpPr txBox="1"/>
          <p:nvPr/>
        </p:nvSpPr>
        <p:spPr>
          <a:xfrm>
            <a:off x="1376515" y="5309559"/>
            <a:ext cx="97830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Each of these tools plays a critical role at different stages of the development lifecycle.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76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5732-4004-AA32-9FDA-6467EE96F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2DC912-DA57-26BE-699D-D6EFB42A3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44129" y="5697584"/>
            <a:ext cx="10368116" cy="114791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Great for </a:t>
            </a:r>
            <a:r>
              <a:rPr lang="en-US" sz="2400" b="1" dirty="0">
                <a:solidFill>
                  <a:srgbClr val="002060"/>
                </a:solidFill>
              </a:rPr>
              <a:t>testing the entire app before deployment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7675E-D3F3-B016-EFB9-0DB557399817}"/>
              </a:ext>
            </a:extLst>
          </p:cNvPr>
          <p:cNvSpPr txBox="1"/>
          <p:nvPr/>
        </p:nvSpPr>
        <p:spPr>
          <a:xfrm>
            <a:off x="2644876" y="871593"/>
            <a:ext cx="7796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Lighthouse – Performance Audits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E194A-BDD5-AF12-A01A-710FFF996F1F}"/>
              </a:ext>
            </a:extLst>
          </p:cNvPr>
          <p:cNvSpPr txBox="1"/>
          <p:nvPr/>
        </p:nvSpPr>
        <p:spPr>
          <a:xfrm>
            <a:off x="1233948" y="2030360"/>
            <a:ext cx="106188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Built into Chrome </a:t>
            </a:r>
            <a:r>
              <a:rPr lang="en-IN" sz="2400" dirty="0" err="1">
                <a:solidFill>
                  <a:srgbClr val="002060"/>
                </a:solidFill>
              </a:rPr>
              <a:t>DevTools</a:t>
            </a:r>
            <a:endParaRPr lang="en-IN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Generates performance scores (0–100) and improvement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Audits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First </a:t>
            </a:r>
            <a:r>
              <a:rPr lang="en-IN" sz="2400" dirty="0" err="1">
                <a:solidFill>
                  <a:srgbClr val="002060"/>
                </a:solidFill>
              </a:rPr>
              <a:t>Contentful</a:t>
            </a:r>
            <a:r>
              <a:rPr lang="en-IN" sz="2400" dirty="0">
                <a:solidFill>
                  <a:srgbClr val="002060"/>
                </a:solidFill>
              </a:rPr>
              <a:t> Paint (FCP)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Time to Interactive (TTI)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Unused JavaScript &amp; CSS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Accessibility and SEO 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Also usable via CI/CD pipelines for automated checks</a:t>
            </a:r>
          </a:p>
          <a:p>
            <a:br>
              <a:rPr lang="en-IN" sz="2400" dirty="0">
                <a:solidFill>
                  <a:srgbClr val="002060"/>
                </a:solidFill>
              </a:rPr>
            </a:b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6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AAF13-FCC0-8E9C-3B93-4371A96D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79C4D51-517C-0D27-818F-92EF510F4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03" y="763770"/>
            <a:ext cx="8159620" cy="123989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React Profiler – Component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91C6FB-F667-ADF6-96D1-98454C2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155" y="1842957"/>
            <a:ext cx="102353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Part of React Developer Tools extension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Tracks render timings of individual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Visual tools: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Flame chart: shows time taken per component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Ranked chart: shows slowest components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Helps detect: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Unnecessary re-renders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Inefficient state updates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Ideal during development and debugging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lang="en-US" sz="2400" dirty="0">
                <a:solidFill>
                  <a:srgbClr val="002060"/>
                </a:solidFill>
              </a:rPr>
              <a:t>Use it to </a:t>
            </a:r>
            <a:r>
              <a:rPr lang="en-US" sz="2400" b="1" dirty="0">
                <a:solidFill>
                  <a:srgbClr val="002060"/>
                </a:solidFill>
              </a:rPr>
              <a:t>fine-tune component performance</a:t>
            </a:r>
            <a:endParaRPr lang="en-US" sz="2400" dirty="0">
              <a:solidFill>
                <a:srgbClr val="00206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9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DFEAF-D6D5-1443-2C81-A4E7C4BB5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35EF3144-B8C1-BE50-AABC-6AEE139B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709" y="640505"/>
            <a:ext cx="7481193" cy="1239894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Sentry – Real-Time Monitoring</a:t>
            </a:r>
          </a:p>
          <a:p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IN" sz="3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E86DC0-04F3-FA5D-9CEB-9390E8AA74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94503" y="1323848"/>
            <a:ext cx="1042219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Tracks frontend errors and performance in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Captures: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JavaScript exceptions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Slow API calls and resource loads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Page load timings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Provides: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Stack traces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Breadcrumbs (event history)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User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Integration via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 Unicode MS"/>
              </a:rPr>
              <a:t>@sentry/react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is quick and customizable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Helps fix bugs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before users even report them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12FE-5919-1EBA-0AB5-74C8687D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F98FA68-B4E4-AA59-3B99-BC0D050C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86115" y="3429000"/>
            <a:ext cx="7197212" cy="2526890"/>
          </a:xfrm>
        </p:spPr>
        <p:txBody>
          <a:bodyPr>
            <a:normAutofit fontScale="25000" lnSpcReduction="20000"/>
          </a:bodyPr>
          <a:lstStyle/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 Profiler, Sentry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b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Presented By: </a:t>
            </a:r>
            <a:r>
              <a:rPr lang="en-IN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P.Srija</a:t>
            </a:r>
            <a:r>
              <a:rPr lang="en-IN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Sarojini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FA6A3-29D5-E3CA-48E2-F8C9309B5441}"/>
              </a:ext>
            </a:extLst>
          </p:cNvPr>
          <p:cNvSpPr txBox="1"/>
          <p:nvPr/>
        </p:nvSpPr>
        <p:spPr>
          <a:xfrm>
            <a:off x="3126659" y="494863"/>
            <a:ext cx="727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When to Use Each Tool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3FFA9B-43B3-B5EB-EF08-413CEB082EBD}"/>
              </a:ext>
            </a:extLst>
          </p:cNvPr>
          <p:cNvGraphicFramePr>
            <a:graphicFrameLocks noGrp="1"/>
          </p:cNvGraphicFramePr>
          <p:nvPr/>
        </p:nvGraphicFramePr>
        <p:xfrm>
          <a:off x="1691148" y="2196335"/>
          <a:ext cx="8160775" cy="1943045"/>
        </p:xfrm>
        <a:graphic>
          <a:graphicData uri="http://schemas.openxmlformats.org/drawingml/2006/table">
            <a:tbl>
              <a:tblPr/>
              <a:tblGrid>
                <a:gridCol w="4158303">
                  <a:extLst>
                    <a:ext uri="{9D8B030D-6E8A-4147-A177-3AD203B41FA5}">
                      <a16:colId xmlns:a16="http://schemas.microsoft.com/office/drawing/2014/main" val="1300768271"/>
                    </a:ext>
                  </a:extLst>
                </a:gridCol>
                <a:gridCol w="4002472">
                  <a:extLst>
                    <a:ext uri="{9D8B030D-6E8A-4147-A177-3AD203B41FA5}">
                      <a16:colId xmlns:a16="http://schemas.microsoft.com/office/drawing/2014/main" val="2775620134"/>
                    </a:ext>
                  </a:extLst>
                </a:gridCol>
              </a:tblGrid>
              <a:tr h="409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597685"/>
                  </a:ext>
                </a:extLst>
              </a:tr>
              <a:tr h="409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187777"/>
                  </a:ext>
                </a:extLst>
              </a:tr>
              <a:tr h="4090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520582"/>
                  </a:ext>
                </a:extLst>
              </a:tr>
              <a:tr h="71585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19031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A8C656-4922-5105-47DC-2DF6D8CC7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191628"/>
              </p:ext>
            </p:extLst>
          </p:nvPr>
        </p:nvGraphicFramePr>
        <p:xfrm>
          <a:off x="1376515" y="1643546"/>
          <a:ext cx="9340646" cy="3114484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670323">
                  <a:extLst>
                    <a:ext uri="{9D8B030D-6E8A-4147-A177-3AD203B41FA5}">
                      <a16:colId xmlns:a16="http://schemas.microsoft.com/office/drawing/2014/main" val="672436416"/>
                    </a:ext>
                  </a:extLst>
                </a:gridCol>
                <a:gridCol w="4670323">
                  <a:extLst>
                    <a:ext uri="{9D8B030D-6E8A-4147-A177-3AD203B41FA5}">
                      <a16:colId xmlns:a16="http://schemas.microsoft.com/office/drawing/2014/main" val="318976849"/>
                    </a:ext>
                  </a:extLst>
                </a:gridCol>
              </a:tblGrid>
              <a:tr h="645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Tool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UseCase</a:t>
                      </a:r>
                      <a:endParaRPr lang="en-IN" sz="2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4479"/>
                  </a:ext>
                </a:extLst>
              </a:tr>
              <a:tr h="64560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L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ighthouse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Pre-launch performance and SEO audit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614974"/>
                  </a:ext>
                </a:extLst>
              </a:tr>
              <a:tr h="645604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Profiler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Analyze render times and optimize components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97424"/>
                  </a:ext>
                </a:extLst>
              </a:tr>
              <a:tr h="7633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Sentry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solidFill>
                            <a:srgbClr val="002060"/>
                          </a:solidFill>
                        </a:rPr>
                        <a:t>Monitor real-world issues and crashes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5706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4D5FE82-50D4-0A1A-E1A2-06BF88AA9259}"/>
              </a:ext>
            </a:extLst>
          </p:cNvPr>
          <p:cNvSpPr txBox="1"/>
          <p:nvPr/>
        </p:nvSpPr>
        <p:spPr>
          <a:xfrm>
            <a:off x="1376515" y="5309559"/>
            <a:ext cx="9783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Together, they cover </a:t>
            </a:r>
            <a:r>
              <a:rPr lang="en-US" sz="2400" b="1" dirty="0">
                <a:solidFill>
                  <a:srgbClr val="002060"/>
                </a:solidFill>
              </a:rPr>
              <a:t>build time, dev time, and real-time monitoring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8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41577-DB1F-9483-BE23-9AD8D8E3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33AB23-6329-65F6-3594-DA47734D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3457" y="4139381"/>
            <a:ext cx="13096568" cy="2526890"/>
          </a:xfrm>
        </p:spPr>
        <p:txBody>
          <a:bodyPr>
            <a:normAutofit fontScale="25000" lnSpcReduction="20000"/>
          </a:bodyPr>
          <a:lstStyle/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 Profiler, Sentry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b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Presented By: </a:t>
            </a:r>
            <a:r>
              <a:rPr lang="en-IN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P.Srija</a:t>
            </a:r>
            <a:r>
              <a:rPr lang="en-IN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Sarojini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5E0-90D6-A9C2-B6C9-62E96FCFECEE}"/>
              </a:ext>
            </a:extLst>
          </p:cNvPr>
          <p:cNvSpPr txBox="1"/>
          <p:nvPr/>
        </p:nvSpPr>
        <p:spPr>
          <a:xfrm>
            <a:off x="4454014" y="941913"/>
            <a:ext cx="3382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Best Practices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51663E-0452-310F-F74A-B9EFB3685E4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38749" y="2307696"/>
            <a:ext cx="91145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Lighthouse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regularly to maintain speed and SEO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Profiler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during development to avoid unnecessary renders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Sentry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in production to catch and diagnose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Keep monitoring as part of your CI/CD pipeline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Don’t wait for users to report performance problems!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r>
              <a:rPr lang="en-IN" sz="2400" dirty="0">
                <a:solidFill>
                  <a:srgbClr val="002060"/>
                </a:solidFill>
              </a:rPr>
              <a:t>Continuous monitoring = Continuous improvement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2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33E9-C61F-3A00-D766-12B6C4F0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06A738-492D-F21B-FBA6-3E6F343F5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3457" y="4139381"/>
            <a:ext cx="13096568" cy="2526890"/>
          </a:xfrm>
        </p:spPr>
        <p:txBody>
          <a:bodyPr>
            <a:normAutofit fontScale="25000" lnSpcReduction="20000"/>
          </a:bodyPr>
          <a:lstStyle/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 Profiler, Sentry</a:t>
            </a:r>
          </a:p>
          <a:p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b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                                                              Presented By: </a:t>
            </a:r>
            <a:r>
              <a:rPr lang="en-IN" sz="32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P.Srija</a:t>
            </a:r>
            <a:r>
              <a:rPr lang="en-IN" sz="32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 Sarojini</a:t>
            </a:r>
            <a:endParaRPr lang="en-US" sz="32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636CF-3A14-AE12-DA7C-473D3812A7CD}"/>
              </a:ext>
            </a:extLst>
          </p:cNvPr>
          <p:cNvSpPr txBox="1"/>
          <p:nvPr/>
        </p:nvSpPr>
        <p:spPr>
          <a:xfrm>
            <a:off x="4832557" y="1266630"/>
            <a:ext cx="2821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E0501-D326-AAA1-D6E1-33E9D45276F8}"/>
              </a:ext>
            </a:extLst>
          </p:cNvPr>
          <p:cNvSpPr txBox="1"/>
          <p:nvPr/>
        </p:nvSpPr>
        <p:spPr>
          <a:xfrm>
            <a:off x="1612490" y="2718619"/>
            <a:ext cx="97142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Performance is key to user satisfaction in React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Lighthouse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Profiler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2060"/>
                </a:solidFill>
              </a:rPr>
              <a:t>Sentry</a:t>
            </a:r>
            <a:r>
              <a:rPr lang="en-US" sz="2400" dirty="0">
                <a:solidFill>
                  <a:srgbClr val="002060"/>
                </a:solidFill>
              </a:rPr>
              <a:t> each offer unique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Combine these tools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Detect issues early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Improve render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Monitor real-world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969518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</TotalTime>
  <Words>488</Words>
  <Application>Microsoft Office PowerPoint</Application>
  <PresentationFormat>Widescreen</PresentationFormat>
  <Paragraphs>208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Gill Sans MT</vt:lpstr>
      <vt:lpstr>Parcel</vt:lpstr>
      <vt:lpstr>React Performance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SRIJA SAROJINI POLIMATI</dc:creator>
  <cp:lastModifiedBy>SRIJA SAROJINI POLIMATI</cp:lastModifiedBy>
  <cp:revision>1</cp:revision>
  <dcterms:created xsi:type="dcterms:W3CDTF">2025-08-07T09:37:39Z</dcterms:created>
  <dcterms:modified xsi:type="dcterms:W3CDTF">2025-08-07T10:29:44Z</dcterms:modified>
</cp:coreProperties>
</file>