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Lst>
  <p:notesMasterIdLst>
    <p:notesMasterId r:id="rId21"/>
  </p:notesMasterIdLst>
  <p:handoutMasterIdLst>
    <p:handoutMasterId r:id="rId22"/>
  </p:handoutMasterIdLst>
  <p:sldIdLst>
    <p:sldId id="309" r:id="rId5"/>
    <p:sldId id="323" r:id="rId6"/>
    <p:sldId id="324" r:id="rId7"/>
    <p:sldId id="331" r:id="rId8"/>
    <p:sldId id="313" r:id="rId9"/>
    <p:sldId id="314" r:id="rId10"/>
    <p:sldId id="315" r:id="rId11"/>
    <p:sldId id="316" r:id="rId12"/>
    <p:sldId id="317" r:id="rId13"/>
    <p:sldId id="318" r:id="rId14"/>
    <p:sldId id="330" r:id="rId15"/>
    <p:sldId id="326" r:id="rId16"/>
    <p:sldId id="327" r:id="rId17"/>
    <p:sldId id="329" r:id="rId18"/>
    <p:sldId id="328" r:id="rId19"/>
    <p:sldId id="32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3E97B94-78BD-1C46-88E1-A09B55B318A3}">
          <p14:sldIdLst>
            <p14:sldId id="309"/>
            <p14:sldId id="323"/>
            <p14:sldId id="324"/>
            <p14:sldId id="331"/>
          </p14:sldIdLst>
        </p14:section>
        <p14:section name="Dataset" id="{67FA7465-1E03-4242-8AAE-130BAC1555C9}">
          <p14:sldIdLst>
            <p14:sldId id="313"/>
          </p14:sldIdLst>
        </p14:section>
        <p14:section name="Data Cleaning" id="{F4C365C3-B9CA-3141-927D-66E28FE3FF7B}">
          <p14:sldIdLst>
            <p14:sldId id="314"/>
          </p14:sldIdLst>
        </p14:section>
        <p14:section name="Data visualization" id="{650666DD-2120-A14C-97A5-197FF7A43CDF}">
          <p14:sldIdLst>
            <p14:sldId id="315"/>
            <p14:sldId id="316"/>
            <p14:sldId id="317"/>
            <p14:sldId id="318"/>
          </p14:sldIdLst>
        </p14:section>
        <p14:section name="Modelling Methods" id="{13F7D6EA-9690-9B4B-A236-A8995AAF1AD0}">
          <p14:sldIdLst>
            <p14:sldId id="330"/>
            <p14:sldId id="326"/>
          </p14:sldIdLst>
        </p14:section>
        <p14:section name="Findings" id="{6E9990BC-5BC6-BC48-AEEC-E80797D9693D}">
          <p14:sldIdLst>
            <p14:sldId id="327"/>
            <p14:sldId id="329"/>
          </p14:sldIdLst>
        </p14:section>
        <p14:section name="Reccomendations" id="{5647785F-E1BD-E24A-8150-87F72883D588}">
          <p14:sldIdLst>
            <p14:sldId id="328"/>
            <p14:sldId id="325"/>
          </p14:sldIdLst>
        </p14:section>
      </p14:sectionLst>
    </p:ex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FA971"/>
    <a:srgbClr val="1C4C3C"/>
    <a:srgbClr val="F1EAE0"/>
    <a:srgbClr val="9F792F"/>
    <a:srgbClr val="785029"/>
    <a:srgbClr val="E3CEB2"/>
    <a:srgbClr val="648260"/>
    <a:srgbClr val="A49B37"/>
    <a:srgbClr val="006A8A"/>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94F8D-F635-C453-9B7A-5C441567E744}" v="207" dt="2024-09-21T15:29:14.243"/>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03" autoAdjust="0"/>
    <p:restoredTop sz="94873" autoAdjust="0"/>
  </p:normalViewPr>
  <p:slideViewPr>
    <p:cSldViewPr snapToGrid="0" snapToObjects="1" showGuides="1">
      <p:cViewPr varScale="1">
        <p:scale>
          <a:sx n="124" d="100"/>
          <a:sy n="124" d="100"/>
        </p:scale>
        <p:origin x="424" y="176"/>
      </p:cViewPr>
      <p:guideLst>
        <p:guide orient="horz" pos="1272"/>
        <p:guide pos="7056"/>
        <p:guide pos="600"/>
        <p:guide pos="4584"/>
      </p:guideLst>
    </p:cSldViewPr>
  </p:slideViewPr>
  <p:notesTextViewPr>
    <p:cViewPr>
      <p:scale>
        <a:sx n="20" d="100"/>
        <a:sy n="20" d="100"/>
      </p:scale>
      <p:origin x="0" y="0"/>
    </p:cViewPr>
  </p:notesTextViewPr>
  <p:sorterViewPr>
    <p:cViewPr>
      <p:scale>
        <a:sx n="100" d="100"/>
        <a:sy n="100" d="100"/>
      </p:scale>
      <p:origin x="0" y="0"/>
    </p:cViewPr>
  </p:sorterViewPr>
  <p:notesViewPr>
    <p:cSldViewPr snapToGrid="0" snapToObjects="1">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11/12/24</a:t>
            </a:fld>
            <a:endParaRPr lang="en-US" dirty="0"/>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dirty="0"/>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11/12/24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503C4B0-A82C-497E-A667-41FFA619A478}" type="slidenum">
              <a:rPr lang="en-US" smtClean="0"/>
              <a:t>1</a:t>
            </a:fld>
            <a:endParaRPr lang="en-US" dirty="0"/>
          </a:p>
        </p:txBody>
      </p:sp>
    </p:spTree>
    <p:extLst>
      <p:ext uri="{BB962C8B-B14F-4D97-AF65-F5344CB8AC3E}">
        <p14:creationId xmlns:p14="http://schemas.microsoft.com/office/powerpoint/2010/main" val="357679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1</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058A7CE-F400-7B46-9E16-10D36E8C32FD}"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22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04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41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822960"/>
            <a:ext cx="6840110" cy="4663440"/>
          </a:xfrm>
          <a:prstGeom prst="rect">
            <a:avLst/>
          </a:prstGeom>
        </p:spPr>
        <p:txBody>
          <a:bodyPr anchor="ctr">
            <a:noAutofit/>
          </a:bodyPr>
          <a:lstStyle>
            <a:lvl1pPr algn="l">
              <a:lnSpc>
                <a:spcPct val="100000"/>
              </a:lnSpc>
              <a:defRPr sz="6000" b="1" i="0" cap="all" baseline="0">
                <a:solidFill>
                  <a:schemeClr val="tx2"/>
                </a:solidFill>
                <a:latin typeface="+mj-lt"/>
              </a:defRPr>
            </a:lvl1pPr>
          </a:lstStyle>
          <a:p>
            <a:endParaRPr lang="en-US" noProof="0" dirty="0"/>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822960" y="5559552"/>
            <a:ext cx="6840110" cy="475938"/>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7793736" y="0"/>
            <a:ext cx="4398264" cy="6857999"/>
          </a:xfrm>
          <a:noFill/>
        </p:spPr>
        <p:txBody>
          <a:bodyPr anchor="t"/>
          <a:lstStyle>
            <a:lvl1pPr marL="0" indent="0" algn="ctr">
              <a:buNone/>
              <a:defRPr/>
            </a:lvl1pPr>
          </a:lstStyle>
          <a:p>
            <a:endParaRPr lang="en-US" noProof="0" dirty="0"/>
          </a:p>
        </p:txBody>
      </p:sp>
    </p:spTree>
    <p:extLst>
      <p:ext uri="{BB962C8B-B14F-4D97-AF65-F5344CB8AC3E}">
        <p14:creationId xmlns:p14="http://schemas.microsoft.com/office/powerpoint/2010/main" val="621155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47C7-955C-FC73-3737-298D139F209D}"/>
              </a:ext>
            </a:extLst>
          </p:cNvPr>
          <p:cNvSpPr>
            <a:spLocks noGrp="1"/>
          </p:cNvSpPr>
          <p:nvPr>
            <p:ph type="title"/>
          </p:nvPr>
        </p:nvSpPr>
        <p:spPr>
          <a:xfrm>
            <a:off x="822960" y="822960"/>
            <a:ext cx="4754880" cy="4114800"/>
          </a:xfrm>
          <a:prstGeom prst="rect">
            <a:avLst/>
          </a:prstGeom>
        </p:spPr>
        <p:txBody>
          <a:bodyPr anchor="b">
            <a:noAutofit/>
          </a:bodyPr>
          <a:lstStyle>
            <a:lvl1pPr algn="r">
              <a:lnSpc>
                <a:spcPct val="100000"/>
              </a:lnSpc>
              <a:defRPr sz="5400" b="1">
                <a:solidFill>
                  <a:schemeClr val="bg1"/>
                </a:solidFill>
                <a:latin typeface="+mj-lt"/>
              </a:defRPr>
            </a:lvl1pPr>
          </a:lstStyle>
          <a:p>
            <a:endParaRPr lang="en-US" dirty="0"/>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22960" y="5175504"/>
            <a:ext cx="4754880" cy="914400"/>
          </a:xfrm>
        </p:spPr>
        <p:txBody>
          <a:bodyPr/>
          <a:lstStyle>
            <a:lvl1pPr marL="0" indent="0" algn="r">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t"/>
          <a:lstStyle>
            <a:lvl1pPr marL="0" indent="0" algn="ctr">
              <a:buNone/>
              <a:defRPr/>
            </a:lvl1pPr>
          </a:lstStyle>
          <a:p>
            <a:endParaRPr lang="en-US" dirty="0"/>
          </a:p>
        </p:txBody>
      </p:sp>
    </p:spTree>
    <p:extLst>
      <p:ext uri="{BB962C8B-B14F-4D97-AF65-F5344CB8AC3E}">
        <p14:creationId xmlns:p14="http://schemas.microsoft.com/office/powerpoint/2010/main" val="292516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22960" y="822960"/>
            <a:ext cx="4023360" cy="1920240"/>
          </a:xfrm>
          <a:prstGeom prst="rect">
            <a:avLst/>
          </a:prstGeom>
        </p:spPr>
        <p:txBody>
          <a:bodyPr anchor="b">
            <a:normAutofit/>
          </a:bodyPr>
          <a:lstStyle>
            <a:lvl1pPr>
              <a:defRPr sz="32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22960" y="3529584"/>
            <a:ext cx="4023360" cy="1920240"/>
          </a:xfrm>
        </p:spPr>
        <p:txBody>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E59FE3EB-4655-2339-C82A-C74B21F76556}"/>
              </a:ext>
            </a:extLst>
          </p:cNvPr>
          <p:cNvSpPr>
            <a:spLocks noGrp="1"/>
          </p:cNvSpPr>
          <p:nvPr>
            <p:ph idx="15"/>
          </p:nvPr>
        </p:nvSpPr>
        <p:spPr>
          <a:xfrm>
            <a:off x="5486400" y="822960"/>
            <a:ext cx="5861304" cy="4846320"/>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prstGeom prst="rect">
            <a:avLst/>
          </a:prstGeom>
          <a:solidFill>
            <a:schemeClr val="accent1">
              <a:lumMod val="75000"/>
            </a:schemeClr>
          </a:solidFill>
        </p:spPr>
        <p:txBody>
          <a:bodyPr wrap="square">
            <a:noAutofit/>
          </a:bodyPr>
          <a:lstStyle>
            <a:lvl1pPr marL="0" indent="0" algn="l">
              <a:buNone/>
              <a:defRPr/>
            </a:lvl1pPr>
          </a:lstStyle>
          <a:p>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a:prstGeom prst="rect">
            <a:avLst/>
          </a:prstGeom>
        </p:spPr>
        <p:txBody>
          <a:bodyPr/>
          <a:lstStyle>
            <a:lvl1pPr>
              <a:defRPr>
                <a:solidFill>
                  <a:schemeClr val="bg1"/>
                </a:solidFill>
              </a:defRPr>
            </a:lvl1pPr>
          </a:lstStyle>
          <a:p>
            <a:r>
              <a:rPr lang="en-US"/>
              <a:t>1</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accent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22960" y="1097280"/>
            <a:ext cx="10424160" cy="1645920"/>
          </a:xfrm>
          <a:prstGeom prst="rect">
            <a:avLst/>
          </a:prstGeom>
        </p:spPr>
        <p:txBody>
          <a:bodyPr anchor="b">
            <a:normAutofit/>
          </a:bodyPr>
          <a:lstStyle>
            <a:lvl1pPr>
              <a:defRPr sz="3200" b="1">
                <a:solidFill>
                  <a:schemeClr val="bg1"/>
                </a:solidFill>
                <a:latin typeface="+mj-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2">
              <a:lumMod val="20000"/>
              <a:lumOff val="80000"/>
            </a:schemeClr>
          </a:solidFill>
        </p:spPr>
        <p:txBody>
          <a:bodyPr/>
          <a:lstStyle>
            <a:lvl1pPr marL="0" indent="0" algn="l">
              <a:buNone/>
              <a:defRPr sz="1800"/>
            </a:lvl1pPr>
          </a:lstStyle>
          <a:p>
            <a:endParaRPr lang="en-US" dirty="0"/>
          </a:p>
        </p:txBody>
      </p:sp>
      <p:sp>
        <p:nvSpPr>
          <p:cNvPr id="8" name="Content Placeholder 2">
            <a:extLst>
              <a:ext uri="{FF2B5EF4-FFF2-40B4-BE49-F238E27FC236}">
                <a16:creationId xmlns:a16="http://schemas.microsoft.com/office/drawing/2014/main" id="{9ADC6F7A-27D8-EC45-FC60-C8858243DDB0}"/>
              </a:ext>
            </a:extLst>
          </p:cNvPr>
          <p:cNvSpPr>
            <a:spLocks noGrp="1"/>
          </p:cNvSpPr>
          <p:nvPr>
            <p:ph idx="1"/>
          </p:nvPr>
        </p:nvSpPr>
        <p:spPr>
          <a:xfrm>
            <a:off x="822960" y="3529584"/>
            <a:ext cx="3200400" cy="2286000"/>
          </a:xfrm>
        </p:spPr>
        <p:txBody>
          <a:bodyPr/>
          <a:lstStyle>
            <a:lvl1pPr marL="285750" indent="-285750">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5">
            <a:extLst>
              <a:ext uri="{FF2B5EF4-FFF2-40B4-BE49-F238E27FC236}">
                <a16:creationId xmlns:a16="http://schemas.microsoft.com/office/drawing/2014/main" id="{2EA7E2BE-086F-5B51-B0E9-BDC91DF14B7B}"/>
              </a:ext>
            </a:extLst>
          </p:cNvPr>
          <p:cNvSpPr>
            <a:spLocks noGrp="1"/>
          </p:cNvSpPr>
          <p:nvPr>
            <p:ph sz="quarter" idx="15"/>
          </p:nvPr>
        </p:nvSpPr>
        <p:spPr>
          <a:xfrm>
            <a:off x="4261104" y="3529584"/>
            <a:ext cx="6986016" cy="2231136"/>
          </a:xfrm>
        </p:spPr>
        <p:txBody>
          <a:bodyPr/>
          <a:lstStyle>
            <a:lvl1pPr marL="0" indent="0">
              <a:lnSpc>
                <a:spcPct val="90000"/>
              </a:lnSpc>
              <a:spcBef>
                <a:spcPts val="1000"/>
              </a:spcBef>
              <a:spcAft>
                <a:spcPts val="0"/>
              </a:spcAft>
              <a:buFont typeface="Arial" panose="020B0604020202020204" pitchFamily="34" charset="0"/>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a:xfrm>
            <a:off x="173736" y="6254496"/>
            <a:ext cx="4114800" cy="365125"/>
          </a:xfrm>
          <a:prstGeom prst="rect">
            <a:avLst/>
          </a:prstGeom>
        </p:spPr>
        <p:txBody>
          <a:bodyPr/>
          <a:lstStyle>
            <a:lvl1pPr>
              <a:defRPr>
                <a:solidFill>
                  <a:schemeClr val="bg1">
                    <a:alpha val="78000"/>
                  </a:schemeClr>
                </a:solidFill>
              </a:defRPr>
            </a:lvl1pPr>
          </a:lstStyle>
          <a:p>
            <a:r>
              <a:rPr lang="en-US"/>
              <a:t>1</a:t>
            </a:r>
            <a:endParaRPr lang="en-US" dirty="0"/>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8978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4370832" y="822960"/>
            <a:ext cx="7040880" cy="5212080"/>
          </a:xfrm>
          <a:prstGeom prst="rect">
            <a:avLst/>
          </a:prstGeom>
        </p:spPr>
        <p:txBody>
          <a:bodyPr anchor="ctr">
            <a:normAutofit/>
          </a:bodyPr>
          <a:lstStyle>
            <a:lvl1pPr>
              <a:defRPr sz="6000" b="1" cap="all" baseline="0">
                <a:solidFill>
                  <a:schemeClr val="tx2"/>
                </a:solidFill>
                <a:latin typeface="+mj-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4133088" cy="6858000"/>
          </a:xfrm>
          <a:no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80437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12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509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377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315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1</a:t>
            </a:r>
            <a:endParaRPr lang="en-US" dirty="0"/>
          </a:p>
        </p:txBody>
      </p:sp>
      <p:sp>
        <p:nvSpPr>
          <p:cNvPr id="5" name="Slide Number Placeholder 4"/>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72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1</a:t>
            </a:r>
            <a:endParaRPr lang="en-US" dirty="0"/>
          </a:p>
        </p:txBody>
      </p:sp>
      <p:sp>
        <p:nvSpPr>
          <p:cNvPr id="4" name="Slide Number Placeholder 3"/>
          <p:cNvSpPr>
            <a:spLocks noGrp="1"/>
          </p:cNvSpPr>
          <p:nvPr>
            <p:ph type="sldNum" sz="quarter" idx="1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15177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90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074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58A7CE-F400-7B46-9E16-10D36E8C32FD}"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82831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651" r:id="rId13"/>
    <p:sldLayoutId id="2147483666" r:id="rId14"/>
    <p:sldLayoutId id="2147483670" r:id="rId15"/>
    <p:sldLayoutId id="2147483671" r:id="rId16"/>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g64349n@pace.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B0A024-4E06-BC4D-6379-140FB0CA4607}"/>
              </a:ext>
            </a:extLst>
          </p:cNvPr>
          <p:cNvSpPr>
            <a:spLocks noGrp="1"/>
          </p:cNvSpPr>
          <p:nvPr>
            <p:ph type="ctrTitle"/>
          </p:nvPr>
        </p:nvSpPr>
        <p:spPr>
          <a:xfrm>
            <a:off x="1123821" y="471638"/>
            <a:ext cx="9944357" cy="4663440"/>
          </a:xfrm>
        </p:spPr>
        <p:txBody>
          <a:bodyPr/>
          <a:lstStyle/>
          <a:p>
            <a:pPr algn="ctr"/>
            <a:r>
              <a:rPr lang="en-US" sz="3600" dirty="0"/>
              <a:t>Sales Analysis and Forecasting for an Online Retail Business</a:t>
            </a:r>
            <a:endParaRPr lang="en-US" sz="3600" dirty="0">
              <a:latin typeface="Times New Roman"/>
            </a:endParaRPr>
          </a:p>
        </p:txBody>
      </p:sp>
      <p:sp>
        <p:nvSpPr>
          <p:cNvPr id="5" name="TextBox 4">
            <a:extLst>
              <a:ext uri="{FF2B5EF4-FFF2-40B4-BE49-F238E27FC236}">
                <a16:creationId xmlns:a16="http://schemas.microsoft.com/office/drawing/2014/main" id="{FEEC1AAC-5769-8C6F-BD2E-5B8F08D7A32B}"/>
              </a:ext>
            </a:extLst>
          </p:cNvPr>
          <p:cNvSpPr txBox="1"/>
          <p:nvPr/>
        </p:nvSpPr>
        <p:spPr>
          <a:xfrm>
            <a:off x="1257301" y="4257915"/>
            <a:ext cx="6150366" cy="2031325"/>
          </a:xfrm>
          <a:prstGeom prst="rect">
            <a:avLst/>
          </a:prstGeom>
          <a:noFill/>
        </p:spPr>
        <p:txBody>
          <a:bodyPr wrap="square" rtlCol="0">
            <a:spAutoFit/>
          </a:bodyPr>
          <a:lstStyle/>
          <a:p>
            <a:r>
              <a:rPr lang="en-US" dirty="0"/>
              <a:t>11- 12 – 2024</a:t>
            </a:r>
          </a:p>
          <a:p>
            <a:r>
              <a:rPr lang="en-US" dirty="0" err="1"/>
              <a:t>Srija</a:t>
            </a:r>
            <a:r>
              <a:rPr lang="en-US" dirty="0"/>
              <a:t> </a:t>
            </a:r>
            <a:r>
              <a:rPr lang="en-US" dirty="0" err="1"/>
              <a:t>Gunaganti</a:t>
            </a:r>
            <a:endParaRPr lang="en-US" dirty="0"/>
          </a:p>
          <a:p>
            <a:r>
              <a:rPr lang="en-US" dirty="0">
                <a:hlinkClick r:id="rId3">
                  <a:extLst>
                    <a:ext uri="{A12FA001-AC4F-418D-AE19-62706E023703}">
                      <ahyp:hlinkClr xmlns:ahyp="http://schemas.microsoft.com/office/drawing/2018/hyperlinkcolor" val="tx"/>
                    </a:ext>
                  </a:extLst>
                </a:hlinkClick>
              </a:rPr>
              <a:t>sg64349n@pace.edu</a:t>
            </a:r>
            <a:endParaRPr lang="en-US" dirty="0"/>
          </a:p>
          <a:p>
            <a:r>
              <a:rPr lang="en-US" dirty="0"/>
              <a:t>Practical Data Science</a:t>
            </a:r>
          </a:p>
          <a:p>
            <a:r>
              <a:rPr lang="en-US" dirty="0"/>
              <a:t>Masters in Data Science</a:t>
            </a:r>
          </a:p>
          <a:p>
            <a:r>
              <a:rPr lang="en-US" dirty="0"/>
              <a:t>Seidenberg School of Science and Technology, Pace University</a:t>
            </a:r>
          </a:p>
          <a:p>
            <a:endParaRPr lang="en-US" dirty="0"/>
          </a:p>
        </p:txBody>
      </p:sp>
    </p:spTree>
    <p:extLst>
      <p:ext uri="{BB962C8B-B14F-4D97-AF65-F5344CB8AC3E}">
        <p14:creationId xmlns:p14="http://schemas.microsoft.com/office/powerpoint/2010/main" val="346739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2270-4C08-09A2-642F-0C3C1B2509F9}"/>
              </a:ext>
            </a:extLst>
          </p:cNvPr>
          <p:cNvSpPr>
            <a:spLocks noGrp="1"/>
          </p:cNvSpPr>
          <p:nvPr>
            <p:ph type="ctrTitle"/>
          </p:nvPr>
        </p:nvSpPr>
        <p:spPr>
          <a:xfrm>
            <a:off x="822959" y="822960"/>
            <a:ext cx="10578103" cy="475938"/>
          </a:xfrm>
        </p:spPr>
        <p:txBody>
          <a:bodyPr/>
          <a:lstStyle/>
          <a:p>
            <a:r>
              <a:rPr lang="en-US" sz="3200" dirty="0">
                <a:solidFill>
                  <a:schemeClr val="tx1"/>
                </a:solidFill>
                <a:latin typeface="Times New Roman"/>
                <a:cs typeface="Times New Roman"/>
              </a:rPr>
              <a:t>Revenue Contribution of Top 5 Products </a:t>
            </a:r>
            <a:endParaRPr lang="en-US" sz="3200" dirty="0">
              <a:solidFill>
                <a:schemeClr val="tx1"/>
              </a:solidFill>
            </a:endParaRPr>
          </a:p>
        </p:txBody>
      </p:sp>
      <p:sp>
        <p:nvSpPr>
          <p:cNvPr id="3" name="Subtitle 2">
            <a:extLst>
              <a:ext uri="{FF2B5EF4-FFF2-40B4-BE49-F238E27FC236}">
                <a16:creationId xmlns:a16="http://schemas.microsoft.com/office/drawing/2014/main" id="{C4958A35-71DB-34BC-380B-D1BB8CC9E29E}"/>
              </a:ext>
            </a:extLst>
          </p:cNvPr>
          <p:cNvSpPr>
            <a:spLocks noGrp="1"/>
          </p:cNvSpPr>
          <p:nvPr>
            <p:ph type="subTitle" idx="1"/>
          </p:nvPr>
        </p:nvSpPr>
        <p:spPr>
          <a:xfrm>
            <a:off x="822959" y="1586521"/>
            <a:ext cx="5717541" cy="4788879"/>
          </a:xfrm>
        </p:spPr>
        <p:txBody>
          <a:bodyPr>
            <a:normAutofit fontScale="92500"/>
          </a:bodyPr>
          <a:lstStyle/>
          <a:p>
            <a:r>
              <a:rPr lang="en-US" dirty="0">
                <a:solidFill>
                  <a:schemeClr val="tx1"/>
                </a:solidFill>
                <a:latin typeface="Times New Roman"/>
                <a:cs typeface="Times New Roman"/>
              </a:rPr>
              <a:t>The top 5 products account for a substantial share of total revenue, with the ”CAKESTAND" alone contributing a significant portion. This product dependency highlights the need to maintain stock levels for these popular items.</a:t>
            </a:r>
            <a:br>
              <a:rPr lang="en-US" dirty="0">
                <a:solidFill>
                  <a:schemeClr val="tx1"/>
                </a:solidFill>
                <a:latin typeface="Times New Roman"/>
                <a:cs typeface="Times New Roman"/>
              </a:rPr>
            </a:br>
            <a:endParaRPr lang="en-US" dirty="0">
              <a:solidFill>
                <a:schemeClr val="tx1"/>
              </a:solidFill>
              <a:latin typeface="Times New Roman"/>
              <a:cs typeface="Times New Roman"/>
            </a:endParaRPr>
          </a:p>
          <a:p>
            <a:r>
              <a:rPr lang="en-US" dirty="0">
                <a:solidFill>
                  <a:schemeClr val="tx1"/>
                </a:solidFill>
                <a:latin typeface="Times New Roman"/>
                <a:cs typeface="Times New Roman"/>
              </a:rPr>
              <a:t>Additional Observation: Given this concentration in revenue, promoting these items or creating bundles could further enhance sales, while exploring additional products with similar appeal may diversify revenue sources.</a:t>
            </a:r>
            <a:endParaRPr lang="en-US"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6121EFE7-131E-B541-282E-40411A61D955}"/>
              </a:ext>
            </a:extLst>
          </p:cNvPr>
          <p:cNvPicPr>
            <a:picLocks noChangeAspect="1"/>
          </p:cNvPicPr>
          <p:nvPr/>
        </p:nvPicPr>
        <p:blipFill>
          <a:blip r:embed="rId2"/>
          <a:stretch>
            <a:fillRect/>
          </a:stretch>
        </p:blipFill>
        <p:spPr>
          <a:xfrm>
            <a:off x="6718300" y="2418934"/>
            <a:ext cx="5305605" cy="2288740"/>
          </a:xfrm>
          <a:prstGeom prst="rect">
            <a:avLst/>
          </a:prstGeom>
        </p:spPr>
      </p:pic>
      <p:sp>
        <p:nvSpPr>
          <p:cNvPr id="4" name="TextBox 3">
            <a:extLst>
              <a:ext uri="{FF2B5EF4-FFF2-40B4-BE49-F238E27FC236}">
                <a16:creationId xmlns:a16="http://schemas.microsoft.com/office/drawing/2014/main" id="{AC399ECC-C959-7956-B840-6AFCBC5D184C}"/>
              </a:ext>
            </a:extLst>
          </p:cNvPr>
          <p:cNvSpPr txBox="1"/>
          <p:nvPr/>
        </p:nvSpPr>
        <p:spPr>
          <a:xfrm>
            <a:off x="11776502" y="6488668"/>
            <a:ext cx="415498"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81660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F40E-9C36-CADF-D202-ABAEAABB2E0B}"/>
              </a:ext>
            </a:extLst>
          </p:cNvPr>
          <p:cNvSpPr>
            <a:spLocks noGrp="1"/>
          </p:cNvSpPr>
          <p:nvPr>
            <p:ph type="ctrTitle"/>
          </p:nvPr>
        </p:nvSpPr>
        <p:spPr>
          <a:xfrm>
            <a:off x="822960" y="822961"/>
            <a:ext cx="6840110" cy="475938"/>
          </a:xfrm>
        </p:spPr>
        <p:txBody>
          <a:bodyPr/>
          <a:lstStyle/>
          <a:p>
            <a:r>
              <a:rPr lang="en-US" sz="3200" dirty="0">
                <a:latin typeface="Times New Roman" panose="02020603050405020304" pitchFamily="18" charset="0"/>
                <a:cs typeface="Times New Roman" panose="02020603050405020304" pitchFamily="18" charset="0"/>
              </a:rPr>
              <a:t>MODELLING METHODS</a:t>
            </a:r>
          </a:p>
        </p:txBody>
      </p:sp>
      <p:sp>
        <p:nvSpPr>
          <p:cNvPr id="3" name="Subtitle 2">
            <a:extLst>
              <a:ext uri="{FF2B5EF4-FFF2-40B4-BE49-F238E27FC236}">
                <a16:creationId xmlns:a16="http://schemas.microsoft.com/office/drawing/2014/main" id="{AFDB44B5-1076-EBF1-A23C-4BD8C0A9EE62}"/>
              </a:ext>
            </a:extLst>
          </p:cNvPr>
          <p:cNvSpPr>
            <a:spLocks noGrp="1"/>
          </p:cNvSpPr>
          <p:nvPr>
            <p:ph type="subTitle" idx="1"/>
          </p:nvPr>
        </p:nvSpPr>
        <p:spPr>
          <a:xfrm>
            <a:off x="822960" y="1561672"/>
            <a:ext cx="9769696" cy="4648479"/>
          </a:xfrm>
        </p:spPr>
        <p:txBody>
          <a:bodyPr/>
          <a:lstStyle/>
          <a:p>
            <a:r>
              <a:rPr lang="en-US" b="1" u="sng" dirty="0">
                <a:latin typeface="Times New Roman" panose="02020603050405020304" pitchFamily="18" charset="0"/>
                <a:cs typeface="Times New Roman" panose="02020603050405020304" pitchFamily="18" charset="0"/>
              </a:rPr>
              <a:t>OUTCOME VARIABLE:</a:t>
            </a:r>
          </a:p>
          <a:p>
            <a:r>
              <a:rPr lang="en-US" dirty="0">
                <a:latin typeface="Times New Roman" panose="02020603050405020304" pitchFamily="18" charset="0"/>
                <a:cs typeface="Times New Roman" panose="02020603050405020304" pitchFamily="18" charset="0"/>
              </a:rPr>
              <a:t>The outcome variable is Sales Revenue. It is the total value of the sales made in a given period (week, month,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Predicting sales revenue helps businesses estimate income, plan promotions, and manage financials.</a:t>
            </a:r>
            <a:endParaRPr lang="en-US" u="sng"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5200BE3-23D2-16BA-C65F-1428128A3396}"/>
              </a:ext>
            </a:extLst>
          </p:cNvPr>
          <p:cNvSpPr txBox="1"/>
          <p:nvPr/>
        </p:nvSpPr>
        <p:spPr>
          <a:xfrm>
            <a:off x="11776502" y="6488668"/>
            <a:ext cx="415498"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07945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9599-C2E9-F2B3-2568-86C0D0F07821}"/>
              </a:ext>
            </a:extLst>
          </p:cNvPr>
          <p:cNvSpPr>
            <a:spLocks noGrp="1"/>
          </p:cNvSpPr>
          <p:nvPr>
            <p:ph type="ctrTitle"/>
          </p:nvPr>
        </p:nvSpPr>
        <p:spPr>
          <a:xfrm>
            <a:off x="499467" y="470492"/>
            <a:ext cx="10289540" cy="662940"/>
          </a:xfrm>
        </p:spPr>
        <p:txBody>
          <a:bodyPr/>
          <a:lstStyle/>
          <a:p>
            <a:r>
              <a:rPr lang="en-US" sz="3200" b="1" dirty="0">
                <a:latin typeface="Times New Roman" panose="02020603050405020304" pitchFamily="18" charset="0"/>
                <a:cs typeface="Times New Roman" panose="02020603050405020304" pitchFamily="18" charset="0"/>
              </a:rPr>
              <a:t>Model Selection, Tuning and Training</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A580A6-2070-CF70-4A6B-9814693B5680}"/>
              </a:ext>
            </a:extLst>
          </p:cNvPr>
          <p:cNvSpPr>
            <a:spLocks noGrp="1"/>
          </p:cNvSpPr>
          <p:nvPr>
            <p:ph type="subTitle" idx="1"/>
          </p:nvPr>
        </p:nvSpPr>
        <p:spPr>
          <a:xfrm>
            <a:off x="581660" y="1368552"/>
            <a:ext cx="10810240" cy="5489448"/>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Selected the ARIMA model based on its suitability for time-series data with seasonal     patterns.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Used ACF (Autocorrelation Function) and PACF (Partial Autocorrelation Function) plots to determine initial parameters (p, d, q).</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Optimized model parameters by minimizing AIC (Akaike Information Criterion) and BIC (Bayesian Information Criterion).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Trained the ARIMA model using historical sales data from December 2010 to June 2011.</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Incorporated seasonal components to capture recurring patterns, such as holiday sales peaks.</a:t>
            </a:r>
          </a:p>
          <a:p>
            <a:endParaRPr lang="en-US" dirty="0"/>
          </a:p>
        </p:txBody>
      </p:sp>
      <p:sp>
        <p:nvSpPr>
          <p:cNvPr id="5" name="TextBox 4">
            <a:extLst>
              <a:ext uri="{FF2B5EF4-FFF2-40B4-BE49-F238E27FC236}">
                <a16:creationId xmlns:a16="http://schemas.microsoft.com/office/drawing/2014/main" id="{49967AFD-FE1B-9341-D596-08D204265663}"/>
              </a:ext>
            </a:extLst>
          </p:cNvPr>
          <p:cNvSpPr txBox="1"/>
          <p:nvPr/>
        </p:nvSpPr>
        <p:spPr>
          <a:xfrm>
            <a:off x="11776502" y="6375400"/>
            <a:ext cx="415498"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20190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0C34-1815-DB13-2F58-D863D4C64CBF}"/>
              </a:ext>
            </a:extLst>
          </p:cNvPr>
          <p:cNvSpPr>
            <a:spLocks noGrp="1"/>
          </p:cNvSpPr>
          <p:nvPr>
            <p:ph type="ctrTitle"/>
          </p:nvPr>
        </p:nvSpPr>
        <p:spPr>
          <a:xfrm>
            <a:off x="330200" y="546158"/>
            <a:ext cx="12179300" cy="637990"/>
          </a:xfrm>
        </p:spPr>
        <p:txBody>
          <a:bodyPr/>
          <a:lstStyle/>
          <a:p>
            <a:r>
              <a:rPr lang="en-US" sz="3200" b="1" dirty="0">
                <a:latin typeface="Times New Roman" panose="02020603050405020304" pitchFamily="18" charset="0"/>
                <a:cs typeface="Times New Roman" panose="02020603050405020304" pitchFamily="18" charset="0"/>
              </a:rPr>
              <a:t>FINDINGS</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9027AD-EE15-E72B-5566-B93A2BAE1CF7}"/>
              </a:ext>
            </a:extLst>
          </p:cNvPr>
          <p:cNvSpPr>
            <a:spLocks noGrp="1"/>
          </p:cNvSpPr>
          <p:nvPr>
            <p:ph type="subTitle" idx="1"/>
          </p:nvPr>
        </p:nvSpPr>
        <p:spPr>
          <a:xfrm>
            <a:off x="673100" y="1587500"/>
            <a:ext cx="10985500" cy="5016500"/>
          </a:xfrm>
        </p:spPr>
        <p:txBody>
          <a:bodyPr>
            <a:normAutofit fontScale="85000" lnSpcReduction="20000"/>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ARIMA model used to forecast monthly sales.</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Performance metrics: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MAE (Mean Absolute Error): 142,346.83</a:t>
            </a:r>
          </a:p>
          <a:p>
            <a:r>
              <a:rPr lang="en-US" sz="2400" dirty="0">
                <a:latin typeface="Times New Roman" panose="02020603050405020304" pitchFamily="18" charset="0"/>
                <a:cs typeface="Times New Roman" panose="02020603050405020304" pitchFamily="18" charset="0"/>
              </a:rPr>
              <a:t>  It measures the average of absolute difference between predicted values and actual values.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RMSE (Root Mean Squared Error): 164,490.57</a:t>
            </a:r>
          </a:p>
          <a:p>
            <a:r>
              <a:rPr lang="en-US" sz="2400" dirty="0">
                <a:latin typeface="Times New Roman" panose="02020603050405020304" pitchFamily="18" charset="0"/>
                <a:cs typeface="Times New Roman" panose="02020603050405020304" pitchFamily="18" charset="0"/>
              </a:rPr>
              <a:t> It gives large errors more than MAE, it is useful to avoid large errors in the predictions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guidance for inventory planning and promotional strategies.</a:t>
            </a:r>
          </a:p>
          <a:p>
            <a:endParaRPr lang="en-US" dirty="0"/>
          </a:p>
        </p:txBody>
      </p:sp>
      <p:sp>
        <p:nvSpPr>
          <p:cNvPr id="5" name="TextBox 4">
            <a:extLst>
              <a:ext uri="{FF2B5EF4-FFF2-40B4-BE49-F238E27FC236}">
                <a16:creationId xmlns:a16="http://schemas.microsoft.com/office/drawing/2014/main" id="{50EBDB6C-2D25-858E-84AD-31AEF5F145EE}"/>
              </a:ext>
            </a:extLst>
          </p:cNvPr>
          <p:cNvSpPr txBox="1"/>
          <p:nvPr/>
        </p:nvSpPr>
        <p:spPr>
          <a:xfrm>
            <a:off x="11776502" y="6419334"/>
            <a:ext cx="415498" cy="369332"/>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val="375860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2324-6DA1-C4B4-FC0A-82DA7441703B}"/>
              </a:ext>
            </a:extLst>
          </p:cNvPr>
          <p:cNvSpPr>
            <a:spLocks noGrp="1"/>
          </p:cNvSpPr>
          <p:nvPr>
            <p:ph type="ctrTitle"/>
          </p:nvPr>
        </p:nvSpPr>
        <p:spPr>
          <a:xfrm>
            <a:off x="822959" y="822961"/>
            <a:ext cx="10879305" cy="475938"/>
          </a:xfrm>
        </p:spPr>
        <p:txBody>
          <a:bodyPr/>
          <a:lstStyle/>
          <a:p>
            <a:r>
              <a:rPr lang="en-US" sz="2400" dirty="0">
                <a:latin typeface="Times New Roman" panose="02020603050405020304" pitchFamily="18" charset="0"/>
                <a:cs typeface="Times New Roman" panose="02020603050405020304" pitchFamily="18" charset="0"/>
              </a:rPr>
              <a:t>Non – </a:t>
            </a:r>
            <a:r>
              <a:rPr lang="en-US" sz="2400" dirty="0" err="1">
                <a:latin typeface="Times New Roman" panose="02020603050405020304" pitchFamily="18" charset="0"/>
                <a:cs typeface="Times New Roman" panose="02020603050405020304" pitchFamily="18" charset="0"/>
              </a:rPr>
              <a:t>TechnicaL</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FA6AA01-8D88-15A8-45FE-C56D8077DEAA}"/>
              </a:ext>
            </a:extLst>
          </p:cNvPr>
          <p:cNvSpPr>
            <a:spLocks noGrp="1"/>
          </p:cNvSpPr>
          <p:nvPr>
            <p:ph type="subTitle" idx="1"/>
          </p:nvPr>
        </p:nvSpPr>
        <p:spPr>
          <a:xfrm>
            <a:off x="822959" y="1561672"/>
            <a:ext cx="10735467" cy="4473818"/>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Sales Peaks and promotional events:</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analysis reveals periods with higher sales which includes holiday seasons.</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a:t>
            </a:r>
            <a:r>
              <a:rPr lang="en-US" b="1" dirty="0" err="1">
                <a:latin typeface="Times New Roman" panose="02020603050405020304" pitchFamily="18" charset="0"/>
                <a:cs typeface="Times New Roman" panose="02020603050405020304" pitchFamily="18" charset="0"/>
              </a:rPr>
              <a:t>Behaviour</a:t>
            </a:r>
            <a:r>
              <a:rPr lang="en-US" b="1" dirty="0">
                <a:latin typeface="Times New Roman" panose="02020603050405020304" pitchFamily="18" charset="0"/>
                <a:cs typeface="Times New Roman" panose="02020603050405020304" pitchFamily="18" charset="0"/>
              </a:rPr>
              <a:t> Patterns:</a:t>
            </a:r>
          </a:p>
          <a:p>
            <a:r>
              <a:rPr lang="en-US" dirty="0">
                <a:latin typeface="Times New Roman" panose="02020603050405020304" pitchFamily="18" charset="0"/>
                <a:cs typeface="Times New Roman" panose="02020603050405020304" pitchFamily="18" charset="0"/>
              </a:rPr>
              <a:t>     The model highlights regularities in customer purchasing behavior, such as increased sales on weekends or specific times of the year</a:t>
            </a:r>
            <a:r>
              <a:rPr lang="en-US" dirty="0"/>
              <a:t>. </a:t>
            </a:r>
          </a:p>
          <a:p>
            <a:endParaRPr lang="en-US" dirty="0"/>
          </a:p>
          <a:p>
            <a:endParaRPr lang="en-US" dirty="0"/>
          </a:p>
        </p:txBody>
      </p:sp>
      <p:sp>
        <p:nvSpPr>
          <p:cNvPr id="5" name="TextBox 4">
            <a:extLst>
              <a:ext uri="{FF2B5EF4-FFF2-40B4-BE49-F238E27FC236}">
                <a16:creationId xmlns:a16="http://schemas.microsoft.com/office/drawing/2014/main" id="{417978C2-5E05-36A6-7A68-6D61E7396404}"/>
              </a:ext>
            </a:extLst>
          </p:cNvPr>
          <p:cNvSpPr txBox="1"/>
          <p:nvPr/>
        </p:nvSpPr>
        <p:spPr>
          <a:xfrm>
            <a:off x="11776502" y="6488668"/>
            <a:ext cx="415498"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381236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81E-6DBE-0EA3-D89E-94B228C66B98}"/>
              </a:ext>
            </a:extLst>
          </p:cNvPr>
          <p:cNvSpPr>
            <a:spLocks noGrp="1"/>
          </p:cNvSpPr>
          <p:nvPr>
            <p:ph type="ctrTitle"/>
          </p:nvPr>
        </p:nvSpPr>
        <p:spPr>
          <a:xfrm>
            <a:off x="822960" y="389440"/>
            <a:ext cx="6840110" cy="586740"/>
          </a:xfrm>
        </p:spPr>
        <p:txBody>
          <a:bodyPr/>
          <a:lstStyle/>
          <a:p>
            <a:r>
              <a:rPr lang="en-US" sz="3200" b="1" dirty="0">
                <a:latin typeface="Times New Roman" panose="02020603050405020304" pitchFamily="18" charset="0"/>
                <a:cs typeface="Times New Roman" panose="02020603050405020304" pitchFamily="18" charset="0"/>
              </a:rPr>
              <a:t>Recommendations</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242B28-20A8-7DF0-4C07-ABF54C820E0C}"/>
              </a:ext>
            </a:extLst>
          </p:cNvPr>
          <p:cNvSpPr>
            <a:spLocks noGrp="1"/>
          </p:cNvSpPr>
          <p:nvPr>
            <p:ph type="subTitle" idx="1"/>
          </p:nvPr>
        </p:nvSpPr>
        <p:spPr>
          <a:xfrm>
            <a:off x="927100" y="1219200"/>
            <a:ext cx="7785100" cy="5249360"/>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Stock High-Demand Products: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Maintain inventory for top-sellers to reduce stockouts.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Implement Loyalty Programs: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Reward high-value customers to boost retention.</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Seasonal Promotions: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Target winter peaks and summer dips with tailored campaigns.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Forecast-Driven Inventory: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forecasts to align stock with expected demand.</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8EF2C9-0298-571E-C967-A8DCB677CFD3}"/>
              </a:ext>
            </a:extLst>
          </p:cNvPr>
          <p:cNvSpPr txBox="1"/>
          <p:nvPr/>
        </p:nvSpPr>
        <p:spPr>
          <a:xfrm>
            <a:off x="11776502" y="6488668"/>
            <a:ext cx="415498"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227089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A931-5B52-52AE-936F-30FB56B2DF2D}"/>
              </a:ext>
            </a:extLst>
          </p:cNvPr>
          <p:cNvSpPr>
            <a:spLocks noGrp="1"/>
          </p:cNvSpPr>
          <p:nvPr>
            <p:ph type="ctrTitle"/>
          </p:nvPr>
        </p:nvSpPr>
        <p:spPr>
          <a:xfrm>
            <a:off x="2808171" y="822510"/>
            <a:ext cx="6840110" cy="4663440"/>
          </a:xfrm>
        </p:spPr>
        <p:txBody>
          <a:bodyPr/>
          <a:lstStyle/>
          <a:p>
            <a:r>
              <a:rPr lang="en-US" dirty="0"/>
              <a:t>THANK YOU</a:t>
            </a:r>
          </a:p>
        </p:txBody>
      </p:sp>
    </p:spTree>
    <p:extLst>
      <p:ext uri="{BB962C8B-B14F-4D97-AF65-F5344CB8AC3E}">
        <p14:creationId xmlns:p14="http://schemas.microsoft.com/office/powerpoint/2010/main" val="68204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A905-4202-A31C-05D3-F0CBB5835F9C}"/>
              </a:ext>
            </a:extLst>
          </p:cNvPr>
          <p:cNvSpPr>
            <a:spLocks noGrp="1"/>
          </p:cNvSpPr>
          <p:nvPr>
            <p:ph type="ctrTitle"/>
          </p:nvPr>
        </p:nvSpPr>
        <p:spPr>
          <a:xfrm>
            <a:off x="822960" y="822960"/>
            <a:ext cx="6840110" cy="790083"/>
          </a:xfrm>
        </p:spPr>
        <p:txBody>
          <a:bodyPr/>
          <a:lstStyle/>
          <a:p>
            <a:r>
              <a:rPr lang="en-US" sz="3200" dirty="0"/>
              <a:t>AGENDA</a:t>
            </a:r>
          </a:p>
        </p:txBody>
      </p:sp>
      <p:sp>
        <p:nvSpPr>
          <p:cNvPr id="3" name="Subtitle 2">
            <a:extLst>
              <a:ext uri="{FF2B5EF4-FFF2-40B4-BE49-F238E27FC236}">
                <a16:creationId xmlns:a16="http://schemas.microsoft.com/office/drawing/2014/main" id="{7C95A228-3A73-1080-EABE-29A0B1034102}"/>
              </a:ext>
            </a:extLst>
          </p:cNvPr>
          <p:cNvSpPr>
            <a:spLocks noGrp="1"/>
          </p:cNvSpPr>
          <p:nvPr>
            <p:ph type="subTitle" idx="1"/>
          </p:nvPr>
        </p:nvSpPr>
        <p:spPr>
          <a:xfrm>
            <a:off x="822959" y="1715784"/>
            <a:ext cx="9029957" cy="4319706"/>
          </a:xfrm>
        </p:spPr>
        <p:txBody>
          <a:bodyPr>
            <a:normAutofit lnSpcReduction="10000"/>
          </a:bodyPr>
          <a:lstStyle/>
          <a:p>
            <a:pPr marL="342900" indent="-342900">
              <a:buFont typeface="Arial" panose="020B0604020202020204" pitchFamily="34" charset="0"/>
              <a:buChar char="•"/>
            </a:pPr>
            <a:r>
              <a:rPr lang="en-US" dirty="0"/>
              <a:t>Executive Summary</a:t>
            </a:r>
          </a:p>
          <a:p>
            <a:pPr marL="342900" indent="-342900">
              <a:buFont typeface="Arial" panose="020B0604020202020204" pitchFamily="34" charset="0"/>
              <a:buChar char="•"/>
            </a:pPr>
            <a:r>
              <a:rPr lang="en-US" dirty="0"/>
              <a:t>Project Plan Recap</a:t>
            </a:r>
          </a:p>
          <a:p>
            <a:pPr marL="342900" indent="-342900">
              <a:buFont typeface="Arial" panose="020B0604020202020204" pitchFamily="34" charset="0"/>
              <a:buChar char="•"/>
            </a:pPr>
            <a:r>
              <a:rPr lang="en-US" dirty="0"/>
              <a:t>Dataset</a:t>
            </a:r>
          </a:p>
          <a:p>
            <a:pPr marL="342900" indent="-342900">
              <a:buFont typeface="Arial" panose="020B0604020202020204" pitchFamily="34" charset="0"/>
              <a:buChar char="•"/>
            </a:pPr>
            <a:r>
              <a:rPr lang="en-US" dirty="0"/>
              <a:t>Data Cleaning</a:t>
            </a:r>
          </a:p>
          <a:p>
            <a:pPr marL="342900" indent="-342900">
              <a:buFont typeface="Arial" panose="020B0604020202020204" pitchFamily="34" charset="0"/>
              <a:buChar char="•"/>
            </a:pPr>
            <a:r>
              <a:rPr lang="en-US" dirty="0"/>
              <a:t>EDA</a:t>
            </a:r>
          </a:p>
          <a:p>
            <a:pPr marL="342900" indent="-342900">
              <a:buFont typeface="Arial" panose="020B0604020202020204" pitchFamily="34" charset="0"/>
              <a:buChar char="•"/>
            </a:pPr>
            <a:r>
              <a:rPr lang="en-US" dirty="0"/>
              <a:t>Modelling Methods</a:t>
            </a:r>
          </a:p>
          <a:p>
            <a:pPr marL="342900" indent="-342900">
              <a:buFont typeface="Arial" panose="020B0604020202020204" pitchFamily="34" charset="0"/>
              <a:buChar char="•"/>
            </a:pPr>
            <a:r>
              <a:rPr lang="en-US" dirty="0"/>
              <a:t>Finding</a:t>
            </a:r>
          </a:p>
          <a:p>
            <a:pPr marL="342900" indent="-342900">
              <a:buFont typeface="Arial" panose="020B0604020202020204" pitchFamily="34" charset="0"/>
              <a:buChar char="•"/>
            </a:pPr>
            <a:r>
              <a:rPr lang="en-US" dirty="0" err="1"/>
              <a:t>Reccomendations</a:t>
            </a: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221A194-2B14-78B9-2C72-DBDC2AA3CCB7}"/>
              </a:ext>
            </a:extLst>
          </p:cNvPr>
          <p:cNvSpPr txBox="1"/>
          <p:nvPr/>
        </p:nvSpPr>
        <p:spPr>
          <a:xfrm>
            <a:off x="11891918" y="6488668"/>
            <a:ext cx="300082"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78014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D68-A08A-6E9B-3A41-C9F90E610864}"/>
              </a:ext>
            </a:extLst>
          </p:cNvPr>
          <p:cNvSpPr>
            <a:spLocks noGrp="1"/>
          </p:cNvSpPr>
          <p:nvPr>
            <p:ph type="ctrTitle"/>
          </p:nvPr>
        </p:nvSpPr>
        <p:spPr>
          <a:xfrm>
            <a:off x="822960" y="822960"/>
            <a:ext cx="6840110" cy="584600"/>
          </a:xfrm>
        </p:spPr>
        <p:txBody>
          <a:bodyPr/>
          <a:lstStyle/>
          <a:p>
            <a:r>
              <a:rPr lang="en-US" sz="3200" dirty="0"/>
              <a:t>Executive Summary</a:t>
            </a:r>
          </a:p>
        </p:txBody>
      </p:sp>
      <p:sp>
        <p:nvSpPr>
          <p:cNvPr id="3" name="Subtitle 2">
            <a:extLst>
              <a:ext uri="{FF2B5EF4-FFF2-40B4-BE49-F238E27FC236}">
                <a16:creationId xmlns:a16="http://schemas.microsoft.com/office/drawing/2014/main" id="{14B5ECFD-1800-9059-DB80-AB0ECD01E487}"/>
              </a:ext>
            </a:extLst>
          </p:cNvPr>
          <p:cNvSpPr>
            <a:spLocks noGrp="1"/>
          </p:cNvSpPr>
          <p:nvPr>
            <p:ph type="subTitle" idx="1"/>
          </p:nvPr>
        </p:nvSpPr>
        <p:spPr>
          <a:xfrm>
            <a:off x="799671" y="1571947"/>
            <a:ext cx="11015609" cy="4627930"/>
          </a:xfrm>
        </p:spPr>
        <p:txBody>
          <a:bodyPr>
            <a:normAutofit lnSpcReduction="10000"/>
          </a:bodyPr>
          <a:lstStyle/>
          <a:p>
            <a:r>
              <a:rPr lang="en-US" b="1" dirty="0">
                <a:latin typeface="Times New Roman" panose="02020603050405020304" pitchFamily="18" charset="0"/>
                <a:ea typeface="+mn-lt"/>
                <a:cs typeface="Times New Roman" panose="02020603050405020304" pitchFamily="18" charset="0"/>
              </a:rPr>
              <a:t>Problem: </a:t>
            </a:r>
            <a:r>
              <a:rPr lang="en-US" dirty="0">
                <a:latin typeface="Times New Roman" panose="02020603050405020304" pitchFamily="18" charset="0"/>
                <a:ea typeface="+mn-lt"/>
                <a:cs typeface="Times New Roman" panose="02020603050405020304" pitchFamily="18" charset="0"/>
              </a:rPr>
              <a:t>It is important for a store to maintain the stock properly. </a:t>
            </a:r>
            <a:r>
              <a:rPr lang="en-US" sz="2400" dirty="0">
                <a:latin typeface="Times New Roman" panose="02020603050405020304" pitchFamily="18" charset="0"/>
                <a:cs typeface="Times New Roman" panose="02020603050405020304" pitchFamily="18" charset="0"/>
              </a:rPr>
              <a:t>Stockouts of popular products leading to missed sales, causes Low retention of high-value customers</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Seasonal sales fluctuations causing revenue inconsistency. Inefficient inventory planning leading to excess/shortage issues</a:t>
            </a:r>
            <a:r>
              <a:rPr lang="en-US" sz="2400" dirty="0"/>
              <a:t>.</a:t>
            </a:r>
          </a:p>
          <a:p>
            <a:endParaRPr lang="en-US" dirty="0">
              <a:latin typeface="Times New Roman" panose="02020603050405020304" pitchFamily="18" charset="0"/>
              <a:ea typeface="+mn-lt"/>
              <a:cs typeface="Times New Roman" panose="02020603050405020304" pitchFamily="18" charset="0"/>
            </a:endParaRPr>
          </a:p>
          <a:p>
            <a:r>
              <a:rPr lang="en-US" b="1" dirty="0">
                <a:latin typeface="Times New Roman" panose="02020603050405020304" pitchFamily="18" charset="0"/>
                <a:ea typeface="+mn-lt"/>
                <a:cs typeface="Times New Roman" panose="02020603050405020304" pitchFamily="18" charset="0"/>
              </a:rPr>
              <a:t>Solution:</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Conduct a comprehensive analysis of online retail sales data.</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Identify key sales trends, popular products, and high-value customers</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Develop a predictive model for forecasting monthly sales.</a:t>
            </a:r>
          </a:p>
        </p:txBody>
      </p:sp>
      <p:sp>
        <p:nvSpPr>
          <p:cNvPr id="4" name="TextBox 3">
            <a:extLst>
              <a:ext uri="{FF2B5EF4-FFF2-40B4-BE49-F238E27FC236}">
                <a16:creationId xmlns:a16="http://schemas.microsoft.com/office/drawing/2014/main" id="{63DAC5DF-C282-A98D-E75A-E19F786EA79D}"/>
              </a:ext>
            </a:extLst>
          </p:cNvPr>
          <p:cNvSpPr txBox="1"/>
          <p:nvPr/>
        </p:nvSpPr>
        <p:spPr>
          <a:xfrm>
            <a:off x="11891918" y="6375400"/>
            <a:ext cx="300082"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77231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0674-F388-B8EB-6845-B516B3AB63E1}"/>
              </a:ext>
            </a:extLst>
          </p:cNvPr>
          <p:cNvSpPr>
            <a:spLocks noGrp="1"/>
          </p:cNvSpPr>
          <p:nvPr>
            <p:ph type="ctrTitle"/>
          </p:nvPr>
        </p:nvSpPr>
        <p:spPr>
          <a:xfrm>
            <a:off x="3463417" y="781864"/>
            <a:ext cx="10858757" cy="851728"/>
          </a:xfrm>
        </p:spPr>
        <p:txBody>
          <a:bodyPr/>
          <a:lstStyle/>
          <a:p>
            <a:r>
              <a:rPr lang="en-US" sz="3200" dirty="0">
                <a:latin typeface="Times New Roman" panose="02020603050405020304" pitchFamily="18" charset="0"/>
                <a:cs typeface="Times New Roman" panose="02020603050405020304" pitchFamily="18" charset="0"/>
              </a:rPr>
              <a:t>Project Plan Recap</a:t>
            </a:r>
          </a:p>
        </p:txBody>
      </p:sp>
      <p:graphicFrame>
        <p:nvGraphicFramePr>
          <p:cNvPr id="5" name="Table 4">
            <a:extLst>
              <a:ext uri="{FF2B5EF4-FFF2-40B4-BE49-F238E27FC236}">
                <a16:creationId xmlns:a16="http://schemas.microsoft.com/office/drawing/2014/main" id="{73070B6A-B5B2-A0AD-6484-D90CEAAD0A6F}"/>
              </a:ext>
            </a:extLst>
          </p:cNvPr>
          <p:cNvGraphicFramePr>
            <a:graphicFrameLocks noGrp="1"/>
          </p:cNvGraphicFramePr>
          <p:nvPr>
            <p:extLst>
              <p:ext uri="{D42A27DB-BD31-4B8C-83A1-F6EECF244321}">
                <p14:modId xmlns:p14="http://schemas.microsoft.com/office/powerpoint/2010/main" val="3163170493"/>
              </p:ext>
            </p:extLst>
          </p:nvPr>
        </p:nvGraphicFramePr>
        <p:xfrm>
          <a:off x="822959" y="2283458"/>
          <a:ext cx="10478616" cy="3202941"/>
        </p:xfrm>
        <a:graphic>
          <a:graphicData uri="http://schemas.openxmlformats.org/drawingml/2006/table">
            <a:tbl>
              <a:tblPr firstRow="1" bandRow="1">
                <a:tableStyleId>{5202B0CA-FC54-4496-8BCA-5EF66A818D29}</a:tableStyleId>
              </a:tblPr>
              <a:tblGrid>
                <a:gridCol w="2619654">
                  <a:extLst>
                    <a:ext uri="{9D8B030D-6E8A-4147-A177-3AD203B41FA5}">
                      <a16:colId xmlns:a16="http://schemas.microsoft.com/office/drawing/2014/main" val="2085556815"/>
                    </a:ext>
                  </a:extLst>
                </a:gridCol>
                <a:gridCol w="2619654">
                  <a:extLst>
                    <a:ext uri="{9D8B030D-6E8A-4147-A177-3AD203B41FA5}">
                      <a16:colId xmlns:a16="http://schemas.microsoft.com/office/drawing/2014/main" val="3966489027"/>
                    </a:ext>
                  </a:extLst>
                </a:gridCol>
                <a:gridCol w="2619654">
                  <a:extLst>
                    <a:ext uri="{9D8B030D-6E8A-4147-A177-3AD203B41FA5}">
                      <a16:colId xmlns:a16="http://schemas.microsoft.com/office/drawing/2014/main" val="2073256641"/>
                    </a:ext>
                  </a:extLst>
                </a:gridCol>
                <a:gridCol w="2619654">
                  <a:extLst>
                    <a:ext uri="{9D8B030D-6E8A-4147-A177-3AD203B41FA5}">
                      <a16:colId xmlns:a16="http://schemas.microsoft.com/office/drawing/2014/main" val="3678984725"/>
                    </a:ext>
                  </a:extLst>
                </a:gridCol>
              </a:tblGrid>
              <a:tr h="518436">
                <a:tc>
                  <a:txBody>
                    <a:bodyPr/>
                    <a:lstStyle/>
                    <a:p>
                      <a:pPr algn="ctr"/>
                      <a:r>
                        <a:rPr lang="en-US" dirty="0"/>
                        <a:t>DELIVERABLES</a:t>
                      </a:r>
                    </a:p>
                  </a:txBody>
                  <a:tcPr/>
                </a:tc>
                <a:tc>
                  <a:txBody>
                    <a:bodyPr/>
                    <a:lstStyle/>
                    <a:p>
                      <a:pPr algn="ctr"/>
                      <a:r>
                        <a:rPr lang="en-US" dirty="0"/>
                        <a:t>DETAILS</a:t>
                      </a:r>
                    </a:p>
                  </a:txBody>
                  <a:tcPr/>
                </a:tc>
                <a:tc>
                  <a:txBody>
                    <a:bodyPr/>
                    <a:lstStyle/>
                    <a:p>
                      <a:pPr algn="ctr"/>
                      <a:r>
                        <a:rPr lang="en-US" dirty="0"/>
                        <a:t>DUE DATE</a:t>
                      </a:r>
                    </a:p>
                  </a:txBody>
                  <a:tcPr/>
                </a:tc>
                <a:tc>
                  <a:txBody>
                    <a:bodyPr/>
                    <a:lstStyle/>
                    <a:p>
                      <a:pPr algn="ctr"/>
                      <a:r>
                        <a:rPr lang="en-US" dirty="0"/>
                        <a:t>STATUS</a:t>
                      </a:r>
                    </a:p>
                  </a:txBody>
                  <a:tcPr/>
                </a:tc>
                <a:extLst>
                  <a:ext uri="{0D108BD9-81ED-4DB2-BD59-A6C34878D82A}">
                    <a16:rowId xmlns:a16="http://schemas.microsoft.com/office/drawing/2014/main" val="191210424"/>
                  </a:ext>
                </a:extLst>
              </a:tr>
              <a:tr h="894835">
                <a:tc>
                  <a:txBody>
                    <a:bodyPr/>
                    <a:lstStyle/>
                    <a:p>
                      <a:pPr algn="ctr"/>
                      <a:r>
                        <a:rPr lang="en-US" dirty="0"/>
                        <a:t>Data &amp; EDA</a:t>
                      </a:r>
                    </a:p>
                  </a:txBody>
                  <a:tcPr/>
                </a:tc>
                <a:tc>
                  <a:txBody>
                    <a:bodyPr/>
                    <a:lstStyle/>
                    <a:p>
                      <a:pPr algn="ctr"/>
                      <a:r>
                        <a:rPr lang="en-US" dirty="0"/>
                        <a:t>Identifying trends and patterns</a:t>
                      </a:r>
                    </a:p>
                  </a:txBody>
                  <a:tcPr/>
                </a:tc>
                <a:tc>
                  <a:txBody>
                    <a:bodyPr/>
                    <a:lstStyle/>
                    <a:p>
                      <a:pPr algn="ctr"/>
                      <a:r>
                        <a:rPr lang="en-US" dirty="0"/>
                        <a:t>11-05-24</a:t>
                      </a:r>
                    </a:p>
                  </a:txBody>
                  <a:tcPr/>
                </a:tc>
                <a:tc>
                  <a:txBody>
                    <a:bodyPr/>
                    <a:lstStyle/>
                    <a:p>
                      <a:pPr algn="ctr"/>
                      <a:r>
                        <a:rPr lang="en-US" dirty="0"/>
                        <a:t>Completed</a:t>
                      </a:r>
                    </a:p>
                  </a:txBody>
                  <a:tcPr/>
                </a:tc>
                <a:extLst>
                  <a:ext uri="{0D108BD9-81ED-4DB2-BD59-A6C34878D82A}">
                    <a16:rowId xmlns:a16="http://schemas.microsoft.com/office/drawing/2014/main" val="3414534041"/>
                  </a:ext>
                </a:extLst>
              </a:tr>
              <a:tr h="894835">
                <a:tc>
                  <a:txBody>
                    <a:bodyPr/>
                    <a:lstStyle/>
                    <a:p>
                      <a:pPr algn="ctr"/>
                      <a:r>
                        <a:rPr lang="en-US" dirty="0"/>
                        <a:t>Methods, Findings, Recommendations</a:t>
                      </a:r>
                    </a:p>
                  </a:txBody>
                  <a:tcPr/>
                </a:tc>
                <a:tc>
                  <a:txBody>
                    <a:bodyPr/>
                    <a:lstStyle/>
                    <a:p>
                      <a:pPr algn="ctr"/>
                      <a:r>
                        <a:rPr lang="en-US" dirty="0"/>
                        <a:t>Finding out methods</a:t>
                      </a:r>
                    </a:p>
                  </a:txBody>
                  <a:tcPr/>
                </a:tc>
                <a:tc>
                  <a:txBody>
                    <a:bodyPr/>
                    <a:lstStyle/>
                    <a:p>
                      <a:pPr algn="ctr"/>
                      <a:r>
                        <a:rPr lang="en-US" dirty="0"/>
                        <a:t>11-12-24</a:t>
                      </a:r>
                    </a:p>
                  </a:txBody>
                  <a:tcPr/>
                </a:tc>
                <a:tc>
                  <a:txBody>
                    <a:bodyPr/>
                    <a:lstStyle/>
                    <a:p>
                      <a:pPr algn="ctr"/>
                      <a:r>
                        <a:rPr lang="en-US" dirty="0"/>
                        <a:t>Completed</a:t>
                      </a:r>
                    </a:p>
                  </a:txBody>
                  <a:tcPr/>
                </a:tc>
                <a:extLst>
                  <a:ext uri="{0D108BD9-81ED-4DB2-BD59-A6C34878D82A}">
                    <a16:rowId xmlns:a16="http://schemas.microsoft.com/office/drawing/2014/main" val="1223132917"/>
                  </a:ext>
                </a:extLst>
              </a:tr>
              <a:tr h="894835">
                <a:tc>
                  <a:txBody>
                    <a:bodyPr/>
                    <a:lstStyle/>
                    <a:p>
                      <a:pPr algn="ctr"/>
                      <a:r>
                        <a:rPr lang="en-US" dirty="0"/>
                        <a:t>Final Presentation</a:t>
                      </a:r>
                    </a:p>
                  </a:txBody>
                  <a:tcPr/>
                </a:tc>
                <a:tc>
                  <a:txBody>
                    <a:bodyPr/>
                    <a:lstStyle/>
                    <a:p>
                      <a:pPr algn="ctr"/>
                      <a:r>
                        <a:rPr lang="en-US" dirty="0"/>
                        <a:t>Final completion deck</a:t>
                      </a:r>
                    </a:p>
                  </a:txBody>
                  <a:tcPr/>
                </a:tc>
                <a:tc>
                  <a:txBody>
                    <a:bodyPr/>
                    <a:lstStyle/>
                    <a:p>
                      <a:pPr algn="ctr"/>
                      <a:r>
                        <a:rPr lang="en-US" dirty="0"/>
                        <a:t>12-03-24</a:t>
                      </a:r>
                    </a:p>
                  </a:txBody>
                  <a:tcPr/>
                </a:tc>
                <a:tc>
                  <a:txBody>
                    <a:bodyPr/>
                    <a:lstStyle/>
                    <a:p>
                      <a:pPr algn="ctr"/>
                      <a:r>
                        <a:rPr lang="en-US" dirty="0"/>
                        <a:t>Pending</a:t>
                      </a:r>
                    </a:p>
                  </a:txBody>
                  <a:tcPr/>
                </a:tc>
                <a:extLst>
                  <a:ext uri="{0D108BD9-81ED-4DB2-BD59-A6C34878D82A}">
                    <a16:rowId xmlns:a16="http://schemas.microsoft.com/office/drawing/2014/main" val="85698956"/>
                  </a:ext>
                </a:extLst>
              </a:tr>
            </a:tbl>
          </a:graphicData>
        </a:graphic>
      </p:graphicFrame>
      <p:sp>
        <p:nvSpPr>
          <p:cNvPr id="6" name="TextBox 5">
            <a:extLst>
              <a:ext uri="{FF2B5EF4-FFF2-40B4-BE49-F238E27FC236}">
                <a16:creationId xmlns:a16="http://schemas.microsoft.com/office/drawing/2014/main" id="{74E3D79A-B740-8787-DE0F-33862528CD00}"/>
              </a:ext>
            </a:extLst>
          </p:cNvPr>
          <p:cNvSpPr txBox="1"/>
          <p:nvPr/>
        </p:nvSpPr>
        <p:spPr>
          <a:xfrm>
            <a:off x="11891918" y="6488668"/>
            <a:ext cx="300082"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35264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91DD-A422-6405-79E7-BEBACBA4CAE1}"/>
              </a:ext>
            </a:extLst>
          </p:cNvPr>
          <p:cNvSpPr>
            <a:spLocks noGrp="1"/>
          </p:cNvSpPr>
          <p:nvPr>
            <p:ph type="ctrTitle"/>
          </p:nvPr>
        </p:nvSpPr>
        <p:spPr>
          <a:xfrm>
            <a:off x="822960" y="545557"/>
            <a:ext cx="6840110" cy="475938"/>
          </a:xfrm>
        </p:spPr>
        <p:txBody>
          <a:bodyPr/>
          <a:lstStyle/>
          <a:p>
            <a:pPr marL="0" indent="0">
              <a:buNone/>
            </a:pPr>
            <a:r>
              <a:rPr lang="en-US" sz="3600" b="1" dirty="0">
                <a:latin typeface="Times New Roman" panose="02020603050405020304" pitchFamily="18" charset="0"/>
                <a:ea typeface="+mn-lt"/>
                <a:cs typeface="Times New Roman" panose="02020603050405020304" pitchFamily="18" charset="0"/>
              </a:rPr>
              <a:t>Dataset Overview:</a:t>
            </a:r>
          </a:p>
        </p:txBody>
      </p:sp>
      <p:sp>
        <p:nvSpPr>
          <p:cNvPr id="3" name="Subtitle 2">
            <a:extLst>
              <a:ext uri="{FF2B5EF4-FFF2-40B4-BE49-F238E27FC236}">
                <a16:creationId xmlns:a16="http://schemas.microsoft.com/office/drawing/2014/main" id="{6A4643E4-503D-F750-C798-3E2DB88C9F28}"/>
              </a:ext>
            </a:extLst>
          </p:cNvPr>
          <p:cNvSpPr>
            <a:spLocks noGrp="1"/>
          </p:cNvSpPr>
          <p:nvPr>
            <p:ph type="subTitle" idx="1"/>
          </p:nvPr>
        </p:nvSpPr>
        <p:spPr>
          <a:xfrm>
            <a:off x="822960" y="1298898"/>
            <a:ext cx="8824474" cy="5194369"/>
          </a:xfrm>
        </p:spPr>
        <p:txBody>
          <a:bodyPr>
            <a:normAutofit fontScale="92500" lnSpcReduction="20000"/>
          </a:bodyPr>
          <a:lstStyle/>
          <a:p>
            <a:r>
              <a:rPr lang="en-US" sz="2400" b="1" u="sng" dirty="0">
                <a:latin typeface="Times New Roman" panose="02020603050405020304" pitchFamily="18" charset="0"/>
                <a:ea typeface="+mn-lt"/>
                <a:cs typeface="Times New Roman" panose="02020603050405020304" pitchFamily="18" charset="0"/>
              </a:rPr>
              <a:t>Source: </a:t>
            </a:r>
            <a:r>
              <a:rPr lang="en-US" sz="2400" b="1" dirty="0">
                <a:latin typeface="Times New Roman" panose="02020603050405020304" pitchFamily="18" charset="0"/>
                <a:ea typeface="+mn-lt"/>
                <a:cs typeface="Times New Roman" panose="02020603050405020304" pitchFamily="18" charset="0"/>
              </a:rPr>
              <a:t>Online retail dataset (December 2010 – July 2011) </a:t>
            </a:r>
            <a:r>
              <a:rPr lang="en-US" b="1" dirty="0">
                <a:latin typeface="Times New Roman" panose="02020603050405020304" pitchFamily="18" charset="0"/>
                <a:ea typeface="+mn-lt"/>
                <a:cs typeface="Times New Roman" panose="02020603050405020304" pitchFamily="18" charset="0"/>
              </a:rPr>
              <a:t>from </a:t>
            </a:r>
            <a:r>
              <a:rPr lang="en-US" sz="2400" b="1" dirty="0">
                <a:latin typeface="Times New Roman" panose="02020603050405020304" pitchFamily="18" charset="0"/>
                <a:ea typeface="+mn-lt"/>
                <a:cs typeface="Times New Roman" panose="02020603050405020304" pitchFamily="18" charset="0"/>
              </a:rPr>
              <a:t>Kaggle</a:t>
            </a:r>
          </a:p>
          <a:p>
            <a:r>
              <a:rPr lang="en-US" sz="2400" b="1" dirty="0">
                <a:latin typeface="Times New Roman" panose="02020603050405020304" pitchFamily="18" charset="0"/>
                <a:ea typeface="+mn-lt"/>
                <a:cs typeface="Times New Roman" panose="02020603050405020304" pitchFamily="18" charset="0"/>
              </a:rPr>
              <a:t>               has over </a:t>
            </a:r>
            <a:r>
              <a:rPr lang="en-US" b="1" u="none" strike="noStrike" dirty="0">
                <a:solidFill>
                  <a:srgbClr val="202124"/>
                </a:solidFill>
                <a:effectLst/>
                <a:latin typeface="Times New Roman" panose="02020603050405020304" pitchFamily="18" charset="0"/>
                <a:cs typeface="Times New Roman" panose="02020603050405020304" pitchFamily="18" charset="0"/>
              </a:rPr>
              <a:t>541910 rows. </a:t>
            </a:r>
            <a:endParaRPr lang="en-US" sz="2400" b="1" dirty="0">
              <a:latin typeface="Times New Roman" panose="02020603050405020304" pitchFamily="18" charset="0"/>
              <a:ea typeface="+mn-lt"/>
              <a:cs typeface="Times New Roman" panose="02020603050405020304" pitchFamily="18" charset="0"/>
            </a:endParaRPr>
          </a:p>
          <a:p>
            <a:r>
              <a:rPr lang="en-US" sz="2400" b="1" u="sng" dirty="0">
                <a:latin typeface="Times New Roman" panose="02020603050405020304" pitchFamily="18" charset="0"/>
                <a:ea typeface="+mn-lt"/>
                <a:cs typeface="Times New Roman" panose="02020603050405020304" pitchFamily="18" charset="0"/>
              </a:rPr>
              <a:t>Key Attributes:</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InvoiceNo</a:t>
            </a:r>
            <a:r>
              <a:rPr lang="en-US" sz="2400" b="1" dirty="0">
                <a:latin typeface="Times New Roman" panose="02020603050405020304" pitchFamily="18" charset="0"/>
                <a:ea typeface="+mn-lt"/>
                <a:cs typeface="Times New Roman" panose="02020603050405020304" pitchFamily="18" charset="0"/>
              </a:rPr>
              <a:t>: Transaction ID</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StockCode</a:t>
            </a:r>
            <a:r>
              <a:rPr lang="en-US" sz="2400" b="1" dirty="0">
                <a:latin typeface="Times New Roman" panose="02020603050405020304" pitchFamily="18" charset="0"/>
                <a:ea typeface="+mn-lt"/>
                <a:cs typeface="Times New Roman" panose="02020603050405020304" pitchFamily="18" charset="0"/>
              </a:rPr>
              <a:t>: Product identifier</a:t>
            </a:r>
          </a:p>
          <a:p>
            <a:pPr marL="342900" indent="-342900">
              <a:buFont typeface="Wingdings" pitchFamily="2" charset="2"/>
              <a:buChar char="Ø"/>
            </a:pPr>
            <a:r>
              <a:rPr lang="en-US" sz="2400" b="1" dirty="0">
                <a:latin typeface="Times New Roman" panose="02020603050405020304" pitchFamily="18" charset="0"/>
                <a:ea typeface="+mn-lt"/>
                <a:cs typeface="Times New Roman" panose="02020603050405020304" pitchFamily="18" charset="0"/>
              </a:rPr>
              <a:t>Description: Product Description</a:t>
            </a:r>
          </a:p>
          <a:p>
            <a:pPr marL="342900" indent="-342900">
              <a:buFont typeface="Wingdings" pitchFamily="2" charset="2"/>
              <a:buChar char="Ø"/>
            </a:pPr>
            <a:r>
              <a:rPr lang="en-US" sz="2400" b="1" dirty="0">
                <a:latin typeface="Times New Roman" panose="02020603050405020304" pitchFamily="18" charset="0"/>
                <a:ea typeface="+mn-lt"/>
                <a:cs typeface="Times New Roman" panose="02020603050405020304" pitchFamily="18" charset="0"/>
              </a:rPr>
              <a:t>Quantity: Quantity purchased</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InvoiceDate</a:t>
            </a:r>
            <a:r>
              <a:rPr lang="en-US" sz="2400" b="1" dirty="0">
                <a:latin typeface="Times New Roman" panose="02020603050405020304" pitchFamily="18" charset="0"/>
                <a:ea typeface="+mn-lt"/>
                <a:cs typeface="Times New Roman" panose="02020603050405020304" pitchFamily="18" charset="0"/>
              </a:rPr>
              <a:t>: Date of the Transaction</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UnitPrice</a:t>
            </a:r>
            <a:r>
              <a:rPr lang="en-US" sz="2400" b="1" dirty="0">
                <a:latin typeface="Times New Roman" panose="02020603050405020304" pitchFamily="18" charset="0"/>
                <a:ea typeface="+mn-lt"/>
                <a:cs typeface="Times New Roman" panose="02020603050405020304" pitchFamily="18" charset="0"/>
              </a:rPr>
              <a:t>: Price per item</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CustomerID</a:t>
            </a:r>
            <a:r>
              <a:rPr lang="en-US" sz="2400" b="1" dirty="0">
                <a:latin typeface="Times New Roman" panose="02020603050405020304" pitchFamily="18" charset="0"/>
                <a:ea typeface="+mn-lt"/>
                <a:cs typeface="Times New Roman" panose="02020603050405020304" pitchFamily="18" charset="0"/>
              </a:rPr>
              <a:t>: Unique customer </a:t>
            </a:r>
          </a:p>
          <a:p>
            <a:pPr marL="342900" indent="-342900">
              <a:buFont typeface="Wingdings" pitchFamily="2" charset="2"/>
              <a:buChar char="Ø"/>
            </a:pPr>
            <a:r>
              <a:rPr lang="en-US" sz="2400" b="1" dirty="0" err="1">
                <a:latin typeface="Times New Roman" panose="02020603050405020304" pitchFamily="18" charset="0"/>
                <a:ea typeface="+mn-lt"/>
                <a:cs typeface="Times New Roman" panose="02020603050405020304" pitchFamily="18" charset="0"/>
              </a:rPr>
              <a:t>identifierCountry</a:t>
            </a:r>
            <a:r>
              <a:rPr lang="en-US" sz="2400" b="1" dirty="0">
                <a:latin typeface="Times New Roman" panose="02020603050405020304" pitchFamily="18" charset="0"/>
                <a:ea typeface="+mn-lt"/>
                <a:cs typeface="Times New Roman" panose="02020603050405020304" pitchFamily="18" charset="0"/>
              </a:rPr>
              <a:t>: Country of the customer</a:t>
            </a: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AB0A3DD-D1CC-7420-AB9E-F3099DE0D2D1}"/>
              </a:ext>
            </a:extLst>
          </p:cNvPr>
          <p:cNvSpPr txBox="1"/>
          <p:nvPr/>
        </p:nvSpPr>
        <p:spPr>
          <a:xfrm>
            <a:off x="11928296" y="6438900"/>
            <a:ext cx="263703"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51138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7570-4E03-088E-CBE7-1331B92B7553}"/>
              </a:ext>
            </a:extLst>
          </p:cNvPr>
          <p:cNvSpPr>
            <a:spLocks noGrp="1"/>
          </p:cNvSpPr>
          <p:nvPr>
            <p:ph type="ctrTitle"/>
          </p:nvPr>
        </p:nvSpPr>
        <p:spPr>
          <a:xfrm>
            <a:off x="313674" y="383122"/>
            <a:ext cx="8899774" cy="635450"/>
          </a:xfrm>
        </p:spPr>
        <p:txBody>
          <a:bodyPr/>
          <a:lstStyle/>
          <a:p>
            <a:r>
              <a:rPr lang="en-US" sz="3200">
                <a:latin typeface="Times New Roman"/>
                <a:cs typeface="Times New Roman"/>
              </a:rPr>
              <a:t>Data Cleaning and Preparation</a:t>
            </a:r>
            <a:endParaRPr lang="en-US" sz="3200" dirty="0"/>
          </a:p>
        </p:txBody>
      </p:sp>
      <p:sp>
        <p:nvSpPr>
          <p:cNvPr id="3" name="Subtitle 2">
            <a:extLst>
              <a:ext uri="{FF2B5EF4-FFF2-40B4-BE49-F238E27FC236}">
                <a16:creationId xmlns:a16="http://schemas.microsoft.com/office/drawing/2014/main" id="{1D471678-630B-0BAE-EAD7-54D6347B5518}"/>
              </a:ext>
            </a:extLst>
          </p:cNvPr>
          <p:cNvSpPr>
            <a:spLocks noGrp="1"/>
          </p:cNvSpPr>
          <p:nvPr>
            <p:ph type="subTitle" idx="1"/>
          </p:nvPr>
        </p:nvSpPr>
        <p:spPr>
          <a:xfrm>
            <a:off x="313674" y="1167742"/>
            <a:ext cx="11434630" cy="4878022"/>
          </a:xfrm>
        </p:spPr>
        <p:txBody>
          <a:bodyPr/>
          <a:lstStyle/>
          <a:p>
            <a:pPr marL="0" indent="0">
              <a:buNone/>
            </a:pPr>
            <a:r>
              <a:rPr lang="en-US">
                <a:latin typeface="Times New Roman"/>
                <a:cs typeface="Times New Roman"/>
              </a:rPr>
              <a:t>Data Preparation Steps:</a:t>
            </a:r>
          </a:p>
          <a:p>
            <a:pPr marL="342900" indent="-342900">
              <a:buFont typeface="Arial" panose="020B0604020202020204" pitchFamily="34" charset="0"/>
              <a:buChar char="•"/>
            </a:pPr>
            <a:r>
              <a:rPr lang="en-US">
                <a:latin typeface="Times New Roman"/>
                <a:cs typeface="Times New Roman"/>
              </a:rPr>
              <a:t>Removed rows with missing values in CustomerID to ensure accuracy in customer analysis.</a:t>
            </a:r>
          </a:p>
          <a:p>
            <a:pPr marL="342900" indent="-342900">
              <a:buFont typeface="Arial" panose="020B0604020202020204" pitchFamily="34" charset="0"/>
              <a:buChar char="•"/>
            </a:pPr>
            <a:r>
              <a:rPr lang="en-US">
                <a:latin typeface="Times New Roman"/>
                <a:cs typeface="Times New Roman"/>
              </a:rPr>
              <a:t>Filtered out negative or zero values in Quantity and UnitPrice to prevent distortion in analysis.</a:t>
            </a:r>
          </a:p>
          <a:p>
            <a:pPr marL="342900" indent="-342900">
              <a:buFont typeface="Arial" panose="020B0604020202020204" pitchFamily="34" charset="0"/>
              <a:buChar char="•"/>
            </a:pPr>
            <a:r>
              <a:rPr lang="en-US">
                <a:latin typeface="Times New Roman"/>
                <a:cs typeface="Times New Roman"/>
              </a:rPr>
              <a:t>Created a new column, TotalPrice = (Quantity * UnitPrice), to calculate the total revenue per transaction. Converted InvoiceDate to datetime format and set it as the index for time-series analysis.</a:t>
            </a:r>
            <a:endParaRPr lang="en-US" sz="1400"/>
          </a:p>
          <a:p>
            <a:endParaRPr lang="en-US" dirty="0"/>
          </a:p>
        </p:txBody>
      </p:sp>
      <p:sp>
        <p:nvSpPr>
          <p:cNvPr id="4" name="TextBox 3">
            <a:extLst>
              <a:ext uri="{FF2B5EF4-FFF2-40B4-BE49-F238E27FC236}">
                <a16:creationId xmlns:a16="http://schemas.microsoft.com/office/drawing/2014/main" id="{D9F7A567-FBDD-873B-3A55-32A1511C091B}"/>
              </a:ext>
            </a:extLst>
          </p:cNvPr>
          <p:cNvSpPr txBox="1"/>
          <p:nvPr/>
        </p:nvSpPr>
        <p:spPr>
          <a:xfrm>
            <a:off x="11891918" y="6488668"/>
            <a:ext cx="300082"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2644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2A27-3240-DDCC-9735-557C749D2DC7}"/>
              </a:ext>
            </a:extLst>
          </p:cNvPr>
          <p:cNvSpPr>
            <a:spLocks noGrp="1"/>
          </p:cNvSpPr>
          <p:nvPr>
            <p:ph type="ctrTitle"/>
          </p:nvPr>
        </p:nvSpPr>
        <p:spPr>
          <a:xfrm>
            <a:off x="1889760" y="426109"/>
            <a:ext cx="9281739" cy="392382"/>
          </a:xfrm>
        </p:spPr>
        <p:txBody>
          <a:bodyPr/>
          <a:lstStyle/>
          <a:p>
            <a:r>
              <a:rPr lang="en-US" sz="3200" dirty="0"/>
              <a:t>Top 10 Products by Quantity Sold</a:t>
            </a:r>
          </a:p>
        </p:txBody>
      </p:sp>
      <p:sp>
        <p:nvSpPr>
          <p:cNvPr id="3" name="Subtitle 2">
            <a:extLst>
              <a:ext uri="{FF2B5EF4-FFF2-40B4-BE49-F238E27FC236}">
                <a16:creationId xmlns:a16="http://schemas.microsoft.com/office/drawing/2014/main" id="{4BBBDE57-8FB9-2D2E-5EBB-CEE0B387B18F}"/>
              </a:ext>
            </a:extLst>
          </p:cNvPr>
          <p:cNvSpPr>
            <a:spLocks noGrp="1"/>
          </p:cNvSpPr>
          <p:nvPr>
            <p:ph type="subTitle" idx="1"/>
          </p:nvPr>
        </p:nvSpPr>
        <p:spPr>
          <a:xfrm>
            <a:off x="241300" y="1118690"/>
            <a:ext cx="5537200" cy="5117010"/>
          </a:xfrm>
        </p:spPr>
        <p:txBody>
          <a:bodyPr>
            <a:normAutofit fontScale="77500" lnSpcReduction="20000"/>
          </a:bodyPr>
          <a:lstStyle/>
          <a:p>
            <a:pPr marL="342900" indent="-342900">
              <a:buFont typeface="Arial" panose="020B0604020202020204" pitchFamily="34" charset="0"/>
              <a:buChar char="•"/>
            </a:pPr>
            <a:r>
              <a:rPr lang="en-US" sz="2400" dirty="0">
                <a:latin typeface="Times New Roman"/>
                <a:cs typeface="Times New Roman"/>
              </a:rPr>
              <a:t>Objective: Identify the most popular products based on quantity sold</a:t>
            </a:r>
          </a:p>
          <a:p>
            <a:pPr marL="342900" indent="-342900">
              <a:buFont typeface="Arial" panose="020B0604020202020204" pitchFamily="34" charset="0"/>
              <a:buChar char="•"/>
            </a:pPr>
            <a:r>
              <a:rPr lang="en-US" sz="2400" dirty="0">
                <a:latin typeface="Times New Roman"/>
                <a:cs typeface="Times New Roman"/>
              </a:rPr>
              <a:t>Analysis Method:</a:t>
            </a:r>
          </a:p>
          <a:p>
            <a:r>
              <a:rPr lang="en-US" sz="2400" dirty="0">
                <a:latin typeface="Times New Roman"/>
                <a:cs typeface="Times New Roman"/>
              </a:rPr>
              <a:t>      Aggregated sales quantities by product description.</a:t>
            </a:r>
          </a:p>
          <a:p>
            <a:r>
              <a:rPr lang="en-US" sz="2400" dirty="0">
                <a:latin typeface="Times New Roman"/>
                <a:cs typeface="Times New Roman"/>
              </a:rPr>
              <a:t>      Extracted the top 10 products with the highest total quantity sold.</a:t>
            </a:r>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Observation: The top product in terms of quantity sold was the ”MEDIUM CERAMIC TOP STORAGE JAR", indicating strong customer demand. Other frequently purchased items include decorative and household goods, highlighting customer preference for affordable, popular items.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 Observation: Most top-selling products are low-cost items, suggesting that customers tend to purchase these items in bulk.</a:t>
            </a:r>
          </a:p>
          <a:p>
            <a:endParaRPr lang="en-US" dirty="0"/>
          </a:p>
        </p:txBody>
      </p:sp>
      <p:pic>
        <p:nvPicPr>
          <p:cNvPr id="5" name="Content Placeholder 5">
            <a:extLst>
              <a:ext uri="{FF2B5EF4-FFF2-40B4-BE49-F238E27FC236}">
                <a16:creationId xmlns:a16="http://schemas.microsoft.com/office/drawing/2014/main" id="{607BD7AD-58CB-FEDE-A277-A16F3FD58DAF}"/>
              </a:ext>
            </a:extLst>
          </p:cNvPr>
          <p:cNvPicPr>
            <a:picLocks noChangeAspect="1"/>
          </p:cNvPicPr>
          <p:nvPr/>
        </p:nvPicPr>
        <p:blipFill>
          <a:blip r:embed="rId2"/>
          <a:stretch>
            <a:fillRect/>
          </a:stretch>
        </p:blipFill>
        <p:spPr>
          <a:xfrm>
            <a:off x="6111938" y="2004078"/>
            <a:ext cx="5838762" cy="3346234"/>
          </a:xfrm>
          <a:prstGeom prst="rect">
            <a:avLst/>
          </a:prstGeom>
        </p:spPr>
      </p:pic>
      <p:sp>
        <p:nvSpPr>
          <p:cNvPr id="4" name="TextBox 3">
            <a:extLst>
              <a:ext uri="{FF2B5EF4-FFF2-40B4-BE49-F238E27FC236}">
                <a16:creationId xmlns:a16="http://schemas.microsoft.com/office/drawing/2014/main" id="{64CD8A9C-FA56-55E5-D970-67876C7DE3EE}"/>
              </a:ext>
            </a:extLst>
          </p:cNvPr>
          <p:cNvSpPr txBox="1"/>
          <p:nvPr/>
        </p:nvSpPr>
        <p:spPr>
          <a:xfrm>
            <a:off x="11891918" y="6351233"/>
            <a:ext cx="300082"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64592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547B-76DD-1DC4-6C4F-87265864B685}"/>
              </a:ext>
            </a:extLst>
          </p:cNvPr>
          <p:cNvSpPr>
            <a:spLocks noGrp="1"/>
          </p:cNvSpPr>
          <p:nvPr>
            <p:ph type="ctrTitle"/>
          </p:nvPr>
        </p:nvSpPr>
        <p:spPr>
          <a:xfrm>
            <a:off x="822960" y="822960"/>
            <a:ext cx="10115116" cy="635450"/>
          </a:xfrm>
        </p:spPr>
        <p:txBody>
          <a:bodyPr/>
          <a:lstStyle/>
          <a:p>
            <a:r>
              <a:rPr lang="en-US" sz="3200" dirty="0"/>
              <a:t>Monthly Sales Trend Observation</a:t>
            </a:r>
          </a:p>
        </p:txBody>
      </p:sp>
      <p:sp>
        <p:nvSpPr>
          <p:cNvPr id="3" name="Subtitle 2">
            <a:extLst>
              <a:ext uri="{FF2B5EF4-FFF2-40B4-BE49-F238E27FC236}">
                <a16:creationId xmlns:a16="http://schemas.microsoft.com/office/drawing/2014/main" id="{29369643-1345-7694-443D-CFAD4C113C10}"/>
              </a:ext>
            </a:extLst>
          </p:cNvPr>
          <p:cNvSpPr>
            <a:spLocks noGrp="1"/>
          </p:cNvSpPr>
          <p:nvPr>
            <p:ph type="subTitle" idx="1"/>
          </p:nvPr>
        </p:nvSpPr>
        <p:spPr>
          <a:xfrm>
            <a:off x="822960" y="1724628"/>
            <a:ext cx="5273040" cy="4650772"/>
          </a:xfrm>
        </p:spPr>
        <p:txBody>
          <a:bodyPr>
            <a:normAutofit fontScale="92500"/>
          </a:bodyPr>
          <a:lstStyle/>
          <a:p>
            <a:pPr marL="342900" indent="-342900">
              <a:buFont typeface="Arial" panose="020B0604020202020204" pitchFamily="34" charset="0"/>
              <a:buChar char="•"/>
            </a:pPr>
            <a:r>
              <a:rPr lang="en-US" dirty="0">
                <a:solidFill>
                  <a:schemeClr val="tx1"/>
                </a:solidFill>
                <a:latin typeface="Times New Roman"/>
                <a:cs typeface="Times New Roman"/>
              </a:rPr>
              <a:t>Sales peaked in December 2010, likely due to holiday shopping, and declined sharply in January, indicating typical post-holiday sales fluctuation. Sales then stabilized, with slight increases in spring.</a:t>
            </a:r>
          </a:p>
          <a:p>
            <a:pPr marL="342900" indent="-342900">
              <a:buFont typeface="Arial" panose="020B0604020202020204" pitchFamily="34" charset="0"/>
              <a:buChar char="•"/>
            </a:pPr>
            <a:r>
              <a:rPr lang="en-US" dirty="0">
                <a:solidFill>
                  <a:schemeClr val="tx1"/>
                </a:solidFill>
                <a:latin typeface="Times New Roman"/>
                <a:cs typeface="Times New Roman"/>
              </a:rPr>
              <a:t>Additional Observation: June and July show lower sales compared to December, suggesting a seasonal trend with a winter holiday peak and summer dip, which could guide future inventory and promotional planning.</a:t>
            </a:r>
          </a:p>
          <a:p>
            <a:endParaRPr lang="en-US" dirty="0"/>
          </a:p>
          <a:p>
            <a:endParaRPr lang="en-US" dirty="0"/>
          </a:p>
        </p:txBody>
      </p:sp>
      <p:pic>
        <p:nvPicPr>
          <p:cNvPr id="5" name="Picture 4">
            <a:extLst>
              <a:ext uri="{FF2B5EF4-FFF2-40B4-BE49-F238E27FC236}">
                <a16:creationId xmlns:a16="http://schemas.microsoft.com/office/drawing/2014/main" id="{DD125DCA-AC80-EC52-8FB0-CCB8CC91FAE6}"/>
              </a:ext>
            </a:extLst>
          </p:cNvPr>
          <p:cNvPicPr>
            <a:picLocks noChangeAspect="1"/>
          </p:cNvPicPr>
          <p:nvPr/>
        </p:nvPicPr>
        <p:blipFill>
          <a:blip r:embed="rId2"/>
          <a:stretch>
            <a:fillRect/>
          </a:stretch>
        </p:blipFill>
        <p:spPr>
          <a:xfrm>
            <a:off x="6108285" y="2082800"/>
            <a:ext cx="5845919" cy="3175000"/>
          </a:xfrm>
          <a:prstGeom prst="rect">
            <a:avLst/>
          </a:prstGeom>
        </p:spPr>
      </p:pic>
      <p:sp>
        <p:nvSpPr>
          <p:cNvPr id="4" name="TextBox 3">
            <a:extLst>
              <a:ext uri="{FF2B5EF4-FFF2-40B4-BE49-F238E27FC236}">
                <a16:creationId xmlns:a16="http://schemas.microsoft.com/office/drawing/2014/main" id="{C5206BA0-002D-068A-23E1-40C01A87D10E}"/>
              </a:ext>
            </a:extLst>
          </p:cNvPr>
          <p:cNvSpPr txBox="1"/>
          <p:nvPr/>
        </p:nvSpPr>
        <p:spPr>
          <a:xfrm>
            <a:off x="11891918" y="6488668"/>
            <a:ext cx="300082"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3608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5D22-AA07-7551-C8E6-67319F0C4964}"/>
              </a:ext>
            </a:extLst>
          </p:cNvPr>
          <p:cNvSpPr>
            <a:spLocks noGrp="1"/>
          </p:cNvSpPr>
          <p:nvPr>
            <p:ph type="ctrTitle"/>
          </p:nvPr>
        </p:nvSpPr>
        <p:spPr>
          <a:xfrm>
            <a:off x="1126538" y="683260"/>
            <a:ext cx="10751724" cy="1028989"/>
          </a:xfrm>
        </p:spPr>
        <p:txBody>
          <a:bodyPr/>
          <a:lstStyle/>
          <a:p>
            <a:r>
              <a:rPr lang="en-US" sz="3200" dirty="0">
                <a:latin typeface="Times New Roman" panose="02020603050405020304" pitchFamily="18" charset="0"/>
                <a:cs typeface="Times New Roman" panose="02020603050405020304" pitchFamily="18" charset="0"/>
              </a:rPr>
              <a:t>Top 10 Customers by Revenue Observation:</a:t>
            </a:r>
            <a:endParaRPr lang="en-US" sz="3200" dirty="0"/>
          </a:p>
        </p:txBody>
      </p:sp>
      <p:sp>
        <p:nvSpPr>
          <p:cNvPr id="3" name="Subtitle 2">
            <a:extLst>
              <a:ext uri="{FF2B5EF4-FFF2-40B4-BE49-F238E27FC236}">
                <a16:creationId xmlns:a16="http://schemas.microsoft.com/office/drawing/2014/main" id="{3D5AC38B-22D2-D5CA-B15C-9C5425E53149}"/>
              </a:ext>
            </a:extLst>
          </p:cNvPr>
          <p:cNvSpPr>
            <a:spLocks noGrp="1"/>
          </p:cNvSpPr>
          <p:nvPr>
            <p:ph type="subTitle" idx="1"/>
          </p:nvPr>
        </p:nvSpPr>
        <p:spPr>
          <a:xfrm>
            <a:off x="530859" y="1984254"/>
            <a:ext cx="5971541" cy="4368736"/>
          </a:xfrm>
        </p:spPr>
        <p:txBody>
          <a:bodyPr>
            <a:normAutofit/>
          </a:bodyPr>
          <a:lstStyle/>
          <a:p>
            <a:r>
              <a:rPr lang="en-US" sz="1800" dirty="0">
                <a:latin typeface="Trebuchet MS"/>
              </a:rPr>
              <a:t>The highest revenue was generated by a small number of customers, with the top customer contributing significantly to total revenue. This shows a high dependence on a few loyal, high-spending customers.</a:t>
            </a:r>
          </a:p>
          <a:p>
            <a:r>
              <a:rPr lang="en-US" sz="1800" dirty="0">
                <a:latin typeface="Trebuchet MS"/>
              </a:rPr>
              <a:t>Additional Observation: These top customers tend to make large purchases, indicating they may be business clients or regular customers with bulk purchasing needs, which could inform loyalty and retention strategies.</a:t>
            </a:r>
          </a:p>
          <a:p>
            <a:endParaRPr lang="en-US" sz="1800" dirty="0"/>
          </a:p>
        </p:txBody>
      </p:sp>
      <p:pic>
        <p:nvPicPr>
          <p:cNvPr id="5" name="Picture 4">
            <a:extLst>
              <a:ext uri="{FF2B5EF4-FFF2-40B4-BE49-F238E27FC236}">
                <a16:creationId xmlns:a16="http://schemas.microsoft.com/office/drawing/2014/main" id="{17D43293-81F2-604D-272C-4DC9560FBFA9}"/>
              </a:ext>
            </a:extLst>
          </p:cNvPr>
          <p:cNvPicPr>
            <a:picLocks noChangeAspect="1"/>
          </p:cNvPicPr>
          <p:nvPr/>
        </p:nvPicPr>
        <p:blipFill>
          <a:blip r:embed="rId2"/>
          <a:stretch>
            <a:fillRect/>
          </a:stretch>
        </p:blipFill>
        <p:spPr>
          <a:xfrm>
            <a:off x="6794500" y="2135847"/>
            <a:ext cx="5130800" cy="3430549"/>
          </a:xfrm>
          <a:prstGeom prst="rect">
            <a:avLst/>
          </a:prstGeom>
        </p:spPr>
      </p:pic>
      <p:sp>
        <p:nvSpPr>
          <p:cNvPr id="4" name="TextBox 3">
            <a:extLst>
              <a:ext uri="{FF2B5EF4-FFF2-40B4-BE49-F238E27FC236}">
                <a16:creationId xmlns:a16="http://schemas.microsoft.com/office/drawing/2014/main" id="{66D03F49-1E4F-26A3-FDDC-E99729C6AB55}"/>
              </a:ext>
            </a:extLst>
          </p:cNvPr>
          <p:cNvSpPr txBox="1"/>
          <p:nvPr/>
        </p:nvSpPr>
        <p:spPr>
          <a:xfrm>
            <a:off x="11878262" y="6501368"/>
            <a:ext cx="300082"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7732002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1CD4AE2-8CDF-460B-B8DD-E25B29762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34B83F-6906-4689-98C9-AAA52DE98A6C}">
  <ds:schemaRefs>
    <ds:schemaRef ds:uri="http://schemas.microsoft.com/sharepoint/v3/contenttype/forms"/>
  </ds:schemaRefs>
</ds:datastoreItem>
</file>

<file path=customXml/itemProps3.xml><?xml version="1.0" encoding="utf-8"?>
<ds:datastoreItem xmlns:ds="http://schemas.openxmlformats.org/officeDocument/2006/customXml" ds:itemID="{FCC7764E-1B88-4813-902C-6714719B42F3}">
  <ds:schemaRefs>
    <ds:schemaRef ds:uri="http://schemas.microsoft.com/sharepoint/v3"/>
    <ds:schemaRef ds:uri="http://purl.org/dc/term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{5E6296F9-B3F5-B546-BBB5-E74A693576FE}tf10001119</Template>
  <TotalTime>297</TotalTime>
  <Words>965</Words>
  <Application>Microsoft Macintosh PowerPoint</Application>
  <PresentationFormat>Widescreen</PresentationFormat>
  <Paragraphs>130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Times New Roman</vt:lpstr>
      <vt:lpstr>Trebuchet MS</vt:lpstr>
      <vt:lpstr>Wingdings</vt:lpstr>
      <vt:lpstr>Gallery</vt:lpstr>
      <vt:lpstr>Sales Analysis and Forecasting for an Online Retail Business</vt:lpstr>
      <vt:lpstr>AGENDA</vt:lpstr>
      <vt:lpstr>Executive Summary</vt:lpstr>
      <vt:lpstr>Project Plan Recap</vt:lpstr>
      <vt:lpstr>Dataset Overview:</vt:lpstr>
      <vt:lpstr>Data Cleaning and Preparation</vt:lpstr>
      <vt:lpstr>Top 10 Products by Quantity Sold</vt:lpstr>
      <vt:lpstr>Monthly Sales Trend Observation</vt:lpstr>
      <vt:lpstr>Top 10 Customers by Revenue Observation:</vt:lpstr>
      <vt:lpstr>Revenue Contribution of Top 5 Products </vt:lpstr>
      <vt:lpstr>MODELLING METHODS</vt:lpstr>
      <vt:lpstr>Model Selection, Tuning and Training</vt:lpstr>
      <vt:lpstr>FINDINGS</vt:lpstr>
      <vt:lpstr>Non – TechnicaL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and Forecasting for an Online Retail Business</dc:title>
  <dc:creator>waiguru</dc:creator>
  <cp:lastModifiedBy>Srija Gunaganti</cp:lastModifiedBy>
  <cp:revision>124</cp:revision>
  <dcterms:created xsi:type="dcterms:W3CDTF">2024-09-21T15:01:24Z</dcterms:created>
  <dcterms:modified xsi:type="dcterms:W3CDTF">2024-11-13T00:23:50Z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