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8" r:id="rId3"/>
    <p:sldId id="259" r:id="rId4"/>
    <p:sldId id="261" r:id="rId5"/>
    <p:sldId id="260" r:id="rId6"/>
    <p:sldId id="264" r:id="rId7"/>
    <p:sldId id="262" r:id="rId8"/>
    <p:sldId id="278" r:id="rId9"/>
    <p:sldId id="279" r:id="rId10"/>
    <p:sldId id="268" r:id="rId11"/>
    <p:sldId id="270" r:id="rId12"/>
    <p:sldId id="283" r:id="rId13"/>
    <p:sldId id="284" r:id="rId14"/>
    <p:sldId id="280" r:id="rId15"/>
    <p:sldId id="269" r:id="rId16"/>
    <p:sldId id="266" r:id="rId17"/>
    <p:sldId id="285" r:id="rId18"/>
    <p:sldId id="286" r:id="rId19"/>
    <p:sldId id="281" r:id="rId20"/>
    <p:sldId id="274" r:id="rId21"/>
    <p:sldId id="282" r:id="rId22"/>
    <p:sldId id="273" r:id="rId23"/>
    <p:sldId id="276" r:id="rId24"/>
  </p:sldIdLst>
  <p:sldSz cx="9144000" cy="5143500" type="screen16x9"/>
  <p:notesSz cx="6858000" cy="9144000"/>
  <p:embeddedFontLst>
    <p:embeddedFont>
      <p:font typeface="Montserra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E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9" autoAdjust="0"/>
    <p:restoredTop sz="95190" autoAdjust="0"/>
  </p:normalViewPr>
  <p:slideViewPr>
    <p:cSldViewPr snapToGrid="0">
      <p:cViewPr varScale="1">
        <p:scale>
          <a:sx n="113" d="100"/>
          <a:sy n="113" d="100"/>
        </p:scale>
        <p:origin x="59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A0F4B-1760-4216-945C-8A811E9F0B22}" type="doc">
      <dgm:prSet loTypeId="urn:microsoft.com/office/officeart/2005/8/layout/chevron1" loCatId="process" qsTypeId="urn:microsoft.com/office/officeart/2005/8/quickstyle/simple1" qsCatId="simple" csTypeId="urn:microsoft.com/office/officeart/2005/8/colors/accent1_2" csCatId="accent1" phldr="1"/>
      <dgm:spPr/>
    </dgm:pt>
    <dgm:pt modelId="{CE91E863-51DE-4CDF-95C9-E5A328737670}">
      <dgm:prSet phldrT="[Text]"/>
      <dgm:spPr/>
      <dgm:t>
        <a:bodyPr/>
        <a:lstStyle/>
        <a:p>
          <a:r>
            <a:rPr lang="en-IN" dirty="0"/>
            <a:t>Loading the data</a:t>
          </a:r>
        </a:p>
      </dgm:t>
    </dgm:pt>
    <dgm:pt modelId="{95281F8E-B131-42AD-BBF2-8638E483549C}" type="parTrans" cxnId="{7F4E61A7-469D-4228-9509-0C2185332CD7}">
      <dgm:prSet/>
      <dgm:spPr/>
      <dgm:t>
        <a:bodyPr/>
        <a:lstStyle/>
        <a:p>
          <a:endParaRPr lang="en-IN"/>
        </a:p>
      </dgm:t>
    </dgm:pt>
    <dgm:pt modelId="{498AC68F-6AF7-4784-82A2-EC4F03DAE965}" type="sibTrans" cxnId="{7F4E61A7-469D-4228-9509-0C2185332CD7}">
      <dgm:prSet/>
      <dgm:spPr/>
      <dgm:t>
        <a:bodyPr/>
        <a:lstStyle/>
        <a:p>
          <a:endParaRPr lang="en-IN"/>
        </a:p>
      </dgm:t>
    </dgm:pt>
    <dgm:pt modelId="{E8F43182-C220-448D-A52C-AB1D6789F0C6}">
      <dgm:prSet phldrT="[Text]"/>
      <dgm:spPr/>
      <dgm:t>
        <a:bodyPr/>
        <a:lstStyle/>
        <a:p>
          <a:r>
            <a:rPr lang="en-IN" dirty="0"/>
            <a:t>Data Pre-processing</a:t>
          </a:r>
        </a:p>
      </dgm:t>
    </dgm:pt>
    <dgm:pt modelId="{A16CCF31-EC92-4AD7-895C-4668971BF1F0}" type="parTrans" cxnId="{136D6F10-2A50-4785-B699-8C393337FA91}">
      <dgm:prSet/>
      <dgm:spPr/>
      <dgm:t>
        <a:bodyPr/>
        <a:lstStyle/>
        <a:p>
          <a:endParaRPr lang="en-IN"/>
        </a:p>
      </dgm:t>
    </dgm:pt>
    <dgm:pt modelId="{17CFC223-C6A9-42CF-A9E5-685FE4A4349E}" type="sibTrans" cxnId="{136D6F10-2A50-4785-B699-8C393337FA91}">
      <dgm:prSet/>
      <dgm:spPr/>
      <dgm:t>
        <a:bodyPr/>
        <a:lstStyle/>
        <a:p>
          <a:endParaRPr lang="en-IN"/>
        </a:p>
      </dgm:t>
    </dgm:pt>
    <dgm:pt modelId="{670D1F9F-F1C0-4A14-B1F1-BE0E2E6E0403}">
      <dgm:prSet phldrT="[Text]"/>
      <dgm:spPr/>
      <dgm:t>
        <a:bodyPr/>
        <a:lstStyle/>
        <a:p>
          <a:r>
            <a:rPr lang="en-IN" dirty="0"/>
            <a:t>Data Visualization</a:t>
          </a:r>
        </a:p>
      </dgm:t>
    </dgm:pt>
    <dgm:pt modelId="{9E4C9A7C-8603-4797-A321-F795C16A3D19}" type="parTrans" cxnId="{513AD6AE-09AA-4EE5-8536-6E6DAC000FDE}">
      <dgm:prSet/>
      <dgm:spPr/>
      <dgm:t>
        <a:bodyPr/>
        <a:lstStyle/>
        <a:p>
          <a:endParaRPr lang="en-IN"/>
        </a:p>
      </dgm:t>
    </dgm:pt>
    <dgm:pt modelId="{CBE762AF-95F6-4EF2-B8F1-D81EF13A3C27}" type="sibTrans" cxnId="{513AD6AE-09AA-4EE5-8536-6E6DAC000FDE}">
      <dgm:prSet/>
      <dgm:spPr/>
      <dgm:t>
        <a:bodyPr/>
        <a:lstStyle/>
        <a:p>
          <a:endParaRPr lang="en-IN"/>
        </a:p>
      </dgm:t>
    </dgm:pt>
    <dgm:pt modelId="{72B0D0B3-C036-455A-B7E9-7196F9E5B3DA}">
      <dgm:prSet phldrT="[Text]"/>
      <dgm:spPr/>
      <dgm:t>
        <a:bodyPr/>
        <a:lstStyle/>
        <a:p>
          <a:r>
            <a:rPr lang="en-IN" dirty="0"/>
            <a:t>Preparing Data for Clustering</a:t>
          </a:r>
        </a:p>
      </dgm:t>
    </dgm:pt>
    <dgm:pt modelId="{C6D168B7-4FE2-4EA9-AF70-340CA01F40FB}" type="parTrans" cxnId="{6BCB8C6D-BA7C-4552-96E4-3056E5BE7EFF}">
      <dgm:prSet/>
      <dgm:spPr/>
      <dgm:t>
        <a:bodyPr/>
        <a:lstStyle/>
        <a:p>
          <a:endParaRPr lang="en-IN"/>
        </a:p>
      </dgm:t>
    </dgm:pt>
    <dgm:pt modelId="{71319AB2-31AE-4096-B6DA-031F71D19EC1}" type="sibTrans" cxnId="{6BCB8C6D-BA7C-4552-96E4-3056E5BE7EFF}">
      <dgm:prSet/>
      <dgm:spPr/>
      <dgm:t>
        <a:bodyPr/>
        <a:lstStyle/>
        <a:p>
          <a:endParaRPr lang="en-IN"/>
        </a:p>
      </dgm:t>
    </dgm:pt>
    <dgm:pt modelId="{0645972B-C6D3-4F9E-9653-48D0982FF874}">
      <dgm:prSet phldrT="[Text]"/>
      <dgm:spPr/>
      <dgm:t>
        <a:bodyPr/>
        <a:lstStyle/>
        <a:p>
          <a:r>
            <a:rPr lang="en-IN" dirty="0"/>
            <a:t>Clustering the Restaurants</a:t>
          </a:r>
        </a:p>
      </dgm:t>
    </dgm:pt>
    <dgm:pt modelId="{1C26E228-D97F-40DE-8BC2-F5033AA5FC66}" type="parTrans" cxnId="{D509DA4C-8D5A-46D5-8BFA-C5B5E138F9C9}">
      <dgm:prSet/>
      <dgm:spPr/>
      <dgm:t>
        <a:bodyPr/>
        <a:lstStyle/>
        <a:p>
          <a:endParaRPr lang="en-IN"/>
        </a:p>
      </dgm:t>
    </dgm:pt>
    <dgm:pt modelId="{AED2FE38-F182-4F8C-A78C-662DF5C0B5CD}" type="sibTrans" cxnId="{D509DA4C-8D5A-46D5-8BFA-C5B5E138F9C9}">
      <dgm:prSet/>
      <dgm:spPr/>
      <dgm:t>
        <a:bodyPr/>
        <a:lstStyle/>
        <a:p>
          <a:endParaRPr lang="en-IN"/>
        </a:p>
      </dgm:t>
    </dgm:pt>
    <dgm:pt modelId="{2AE6615C-3E85-46A3-AA26-53409C653DFC}">
      <dgm:prSet phldrT="[Text]"/>
      <dgm:spPr/>
      <dgm:t>
        <a:bodyPr/>
        <a:lstStyle/>
        <a:p>
          <a:r>
            <a:rPr lang="en-IN" dirty="0"/>
            <a:t>Text Pre-processing</a:t>
          </a:r>
        </a:p>
      </dgm:t>
    </dgm:pt>
    <dgm:pt modelId="{A3F9A95D-9F4D-42EE-B0BE-05AB73263938}" type="parTrans" cxnId="{47E22320-DC2B-4240-BFA0-9A81E3DA5FC3}">
      <dgm:prSet/>
      <dgm:spPr/>
      <dgm:t>
        <a:bodyPr/>
        <a:lstStyle/>
        <a:p>
          <a:endParaRPr lang="en-IN"/>
        </a:p>
      </dgm:t>
    </dgm:pt>
    <dgm:pt modelId="{998ACB51-3533-445C-AF69-9CDD1D8BE7A8}" type="sibTrans" cxnId="{47E22320-DC2B-4240-BFA0-9A81E3DA5FC3}">
      <dgm:prSet/>
      <dgm:spPr/>
      <dgm:t>
        <a:bodyPr/>
        <a:lstStyle/>
        <a:p>
          <a:endParaRPr lang="en-IN"/>
        </a:p>
      </dgm:t>
    </dgm:pt>
    <dgm:pt modelId="{2DB09432-006D-4283-B52F-AD52DD7D3597}">
      <dgm:prSet phldrT="[Text]"/>
      <dgm:spPr/>
      <dgm:t>
        <a:bodyPr/>
        <a:lstStyle/>
        <a:p>
          <a:r>
            <a:rPr lang="en-IN" dirty="0"/>
            <a:t>Sentiment Analysis on the Reviews</a:t>
          </a:r>
        </a:p>
      </dgm:t>
    </dgm:pt>
    <dgm:pt modelId="{9D086B18-88FF-43ED-A0C9-B3F9E3A2906C}" type="parTrans" cxnId="{D8D6A128-0B1B-4226-85AB-B39244CC64A2}">
      <dgm:prSet/>
      <dgm:spPr/>
      <dgm:t>
        <a:bodyPr/>
        <a:lstStyle/>
        <a:p>
          <a:endParaRPr lang="en-IN"/>
        </a:p>
      </dgm:t>
    </dgm:pt>
    <dgm:pt modelId="{DD402136-B750-4EB2-A687-3F1261B03391}" type="sibTrans" cxnId="{D8D6A128-0B1B-4226-85AB-B39244CC64A2}">
      <dgm:prSet/>
      <dgm:spPr/>
      <dgm:t>
        <a:bodyPr/>
        <a:lstStyle/>
        <a:p>
          <a:endParaRPr lang="en-IN"/>
        </a:p>
      </dgm:t>
    </dgm:pt>
    <dgm:pt modelId="{E540C6BE-5CBB-49E3-B05F-783596DC2E09}">
      <dgm:prSet phldrT="[Text]"/>
      <dgm:spPr/>
      <dgm:t>
        <a:bodyPr/>
        <a:lstStyle/>
        <a:p>
          <a:r>
            <a:rPr lang="en-IN" dirty="0"/>
            <a:t>Conclusion</a:t>
          </a:r>
        </a:p>
      </dgm:t>
    </dgm:pt>
    <dgm:pt modelId="{D22627C5-B376-48A1-B1DC-0B649B6E8999}" type="parTrans" cxnId="{C170469B-C7C3-438D-97DE-CA4AD5015120}">
      <dgm:prSet/>
      <dgm:spPr/>
      <dgm:t>
        <a:bodyPr/>
        <a:lstStyle/>
        <a:p>
          <a:endParaRPr lang="en-IN"/>
        </a:p>
      </dgm:t>
    </dgm:pt>
    <dgm:pt modelId="{64057988-9E7D-4F41-8210-9EFB7D4D3EC3}" type="sibTrans" cxnId="{C170469B-C7C3-438D-97DE-CA4AD5015120}">
      <dgm:prSet/>
      <dgm:spPr/>
      <dgm:t>
        <a:bodyPr/>
        <a:lstStyle/>
        <a:p>
          <a:endParaRPr lang="en-IN"/>
        </a:p>
      </dgm:t>
    </dgm:pt>
    <dgm:pt modelId="{B0A341E5-464A-4102-A4CB-AC66FB5E157D}" type="pres">
      <dgm:prSet presAssocID="{53CA0F4B-1760-4216-945C-8A811E9F0B22}" presName="Name0" presStyleCnt="0">
        <dgm:presLayoutVars>
          <dgm:dir/>
          <dgm:animLvl val="lvl"/>
          <dgm:resizeHandles val="exact"/>
        </dgm:presLayoutVars>
      </dgm:prSet>
      <dgm:spPr/>
    </dgm:pt>
    <dgm:pt modelId="{DE626CE1-17D5-433C-9609-A03813AA6AFE}" type="pres">
      <dgm:prSet presAssocID="{CE91E863-51DE-4CDF-95C9-E5A328737670}" presName="parTxOnly" presStyleLbl="node1" presStyleIdx="0" presStyleCnt="8">
        <dgm:presLayoutVars>
          <dgm:chMax val="0"/>
          <dgm:chPref val="0"/>
          <dgm:bulletEnabled val="1"/>
        </dgm:presLayoutVars>
      </dgm:prSet>
      <dgm:spPr/>
    </dgm:pt>
    <dgm:pt modelId="{1051F9C3-92EC-4826-BC9C-FBD1A3B76B1A}" type="pres">
      <dgm:prSet presAssocID="{498AC68F-6AF7-4784-82A2-EC4F03DAE965}" presName="parTxOnlySpace" presStyleCnt="0"/>
      <dgm:spPr/>
    </dgm:pt>
    <dgm:pt modelId="{EB6BD379-D27B-4A72-9647-42B39610A3DA}" type="pres">
      <dgm:prSet presAssocID="{E8F43182-C220-448D-A52C-AB1D6789F0C6}" presName="parTxOnly" presStyleLbl="node1" presStyleIdx="1" presStyleCnt="8">
        <dgm:presLayoutVars>
          <dgm:chMax val="0"/>
          <dgm:chPref val="0"/>
          <dgm:bulletEnabled val="1"/>
        </dgm:presLayoutVars>
      </dgm:prSet>
      <dgm:spPr/>
    </dgm:pt>
    <dgm:pt modelId="{D8DD91F1-18B1-4AA2-9858-084B4074E0BF}" type="pres">
      <dgm:prSet presAssocID="{17CFC223-C6A9-42CF-A9E5-685FE4A4349E}" presName="parTxOnlySpace" presStyleCnt="0"/>
      <dgm:spPr/>
    </dgm:pt>
    <dgm:pt modelId="{353DAC75-A283-425B-BEE2-32E1501A5858}" type="pres">
      <dgm:prSet presAssocID="{670D1F9F-F1C0-4A14-B1F1-BE0E2E6E0403}" presName="parTxOnly" presStyleLbl="node1" presStyleIdx="2" presStyleCnt="8">
        <dgm:presLayoutVars>
          <dgm:chMax val="0"/>
          <dgm:chPref val="0"/>
          <dgm:bulletEnabled val="1"/>
        </dgm:presLayoutVars>
      </dgm:prSet>
      <dgm:spPr/>
    </dgm:pt>
    <dgm:pt modelId="{57EA5047-B3C3-46F6-90A6-32C34957C28D}" type="pres">
      <dgm:prSet presAssocID="{CBE762AF-95F6-4EF2-B8F1-D81EF13A3C27}" presName="parTxOnlySpace" presStyleCnt="0"/>
      <dgm:spPr/>
    </dgm:pt>
    <dgm:pt modelId="{7E61DCE0-0B8A-4D2E-A0F7-36C726A05BBC}" type="pres">
      <dgm:prSet presAssocID="{72B0D0B3-C036-455A-B7E9-7196F9E5B3DA}" presName="parTxOnly" presStyleLbl="node1" presStyleIdx="3" presStyleCnt="8">
        <dgm:presLayoutVars>
          <dgm:chMax val="0"/>
          <dgm:chPref val="0"/>
          <dgm:bulletEnabled val="1"/>
        </dgm:presLayoutVars>
      </dgm:prSet>
      <dgm:spPr/>
    </dgm:pt>
    <dgm:pt modelId="{9F6EA39C-C7A6-428E-A638-4F86452DCCD6}" type="pres">
      <dgm:prSet presAssocID="{71319AB2-31AE-4096-B6DA-031F71D19EC1}" presName="parTxOnlySpace" presStyleCnt="0"/>
      <dgm:spPr/>
    </dgm:pt>
    <dgm:pt modelId="{7526281B-22FE-4064-B61E-E8AA8C93D1E2}" type="pres">
      <dgm:prSet presAssocID="{0645972B-C6D3-4F9E-9653-48D0982FF874}" presName="parTxOnly" presStyleLbl="node1" presStyleIdx="4" presStyleCnt="8">
        <dgm:presLayoutVars>
          <dgm:chMax val="0"/>
          <dgm:chPref val="0"/>
          <dgm:bulletEnabled val="1"/>
        </dgm:presLayoutVars>
      </dgm:prSet>
      <dgm:spPr/>
    </dgm:pt>
    <dgm:pt modelId="{149C634C-722E-4C5A-ACFC-4E0D6C6CDF2D}" type="pres">
      <dgm:prSet presAssocID="{AED2FE38-F182-4F8C-A78C-662DF5C0B5CD}" presName="parTxOnlySpace" presStyleCnt="0"/>
      <dgm:spPr/>
    </dgm:pt>
    <dgm:pt modelId="{035FE3AF-8508-4021-8F33-AED4CB5798AF}" type="pres">
      <dgm:prSet presAssocID="{2AE6615C-3E85-46A3-AA26-53409C653DFC}" presName="parTxOnly" presStyleLbl="node1" presStyleIdx="5" presStyleCnt="8">
        <dgm:presLayoutVars>
          <dgm:chMax val="0"/>
          <dgm:chPref val="0"/>
          <dgm:bulletEnabled val="1"/>
        </dgm:presLayoutVars>
      </dgm:prSet>
      <dgm:spPr/>
    </dgm:pt>
    <dgm:pt modelId="{23A66464-FC82-4311-8687-F3F93A3F43F2}" type="pres">
      <dgm:prSet presAssocID="{998ACB51-3533-445C-AF69-9CDD1D8BE7A8}" presName="parTxOnlySpace" presStyleCnt="0"/>
      <dgm:spPr/>
    </dgm:pt>
    <dgm:pt modelId="{43ACE231-899A-4A6F-9F34-81A192EB848D}" type="pres">
      <dgm:prSet presAssocID="{2DB09432-006D-4283-B52F-AD52DD7D3597}" presName="parTxOnly" presStyleLbl="node1" presStyleIdx="6" presStyleCnt="8">
        <dgm:presLayoutVars>
          <dgm:chMax val="0"/>
          <dgm:chPref val="0"/>
          <dgm:bulletEnabled val="1"/>
        </dgm:presLayoutVars>
      </dgm:prSet>
      <dgm:spPr/>
    </dgm:pt>
    <dgm:pt modelId="{B10F0A61-F243-4083-B364-4471E3E50447}" type="pres">
      <dgm:prSet presAssocID="{DD402136-B750-4EB2-A687-3F1261B03391}" presName="parTxOnlySpace" presStyleCnt="0"/>
      <dgm:spPr/>
    </dgm:pt>
    <dgm:pt modelId="{1A0C1401-8A2D-40F8-AEAE-D3B613A5030F}" type="pres">
      <dgm:prSet presAssocID="{E540C6BE-5CBB-49E3-B05F-783596DC2E09}" presName="parTxOnly" presStyleLbl="node1" presStyleIdx="7" presStyleCnt="8">
        <dgm:presLayoutVars>
          <dgm:chMax val="0"/>
          <dgm:chPref val="0"/>
          <dgm:bulletEnabled val="1"/>
        </dgm:presLayoutVars>
      </dgm:prSet>
      <dgm:spPr/>
    </dgm:pt>
  </dgm:ptLst>
  <dgm:cxnLst>
    <dgm:cxn modelId="{3DD3A308-3AF3-4020-84D5-C7F3614AE9B3}" type="presOf" srcId="{670D1F9F-F1C0-4A14-B1F1-BE0E2E6E0403}" destId="{353DAC75-A283-425B-BEE2-32E1501A5858}" srcOrd="0" destOrd="0" presId="urn:microsoft.com/office/officeart/2005/8/layout/chevron1"/>
    <dgm:cxn modelId="{136D6F10-2A50-4785-B699-8C393337FA91}" srcId="{53CA0F4B-1760-4216-945C-8A811E9F0B22}" destId="{E8F43182-C220-448D-A52C-AB1D6789F0C6}" srcOrd="1" destOrd="0" parTransId="{A16CCF31-EC92-4AD7-895C-4668971BF1F0}" sibTransId="{17CFC223-C6A9-42CF-A9E5-685FE4A4349E}"/>
    <dgm:cxn modelId="{605C1316-936F-45ED-BC71-4F6FAD118C0E}" type="presOf" srcId="{72B0D0B3-C036-455A-B7E9-7196F9E5B3DA}" destId="{7E61DCE0-0B8A-4D2E-A0F7-36C726A05BBC}" srcOrd="0" destOrd="0" presId="urn:microsoft.com/office/officeart/2005/8/layout/chevron1"/>
    <dgm:cxn modelId="{47E22320-DC2B-4240-BFA0-9A81E3DA5FC3}" srcId="{53CA0F4B-1760-4216-945C-8A811E9F0B22}" destId="{2AE6615C-3E85-46A3-AA26-53409C653DFC}" srcOrd="5" destOrd="0" parTransId="{A3F9A95D-9F4D-42EE-B0BE-05AB73263938}" sibTransId="{998ACB51-3533-445C-AF69-9CDD1D8BE7A8}"/>
    <dgm:cxn modelId="{D8D6A128-0B1B-4226-85AB-B39244CC64A2}" srcId="{53CA0F4B-1760-4216-945C-8A811E9F0B22}" destId="{2DB09432-006D-4283-B52F-AD52DD7D3597}" srcOrd="6" destOrd="0" parTransId="{9D086B18-88FF-43ED-A0C9-B3F9E3A2906C}" sibTransId="{DD402136-B750-4EB2-A687-3F1261B03391}"/>
    <dgm:cxn modelId="{D509DA4C-8D5A-46D5-8BFA-C5B5E138F9C9}" srcId="{53CA0F4B-1760-4216-945C-8A811E9F0B22}" destId="{0645972B-C6D3-4F9E-9653-48D0982FF874}" srcOrd="4" destOrd="0" parTransId="{1C26E228-D97F-40DE-8BC2-F5033AA5FC66}" sibTransId="{AED2FE38-F182-4F8C-A78C-662DF5C0B5CD}"/>
    <dgm:cxn modelId="{6BCB8C6D-BA7C-4552-96E4-3056E5BE7EFF}" srcId="{53CA0F4B-1760-4216-945C-8A811E9F0B22}" destId="{72B0D0B3-C036-455A-B7E9-7196F9E5B3DA}" srcOrd="3" destOrd="0" parTransId="{C6D168B7-4FE2-4EA9-AF70-340CA01F40FB}" sibTransId="{71319AB2-31AE-4096-B6DA-031F71D19EC1}"/>
    <dgm:cxn modelId="{6B59D754-EED7-4268-A006-22ABA076623E}" type="presOf" srcId="{E540C6BE-5CBB-49E3-B05F-783596DC2E09}" destId="{1A0C1401-8A2D-40F8-AEAE-D3B613A5030F}" srcOrd="0" destOrd="0" presId="urn:microsoft.com/office/officeart/2005/8/layout/chevron1"/>
    <dgm:cxn modelId="{8234ED79-60C9-4110-AEF0-5860B3DD7B4E}" type="presOf" srcId="{53CA0F4B-1760-4216-945C-8A811E9F0B22}" destId="{B0A341E5-464A-4102-A4CB-AC66FB5E157D}" srcOrd="0" destOrd="0" presId="urn:microsoft.com/office/officeart/2005/8/layout/chevron1"/>
    <dgm:cxn modelId="{39C7B194-AA1B-40A5-A360-F3E3F28882A8}" type="presOf" srcId="{E8F43182-C220-448D-A52C-AB1D6789F0C6}" destId="{EB6BD379-D27B-4A72-9647-42B39610A3DA}" srcOrd="0" destOrd="0" presId="urn:microsoft.com/office/officeart/2005/8/layout/chevron1"/>
    <dgm:cxn modelId="{C170469B-C7C3-438D-97DE-CA4AD5015120}" srcId="{53CA0F4B-1760-4216-945C-8A811E9F0B22}" destId="{E540C6BE-5CBB-49E3-B05F-783596DC2E09}" srcOrd="7" destOrd="0" parTransId="{D22627C5-B376-48A1-B1DC-0B649B6E8999}" sibTransId="{64057988-9E7D-4F41-8210-9EFB7D4D3EC3}"/>
    <dgm:cxn modelId="{7F4E61A7-469D-4228-9509-0C2185332CD7}" srcId="{53CA0F4B-1760-4216-945C-8A811E9F0B22}" destId="{CE91E863-51DE-4CDF-95C9-E5A328737670}" srcOrd="0" destOrd="0" parTransId="{95281F8E-B131-42AD-BBF2-8638E483549C}" sibTransId="{498AC68F-6AF7-4784-82A2-EC4F03DAE965}"/>
    <dgm:cxn modelId="{513AD6AE-09AA-4EE5-8536-6E6DAC000FDE}" srcId="{53CA0F4B-1760-4216-945C-8A811E9F0B22}" destId="{670D1F9F-F1C0-4A14-B1F1-BE0E2E6E0403}" srcOrd="2" destOrd="0" parTransId="{9E4C9A7C-8603-4797-A321-F795C16A3D19}" sibTransId="{CBE762AF-95F6-4EF2-B8F1-D81EF13A3C27}"/>
    <dgm:cxn modelId="{A0EA44B7-C570-44DD-9B0A-901515ED8000}" type="presOf" srcId="{2DB09432-006D-4283-B52F-AD52DD7D3597}" destId="{43ACE231-899A-4A6F-9F34-81A192EB848D}" srcOrd="0" destOrd="0" presId="urn:microsoft.com/office/officeart/2005/8/layout/chevron1"/>
    <dgm:cxn modelId="{C640DABE-FE22-47C8-A735-AFAC624DA6A0}" type="presOf" srcId="{0645972B-C6D3-4F9E-9653-48D0982FF874}" destId="{7526281B-22FE-4064-B61E-E8AA8C93D1E2}" srcOrd="0" destOrd="0" presId="urn:microsoft.com/office/officeart/2005/8/layout/chevron1"/>
    <dgm:cxn modelId="{999D79BF-05BD-4595-A7DE-0FC3AF3CDEA6}" type="presOf" srcId="{CE91E863-51DE-4CDF-95C9-E5A328737670}" destId="{DE626CE1-17D5-433C-9609-A03813AA6AFE}" srcOrd="0" destOrd="0" presId="urn:microsoft.com/office/officeart/2005/8/layout/chevron1"/>
    <dgm:cxn modelId="{C8F916D1-7404-4CB7-AED6-59C0ECB89F96}" type="presOf" srcId="{2AE6615C-3E85-46A3-AA26-53409C653DFC}" destId="{035FE3AF-8508-4021-8F33-AED4CB5798AF}" srcOrd="0" destOrd="0" presId="urn:microsoft.com/office/officeart/2005/8/layout/chevron1"/>
    <dgm:cxn modelId="{BE486317-7838-4AE3-9C99-5510562EC877}" type="presParOf" srcId="{B0A341E5-464A-4102-A4CB-AC66FB5E157D}" destId="{DE626CE1-17D5-433C-9609-A03813AA6AFE}" srcOrd="0" destOrd="0" presId="urn:microsoft.com/office/officeart/2005/8/layout/chevron1"/>
    <dgm:cxn modelId="{09E94D6D-B84A-45CC-8041-A6A411C93520}" type="presParOf" srcId="{B0A341E5-464A-4102-A4CB-AC66FB5E157D}" destId="{1051F9C3-92EC-4826-BC9C-FBD1A3B76B1A}" srcOrd="1" destOrd="0" presId="urn:microsoft.com/office/officeart/2005/8/layout/chevron1"/>
    <dgm:cxn modelId="{9E7109F8-CB41-4232-8340-1E0771DDAF3D}" type="presParOf" srcId="{B0A341E5-464A-4102-A4CB-AC66FB5E157D}" destId="{EB6BD379-D27B-4A72-9647-42B39610A3DA}" srcOrd="2" destOrd="0" presId="urn:microsoft.com/office/officeart/2005/8/layout/chevron1"/>
    <dgm:cxn modelId="{748131F0-1E6D-4465-A21C-42CE6113B849}" type="presParOf" srcId="{B0A341E5-464A-4102-A4CB-AC66FB5E157D}" destId="{D8DD91F1-18B1-4AA2-9858-084B4074E0BF}" srcOrd="3" destOrd="0" presId="urn:microsoft.com/office/officeart/2005/8/layout/chevron1"/>
    <dgm:cxn modelId="{99F3E259-0BBC-42F6-8920-9749AFACA728}" type="presParOf" srcId="{B0A341E5-464A-4102-A4CB-AC66FB5E157D}" destId="{353DAC75-A283-425B-BEE2-32E1501A5858}" srcOrd="4" destOrd="0" presId="urn:microsoft.com/office/officeart/2005/8/layout/chevron1"/>
    <dgm:cxn modelId="{F6F12677-C034-40D6-98A1-9677C7DD4894}" type="presParOf" srcId="{B0A341E5-464A-4102-A4CB-AC66FB5E157D}" destId="{57EA5047-B3C3-46F6-90A6-32C34957C28D}" srcOrd="5" destOrd="0" presId="urn:microsoft.com/office/officeart/2005/8/layout/chevron1"/>
    <dgm:cxn modelId="{58E8FA6C-EE77-4616-9A61-D1EBEBD5DD96}" type="presParOf" srcId="{B0A341E5-464A-4102-A4CB-AC66FB5E157D}" destId="{7E61DCE0-0B8A-4D2E-A0F7-36C726A05BBC}" srcOrd="6" destOrd="0" presId="urn:microsoft.com/office/officeart/2005/8/layout/chevron1"/>
    <dgm:cxn modelId="{B4536CAD-5C4F-4B7B-BF46-464E4B759455}" type="presParOf" srcId="{B0A341E5-464A-4102-A4CB-AC66FB5E157D}" destId="{9F6EA39C-C7A6-428E-A638-4F86452DCCD6}" srcOrd="7" destOrd="0" presId="urn:microsoft.com/office/officeart/2005/8/layout/chevron1"/>
    <dgm:cxn modelId="{0DCED975-F9B4-454B-9FBC-2DA6EE2B95F2}" type="presParOf" srcId="{B0A341E5-464A-4102-A4CB-AC66FB5E157D}" destId="{7526281B-22FE-4064-B61E-E8AA8C93D1E2}" srcOrd="8" destOrd="0" presId="urn:microsoft.com/office/officeart/2005/8/layout/chevron1"/>
    <dgm:cxn modelId="{16D7EAFE-6828-4710-B4FC-6839EAE63092}" type="presParOf" srcId="{B0A341E5-464A-4102-A4CB-AC66FB5E157D}" destId="{149C634C-722E-4C5A-ACFC-4E0D6C6CDF2D}" srcOrd="9" destOrd="0" presId="urn:microsoft.com/office/officeart/2005/8/layout/chevron1"/>
    <dgm:cxn modelId="{FC000C3C-CFE7-40C1-B600-E190BD625638}" type="presParOf" srcId="{B0A341E5-464A-4102-A4CB-AC66FB5E157D}" destId="{035FE3AF-8508-4021-8F33-AED4CB5798AF}" srcOrd="10" destOrd="0" presId="urn:microsoft.com/office/officeart/2005/8/layout/chevron1"/>
    <dgm:cxn modelId="{186F472B-3796-466B-A18E-FF36B98AF071}" type="presParOf" srcId="{B0A341E5-464A-4102-A4CB-AC66FB5E157D}" destId="{23A66464-FC82-4311-8687-F3F93A3F43F2}" srcOrd="11" destOrd="0" presId="urn:microsoft.com/office/officeart/2005/8/layout/chevron1"/>
    <dgm:cxn modelId="{A5BFBE9B-0AC4-4948-9C13-B48B41F21A76}" type="presParOf" srcId="{B0A341E5-464A-4102-A4CB-AC66FB5E157D}" destId="{43ACE231-899A-4A6F-9F34-81A192EB848D}" srcOrd="12" destOrd="0" presId="urn:microsoft.com/office/officeart/2005/8/layout/chevron1"/>
    <dgm:cxn modelId="{A777F49E-B7AB-41B7-A4A2-C84998B1BE92}" type="presParOf" srcId="{B0A341E5-464A-4102-A4CB-AC66FB5E157D}" destId="{B10F0A61-F243-4083-B364-4471E3E50447}" srcOrd="13" destOrd="0" presId="urn:microsoft.com/office/officeart/2005/8/layout/chevron1"/>
    <dgm:cxn modelId="{3085C832-36BD-499C-BD7B-D18EA4B3C55D}" type="presParOf" srcId="{B0A341E5-464A-4102-A4CB-AC66FB5E157D}" destId="{1A0C1401-8A2D-40F8-AEAE-D3B613A5030F}"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26CE1-17D5-433C-9609-A03813AA6AFE}">
      <dsp:nvSpPr>
        <dsp:cNvPr id="0" name=""/>
        <dsp:cNvSpPr/>
      </dsp:nvSpPr>
      <dsp:spPr>
        <a:xfrm>
          <a:off x="708"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Loading the data</a:t>
          </a:r>
        </a:p>
      </dsp:txBody>
      <dsp:txXfrm>
        <a:off x="227703" y="740983"/>
        <a:ext cx="680987" cy="453990"/>
      </dsp:txXfrm>
    </dsp:sp>
    <dsp:sp modelId="{EB6BD379-D27B-4A72-9647-42B39610A3DA}">
      <dsp:nvSpPr>
        <dsp:cNvPr id="0" name=""/>
        <dsp:cNvSpPr/>
      </dsp:nvSpPr>
      <dsp:spPr>
        <a:xfrm>
          <a:off x="1022187"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Data Pre-processing</a:t>
          </a:r>
        </a:p>
      </dsp:txBody>
      <dsp:txXfrm>
        <a:off x="1249182" y="740983"/>
        <a:ext cx="680987" cy="453990"/>
      </dsp:txXfrm>
    </dsp:sp>
    <dsp:sp modelId="{353DAC75-A283-425B-BEE2-32E1501A5858}">
      <dsp:nvSpPr>
        <dsp:cNvPr id="0" name=""/>
        <dsp:cNvSpPr/>
      </dsp:nvSpPr>
      <dsp:spPr>
        <a:xfrm>
          <a:off x="2043667"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Data Visualization</a:t>
          </a:r>
        </a:p>
      </dsp:txBody>
      <dsp:txXfrm>
        <a:off x="2270662" y="740983"/>
        <a:ext cx="680987" cy="453990"/>
      </dsp:txXfrm>
    </dsp:sp>
    <dsp:sp modelId="{7E61DCE0-0B8A-4D2E-A0F7-36C726A05BBC}">
      <dsp:nvSpPr>
        <dsp:cNvPr id="0" name=""/>
        <dsp:cNvSpPr/>
      </dsp:nvSpPr>
      <dsp:spPr>
        <a:xfrm>
          <a:off x="3065146"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Preparing Data for Clustering</a:t>
          </a:r>
        </a:p>
      </dsp:txBody>
      <dsp:txXfrm>
        <a:off x="3292141" y="740983"/>
        <a:ext cx="680987" cy="453990"/>
      </dsp:txXfrm>
    </dsp:sp>
    <dsp:sp modelId="{7526281B-22FE-4064-B61E-E8AA8C93D1E2}">
      <dsp:nvSpPr>
        <dsp:cNvPr id="0" name=""/>
        <dsp:cNvSpPr/>
      </dsp:nvSpPr>
      <dsp:spPr>
        <a:xfrm>
          <a:off x="4086626"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Clustering the Restaurants</a:t>
          </a:r>
        </a:p>
      </dsp:txBody>
      <dsp:txXfrm>
        <a:off x="4313621" y="740983"/>
        <a:ext cx="680987" cy="453990"/>
      </dsp:txXfrm>
    </dsp:sp>
    <dsp:sp modelId="{035FE3AF-8508-4021-8F33-AED4CB5798AF}">
      <dsp:nvSpPr>
        <dsp:cNvPr id="0" name=""/>
        <dsp:cNvSpPr/>
      </dsp:nvSpPr>
      <dsp:spPr>
        <a:xfrm>
          <a:off x="5108105"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Text Pre-processing</a:t>
          </a:r>
        </a:p>
      </dsp:txBody>
      <dsp:txXfrm>
        <a:off x="5335100" y="740983"/>
        <a:ext cx="680987" cy="453990"/>
      </dsp:txXfrm>
    </dsp:sp>
    <dsp:sp modelId="{43ACE231-899A-4A6F-9F34-81A192EB848D}">
      <dsp:nvSpPr>
        <dsp:cNvPr id="0" name=""/>
        <dsp:cNvSpPr/>
      </dsp:nvSpPr>
      <dsp:spPr>
        <a:xfrm>
          <a:off x="6129585"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Sentiment Analysis on the Reviews</a:t>
          </a:r>
        </a:p>
      </dsp:txBody>
      <dsp:txXfrm>
        <a:off x="6356580" y="740983"/>
        <a:ext cx="680987" cy="453990"/>
      </dsp:txXfrm>
    </dsp:sp>
    <dsp:sp modelId="{1A0C1401-8A2D-40F8-AEAE-D3B613A5030F}">
      <dsp:nvSpPr>
        <dsp:cNvPr id="0" name=""/>
        <dsp:cNvSpPr/>
      </dsp:nvSpPr>
      <dsp:spPr>
        <a:xfrm>
          <a:off x="7151064" y="740983"/>
          <a:ext cx="1134977" cy="45399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en-IN" sz="800" kern="1200" dirty="0"/>
            <a:t>Conclusion</a:t>
          </a:r>
        </a:p>
      </dsp:txBody>
      <dsp:txXfrm>
        <a:off x="7378059" y="740983"/>
        <a:ext cx="680987" cy="4539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08363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38886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6283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29138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74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1567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2126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3983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8420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7897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829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859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603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753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152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4081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4186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15707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The number of data decreases as the education class increases.</a:t>
            </a:r>
          </a:p>
          <a:p>
            <a:r>
              <a:rPr lang="en-US" sz="1100" b="0" i="0" u="none" strike="noStrike" cap="none" dirty="0">
                <a:solidFill>
                  <a:srgbClr val="000000"/>
                </a:solidFill>
                <a:effectLst/>
                <a:latin typeface="Arial"/>
                <a:ea typeface="Arial"/>
                <a:cs typeface="Arial"/>
                <a:sym typeface="Arial"/>
              </a:rPr>
              <a:t>More Males are prone to cardiovascular risk than females.</a:t>
            </a:r>
          </a:p>
          <a:p>
            <a:r>
              <a:rPr lang="en-US" sz="1100" b="0" i="0" u="none" strike="noStrike" cap="none" dirty="0">
                <a:solidFill>
                  <a:srgbClr val="000000"/>
                </a:solidFill>
                <a:effectLst/>
                <a:latin typeface="Arial"/>
                <a:ea typeface="Arial"/>
                <a:cs typeface="Arial"/>
                <a:sym typeface="Arial"/>
              </a:rPr>
              <a:t>Smoking increases cardiovascular disease risk.</a:t>
            </a:r>
          </a:p>
          <a:p>
            <a:r>
              <a:rPr lang="en-US" sz="1100" b="0" i="0" u="none" strike="noStrike" cap="none" dirty="0">
                <a:solidFill>
                  <a:srgbClr val="000000"/>
                </a:solidFill>
                <a:effectLst/>
                <a:latin typeface="Arial"/>
                <a:ea typeface="Arial"/>
                <a:cs typeface="Arial"/>
                <a:sym typeface="Arial"/>
              </a:rPr>
              <a:t>The data contains more number of people who do not have any BP medications. However, people with BP medications are more prone to the cardiovascular risk.</a:t>
            </a:r>
          </a:p>
          <a:p>
            <a:r>
              <a:rPr lang="en-US" sz="1100" b="0" i="0" u="none" strike="noStrike" cap="none" dirty="0">
                <a:solidFill>
                  <a:srgbClr val="000000"/>
                </a:solidFill>
                <a:effectLst/>
                <a:latin typeface="Arial"/>
                <a:ea typeface="Arial"/>
                <a:cs typeface="Arial"/>
                <a:sym typeface="Arial"/>
              </a:rPr>
              <a:t>Hypertensive people are more prone to cardiovascular risks.</a:t>
            </a:r>
          </a:p>
          <a:p>
            <a:r>
              <a:rPr lang="en-US" sz="1100" b="0" i="0" u="none" strike="noStrike" cap="none" dirty="0">
                <a:solidFill>
                  <a:srgbClr val="000000"/>
                </a:solidFill>
                <a:effectLst/>
                <a:latin typeface="Arial"/>
                <a:ea typeface="Arial"/>
                <a:cs typeface="Arial"/>
                <a:sym typeface="Arial"/>
              </a:rPr>
              <a:t>The are more non-diabetic people in the data frame. However diabetic people are having higher cardiovascular risk.</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40540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lang="en-IN" sz="4200" b="1" dirty="0">
              <a:solidFill>
                <a:srgbClr val="CC0000"/>
              </a:solidFill>
              <a:latin typeface="Montserrat"/>
              <a:ea typeface="Montserrat"/>
              <a:cs typeface="Montserrat"/>
              <a:sym typeface="Montserrat"/>
            </a:endParaRPr>
          </a:p>
          <a:p>
            <a:pPr lvl="0"/>
            <a:r>
              <a:rPr lang="en-US" sz="3600" b="1" dirty="0">
                <a:solidFill>
                  <a:schemeClr val="lt1"/>
                </a:solidFill>
                <a:latin typeface="Montserrat"/>
                <a:ea typeface="Montserrat"/>
                <a:cs typeface="Montserrat"/>
                <a:sym typeface="Montserrat"/>
              </a:rPr>
              <a:t>ZOMATO RESTAURANT CLUSTERING AND SENTIMENT ANALYSIS</a:t>
            </a:r>
            <a:br>
              <a:rPr lang="en-IN" sz="1600" b="1" dirty="0">
                <a:solidFill>
                  <a:schemeClr val="lt1"/>
                </a:solidFill>
                <a:latin typeface="Montserrat"/>
                <a:ea typeface="Montserrat"/>
                <a:cs typeface="Montserrat"/>
                <a:sym typeface="Montserrat"/>
              </a:rPr>
            </a:b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By,</a:t>
            </a:r>
            <a:br>
              <a:rPr lang="en-IN" sz="1600" b="1" dirty="0">
                <a:solidFill>
                  <a:schemeClr val="lt1"/>
                </a:solidFill>
                <a:latin typeface="Montserrat"/>
                <a:ea typeface="Montserrat"/>
                <a:cs typeface="Montserrat"/>
                <a:sym typeface="Montserrat"/>
              </a:rPr>
            </a:br>
            <a:r>
              <a:rPr lang="en-IN" sz="1600" b="1" dirty="0">
                <a:solidFill>
                  <a:srgbClr val="FF0000"/>
                </a:solidFill>
                <a:latin typeface="Montserrat"/>
                <a:ea typeface="Montserrat"/>
                <a:cs typeface="Montserrat"/>
                <a:sym typeface="Montserrat"/>
              </a:rPr>
              <a:t>Srijan Rai</a:t>
            </a:r>
            <a:endParaRPr sz="1600" b="1" dirty="0">
              <a:solidFill>
                <a:srgbClr val="FF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a16="http://schemas.microsoft.com/office/drawing/2014/main" id="{A5BC2561-16E7-481A-B10E-E55652B2A86B}"/>
              </a:ext>
            </a:extLst>
          </p:cNvPr>
          <p:cNvSpPr/>
          <p:nvPr/>
        </p:nvSpPr>
        <p:spPr>
          <a:xfrm>
            <a:off x="439132" y="192673"/>
            <a:ext cx="4059125" cy="523220"/>
          </a:xfrm>
          <a:prstGeom prst="rect">
            <a:avLst/>
          </a:prstGeom>
        </p:spPr>
        <p:txBody>
          <a:bodyPr wrap="none">
            <a:spAutoFit/>
          </a:bodyPr>
          <a:lstStyle/>
          <a:p>
            <a:r>
              <a:rPr lang="en-IN" sz="2800" b="1" dirty="0">
                <a:solidFill>
                  <a:srgbClr val="FF0000"/>
                </a:solidFill>
                <a:latin typeface="+mj-lt"/>
              </a:rPr>
              <a:t>Determine Correlation </a:t>
            </a:r>
            <a:endParaRPr lang="en-IN" sz="2800" dirty="0">
              <a:solidFill>
                <a:srgbClr val="FF0000"/>
              </a:solidFill>
              <a:latin typeface="+mj-lt"/>
            </a:endParaRPr>
          </a:p>
        </p:txBody>
      </p:sp>
      <p:pic>
        <p:nvPicPr>
          <p:cNvPr id="3" name="Picture 2">
            <a:extLst>
              <a:ext uri="{FF2B5EF4-FFF2-40B4-BE49-F238E27FC236}">
                <a16:creationId xmlns:a16="http://schemas.microsoft.com/office/drawing/2014/main" id="{2C6BAC85-AA2F-44E4-84DF-E57AEA5A5363}"/>
              </a:ext>
            </a:extLst>
          </p:cNvPr>
          <p:cNvPicPr>
            <a:picLocks noChangeAspect="1"/>
          </p:cNvPicPr>
          <p:nvPr/>
        </p:nvPicPr>
        <p:blipFill>
          <a:blip r:embed="rId3"/>
          <a:stretch>
            <a:fillRect/>
          </a:stretch>
        </p:blipFill>
        <p:spPr>
          <a:xfrm>
            <a:off x="439132" y="715893"/>
            <a:ext cx="3638550" cy="1855857"/>
          </a:xfrm>
          <a:prstGeom prst="rect">
            <a:avLst/>
          </a:prstGeom>
        </p:spPr>
      </p:pic>
      <p:pic>
        <p:nvPicPr>
          <p:cNvPr id="5" name="Picture 4">
            <a:extLst>
              <a:ext uri="{FF2B5EF4-FFF2-40B4-BE49-F238E27FC236}">
                <a16:creationId xmlns:a16="http://schemas.microsoft.com/office/drawing/2014/main" id="{F7B6D273-818F-4045-A8BE-23F501576007}"/>
              </a:ext>
            </a:extLst>
          </p:cNvPr>
          <p:cNvPicPr>
            <a:picLocks noChangeAspect="1"/>
          </p:cNvPicPr>
          <p:nvPr/>
        </p:nvPicPr>
        <p:blipFill>
          <a:blip r:embed="rId4"/>
          <a:stretch>
            <a:fillRect/>
          </a:stretch>
        </p:blipFill>
        <p:spPr>
          <a:xfrm>
            <a:off x="4824412" y="715893"/>
            <a:ext cx="3638550" cy="1751737"/>
          </a:xfrm>
          <a:prstGeom prst="rect">
            <a:avLst/>
          </a:prstGeom>
        </p:spPr>
      </p:pic>
      <p:pic>
        <p:nvPicPr>
          <p:cNvPr id="7" name="Picture 6">
            <a:extLst>
              <a:ext uri="{FF2B5EF4-FFF2-40B4-BE49-F238E27FC236}">
                <a16:creationId xmlns:a16="http://schemas.microsoft.com/office/drawing/2014/main" id="{C1866A88-2DB8-4C00-ADCB-3EC3CFE3204B}"/>
              </a:ext>
            </a:extLst>
          </p:cNvPr>
          <p:cNvPicPr>
            <a:picLocks noChangeAspect="1"/>
          </p:cNvPicPr>
          <p:nvPr/>
        </p:nvPicPr>
        <p:blipFill>
          <a:blip r:embed="rId5"/>
          <a:stretch>
            <a:fillRect/>
          </a:stretch>
        </p:blipFill>
        <p:spPr>
          <a:xfrm>
            <a:off x="133351" y="2571749"/>
            <a:ext cx="2674144" cy="2379077"/>
          </a:xfrm>
          <a:prstGeom prst="rect">
            <a:avLst/>
          </a:prstGeom>
        </p:spPr>
      </p:pic>
      <p:pic>
        <p:nvPicPr>
          <p:cNvPr id="8" name="Picture 7">
            <a:extLst>
              <a:ext uri="{FF2B5EF4-FFF2-40B4-BE49-F238E27FC236}">
                <a16:creationId xmlns:a16="http://schemas.microsoft.com/office/drawing/2014/main" id="{2C162095-C68D-4DE4-95D8-93394F9A3E2F}"/>
              </a:ext>
            </a:extLst>
          </p:cNvPr>
          <p:cNvPicPr>
            <a:picLocks noChangeAspect="1"/>
          </p:cNvPicPr>
          <p:nvPr/>
        </p:nvPicPr>
        <p:blipFill>
          <a:blip r:embed="rId6"/>
          <a:stretch>
            <a:fillRect/>
          </a:stretch>
        </p:blipFill>
        <p:spPr>
          <a:xfrm>
            <a:off x="2995194" y="2571749"/>
            <a:ext cx="2776538" cy="2379077"/>
          </a:xfrm>
          <a:prstGeom prst="rect">
            <a:avLst/>
          </a:prstGeom>
        </p:spPr>
      </p:pic>
      <p:pic>
        <p:nvPicPr>
          <p:cNvPr id="9" name="Picture 8">
            <a:extLst>
              <a:ext uri="{FF2B5EF4-FFF2-40B4-BE49-F238E27FC236}">
                <a16:creationId xmlns:a16="http://schemas.microsoft.com/office/drawing/2014/main" id="{5B92184D-0FDB-47F1-A41B-66A34AB93BB1}"/>
              </a:ext>
            </a:extLst>
          </p:cNvPr>
          <p:cNvPicPr>
            <a:picLocks noChangeAspect="1"/>
          </p:cNvPicPr>
          <p:nvPr/>
        </p:nvPicPr>
        <p:blipFill>
          <a:blip r:embed="rId7"/>
          <a:stretch>
            <a:fillRect/>
          </a:stretch>
        </p:blipFill>
        <p:spPr>
          <a:xfrm>
            <a:off x="5886526" y="2571748"/>
            <a:ext cx="2918430" cy="2231582"/>
          </a:xfrm>
          <a:prstGeom prst="rect">
            <a:avLst/>
          </a:prstGeom>
        </p:spPr>
      </p:pic>
    </p:spTree>
    <p:extLst>
      <p:ext uri="{BB962C8B-B14F-4D97-AF65-F5344CB8AC3E}">
        <p14:creationId xmlns:p14="http://schemas.microsoft.com/office/powerpoint/2010/main" val="361905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85149772-D092-4580-AD94-3F6D86374F48}"/>
              </a:ext>
            </a:extLst>
          </p:cNvPr>
          <p:cNvSpPr txBox="1"/>
          <p:nvPr/>
        </p:nvSpPr>
        <p:spPr>
          <a:xfrm>
            <a:off x="197221" y="178482"/>
            <a:ext cx="7586662" cy="523220"/>
          </a:xfrm>
          <a:prstGeom prst="rect">
            <a:avLst/>
          </a:prstGeom>
          <a:noFill/>
        </p:spPr>
        <p:txBody>
          <a:bodyPr wrap="square" rtlCol="0">
            <a:spAutoFit/>
          </a:bodyPr>
          <a:lstStyle/>
          <a:p>
            <a:r>
              <a:rPr lang="en-IN" sz="2800" b="1" dirty="0">
                <a:solidFill>
                  <a:srgbClr val="FF0000"/>
                </a:solidFill>
                <a:latin typeface="+mj-lt"/>
              </a:rPr>
              <a:t>Restaurant Clustering</a:t>
            </a:r>
          </a:p>
        </p:txBody>
      </p:sp>
      <p:sp>
        <p:nvSpPr>
          <p:cNvPr id="3" name="TextBox 2">
            <a:extLst>
              <a:ext uri="{FF2B5EF4-FFF2-40B4-BE49-F238E27FC236}">
                <a16:creationId xmlns:a16="http://schemas.microsoft.com/office/drawing/2014/main" id="{0F00370F-472B-49E0-97E5-EFD618AC2060}"/>
              </a:ext>
            </a:extLst>
          </p:cNvPr>
          <p:cNvSpPr txBox="1"/>
          <p:nvPr/>
        </p:nvSpPr>
        <p:spPr>
          <a:xfrm>
            <a:off x="197221" y="779257"/>
            <a:ext cx="7993856" cy="4185761"/>
          </a:xfrm>
          <a:prstGeom prst="rect">
            <a:avLst/>
          </a:prstGeom>
          <a:noFill/>
        </p:spPr>
        <p:txBody>
          <a:bodyPr wrap="square" rtlCol="0">
            <a:spAutoFit/>
          </a:bodyPr>
          <a:lstStyle/>
          <a:p>
            <a:r>
              <a:rPr lang="en-IN" dirty="0"/>
              <a:t>Clustering is an unsupervised machine learning technique where similarity between the observations is determined using inter observation distance measures. Hence creating different clusters for the data.</a:t>
            </a:r>
          </a:p>
          <a:p>
            <a:endParaRPr lang="en-IN" dirty="0"/>
          </a:p>
          <a:p>
            <a:r>
              <a:rPr lang="en-IN" b="1" dirty="0"/>
              <a:t>Hypothesis for the given data</a:t>
            </a:r>
            <a:r>
              <a:rPr lang="en-IN" dirty="0"/>
              <a:t>:</a:t>
            </a:r>
          </a:p>
          <a:p>
            <a:pPr marL="285750" indent="-285750">
              <a:buFont typeface="Arial" panose="020B0604020202020204" pitchFamily="34" charset="0"/>
              <a:buChar char="•"/>
            </a:pPr>
            <a:r>
              <a:rPr lang="en-US" dirty="0"/>
              <a:t>Restaurants with similar kinds of ratings can be clustered together. Ratings are done by people on the basis of food quality, service, packaging among other things.</a:t>
            </a:r>
          </a:p>
          <a:p>
            <a:pPr marL="285750" indent="-285750">
              <a:buFont typeface="Arial" panose="020B0604020202020204" pitchFamily="34" charset="0"/>
              <a:buChar char="•"/>
            </a:pPr>
            <a:r>
              <a:rPr lang="en-US" dirty="0"/>
              <a:t>Restaurants with high ratings would also probably be expensive and would be having a similar pricing strategy as well. They can be clustered according to the costs. Hence we will create clusters using the price and ratings</a:t>
            </a:r>
          </a:p>
          <a:p>
            <a:pPr marL="285750" indent="-285750">
              <a:buFont typeface="Arial" panose="020B0604020202020204" pitchFamily="34" charset="0"/>
              <a:buChar char="•"/>
            </a:pPr>
            <a:r>
              <a:rPr lang="en-US" dirty="0"/>
              <a:t>Restaurants having similar cuisines can be clustered together.</a:t>
            </a:r>
          </a:p>
          <a:p>
            <a:endParaRPr lang="en-US" dirty="0"/>
          </a:p>
          <a:p>
            <a:r>
              <a:rPr lang="en-US" b="1" dirty="0"/>
              <a:t>Clustering Algorithms:</a:t>
            </a:r>
          </a:p>
          <a:p>
            <a:r>
              <a:rPr lang="en-US" dirty="0"/>
              <a:t>K-Means Clustering</a:t>
            </a:r>
          </a:p>
          <a:p>
            <a:r>
              <a:rPr lang="en-US" dirty="0"/>
              <a:t>Hierarchical Clustering</a:t>
            </a:r>
          </a:p>
          <a:p>
            <a:endParaRPr lang="en-US" dirty="0"/>
          </a:p>
          <a:p>
            <a:r>
              <a:rPr lang="en-US" b="1" dirty="0"/>
              <a:t>Feature Engineering:</a:t>
            </a:r>
          </a:p>
          <a:p>
            <a:r>
              <a:rPr lang="en-US" dirty="0"/>
              <a:t>We would be adding new features, i.e. different cuisines present in the data, these are dichotomous features, representing whether the particular cuisine is present or not.</a:t>
            </a:r>
          </a:p>
        </p:txBody>
      </p:sp>
    </p:spTree>
    <p:extLst>
      <p:ext uri="{BB962C8B-B14F-4D97-AF65-F5344CB8AC3E}">
        <p14:creationId xmlns:p14="http://schemas.microsoft.com/office/powerpoint/2010/main" val="69206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3FB3-01A6-46F4-81B2-F3AED4B67976}"/>
              </a:ext>
            </a:extLst>
          </p:cNvPr>
          <p:cNvSpPr>
            <a:spLocks noGrp="1"/>
          </p:cNvSpPr>
          <p:nvPr>
            <p:ph type="title"/>
          </p:nvPr>
        </p:nvSpPr>
        <p:spPr>
          <a:xfrm>
            <a:off x="133106" y="237856"/>
            <a:ext cx="8520600" cy="572700"/>
          </a:xfrm>
        </p:spPr>
        <p:txBody>
          <a:bodyPr/>
          <a:lstStyle/>
          <a:p>
            <a:r>
              <a:rPr lang="en-IN" b="1" dirty="0"/>
              <a:t>K-Means </a:t>
            </a:r>
            <a:r>
              <a:rPr lang="en-IN" b="1" dirty="0">
                <a:latin typeface="+mj-lt"/>
              </a:rPr>
              <a:t>Clustering</a:t>
            </a:r>
            <a:r>
              <a:rPr lang="en-IN" b="1" dirty="0"/>
              <a:t> (Cost and Ratings)</a:t>
            </a:r>
            <a:br>
              <a:rPr lang="en-IN" dirty="0"/>
            </a:br>
            <a:endParaRPr lang="en-IN" dirty="0"/>
          </a:p>
        </p:txBody>
      </p:sp>
      <p:pic>
        <p:nvPicPr>
          <p:cNvPr id="4" name="Picture 3">
            <a:extLst>
              <a:ext uri="{FF2B5EF4-FFF2-40B4-BE49-F238E27FC236}">
                <a16:creationId xmlns:a16="http://schemas.microsoft.com/office/drawing/2014/main" id="{A6EE250D-FED5-4236-9E60-E953DF1FE318}"/>
              </a:ext>
            </a:extLst>
          </p:cNvPr>
          <p:cNvPicPr>
            <a:picLocks noChangeAspect="1"/>
          </p:cNvPicPr>
          <p:nvPr/>
        </p:nvPicPr>
        <p:blipFill>
          <a:blip r:embed="rId2"/>
          <a:stretch>
            <a:fillRect/>
          </a:stretch>
        </p:blipFill>
        <p:spPr>
          <a:xfrm>
            <a:off x="247406" y="810556"/>
            <a:ext cx="3790950" cy="2511287"/>
          </a:xfrm>
          <a:prstGeom prst="rect">
            <a:avLst/>
          </a:prstGeom>
        </p:spPr>
      </p:pic>
      <p:pic>
        <p:nvPicPr>
          <p:cNvPr id="5" name="Picture 4">
            <a:extLst>
              <a:ext uri="{FF2B5EF4-FFF2-40B4-BE49-F238E27FC236}">
                <a16:creationId xmlns:a16="http://schemas.microsoft.com/office/drawing/2014/main" id="{F2575978-BFA7-4DAC-AEC2-460DE0FC2C74}"/>
              </a:ext>
            </a:extLst>
          </p:cNvPr>
          <p:cNvPicPr>
            <a:picLocks noChangeAspect="1"/>
          </p:cNvPicPr>
          <p:nvPr/>
        </p:nvPicPr>
        <p:blipFill>
          <a:blip r:embed="rId3"/>
          <a:stretch>
            <a:fillRect/>
          </a:stretch>
        </p:blipFill>
        <p:spPr>
          <a:xfrm>
            <a:off x="4512754" y="810555"/>
            <a:ext cx="4224253" cy="2511288"/>
          </a:xfrm>
          <a:prstGeom prst="rect">
            <a:avLst/>
          </a:prstGeom>
        </p:spPr>
      </p:pic>
      <p:sp>
        <p:nvSpPr>
          <p:cNvPr id="6" name="TextBox 5">
            <a:extLst>
              <a:ext uri="{FF2B5EF4-FFF2-40B4-BE49-F238E27FC236}">
                <a16:creationId xmlns:a16="http://schemas.microsoft.com/office/drawing/2014/main" id="{845C6CFA-BA5A-453D-B690-43C6F76E1FDB}"/>
              </a:ext>
            </a:extLst>
          </p:cNvPr>
          <p:cNvSpPr txBox="1"/>
          <p:nvPr/>
        </p:nvSpPr>
        <p:spPr>
          <a:xfrm>
            <a:off x="264075" y="3520649"/>
            <a:ext cx="8796582" cy="1384995"/>
          </a:xfrm>
          <a:prstGeom prst="rect">
            <a:avLst/>
          </a:prstGeom>
          <a:noFill/>
        </p:spPr>
        <p:txBody>
          <a:bodyPr wrap="square" rtlCol="0">
            <a:spAutoFit/>
          </a:bodyPr>
          <a:lstStyle/>
          <a:p>
            <a:pPr marL="285750" indent="-285750">
              <a:buFont typeface="Arial" panose="020B0604020202020204" pitchFamily="34" charset="0"/>
              <a:buChar char="•"/>
            </a:pPr>
            <a:r>
              <a:rPr lang="en-US" dirty="0"/>
              <a:t>Label 0 are the restaurants with good rating and average pricing.</a:t>
            </a:r>
          </a:p>
          <a:p>
            <a:pPr marL="285750" indent="-285750">
              <a:buFont typeface="Arial" panose="020B0604020202020204" pitchFamily="34" charset="0"/>
              <a:buChar char="•"/>
            </a:pPr>
            <a:r>
              <a:rPr lang="en-US" dirty="0"/>
              <a:t>Label 1 are the restaurants with low pricing and good rating.</a:t>
            </a:r>
          </a:p>
          <a:p>
            <a:pPr marL="285750" indent="-285750">
              <a:buFont typeface="Arial" panose="020B0604020202020204" pitchFamily="34" charset="0"/>
              <a:buChar char="•"/>
            </a:pPr>
            <a:r>
              <a:rPr lang="en-US" dirty="0"/>
              <a:t>Label 2 are some expensive restaurants with good rating.</a:t>
            </a:r>
          </a:p>
          <a:p>
            <a:pPr marL="285750" indent="-285750">
              <a:buFont typeface="Arial" panose="020B0604020202020204" pitchFamily="34" charset="0"/>
              <a:buChar char="•"/>
            </a:pPr>
            <a:r>
              <a:rPr lang="en-US" dirty="0"/>
              <a:t>Label 3 are the restaurants with low rating and low pricing.</a:t>
            </a:r>
          </a:p>
          <a:p>
            <a:pPr marL="285750" indent="-285750">
              <a:buFont typeface="Arial" panose="020B0604020202020204" pitchFamily="34" charset="0"/>
              <a:buChar char="•"/>
            </a:pPr>
            <a:r>
              <a:rPr lang="en-US" dirty="0"/>
              <a:t>Label 4 are the restaurants </a:t>
            </a:r>
            <a:r>
              <a:rPr lang="en-US" dirty="0" err="1"/>
              <a:t>whith</a:t>
            </a:r>
            <a:r>
              <a:rPr lang="en-US" dirty="0"/>
              <a:t> high rating and average pricing.</a:t>
            </a:r>
          </a:p>
          <a:p>
            <a:endParaRPr lang="en-IN" dirty="0"/>
          </a:p>
        </p:txBody>
      </p:sp>
    </p:spTree>
    <p:extLst>
      <p:ext uri="{BB962C8B-B14F-4D97-AF65-F5344CB8AC3E}">
        <p14:creationId xmlns:p14="http://schemas.microsoft.com/office/powerpoint/2010/main" val="294740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5E6D-99C4-4C46-A629-E52DBBACA5AC}"/>
              </a:ext>
            </a:extLst>
          </p:cNvPr>
          <p:cNvSpPr>
            <a:spLocks noGrp="1"/>
          </p:cNvSpPr>
          <p:nvPr>
            <p:ph type="title"/>
          </p:nvPr>
        </p:nvSpPr>
        <p:spPr>
          <a:xfrm>
            <a:off x="211687" y="216425"/>
            <a:ext cx="8520600" cy="572700"/>
          </a:xfrm>
        </p:spPr>
        <p:txBody>
          <a:bodyPr/>
          <a:lstStyle/>
          <a:p>
            <a:r>
              <a:rPr lang="en-IN" b="1" dirty="0"/>
              <a:t>K-Means Clustering (Cuisines)</a:t>
            </a:r>
            <a:endParaRPr lang="en-IN" dirty="0">
              <a:latin typeface="+mj-lt"/>
            </a:endParaRPr>
          </a:p>
        </p:txBody>
      </p:sp>
      <p:pic>
        <p:nvPicPr>
          <p:cNvPr id="4" name="Picture 3">
            <a:extLst>
              <a:ext uri="{FF2B5EF4-FFF2-40B4-BE49-F238E27FC236}">
                <a16:creationId xmlns:a16="http://schemas.microsoft.com/office/drawing/2014/main" id="{6230CB11-30C8-461C-A201-AD1334E5C193}"/>
              </a:ext>
            </a:extLst>
          </p:cNvPr>
          <p:cNvPicPr>
            <a:picLocks noChangeAspect="1"/>
          </p:cNvPicPr>
          <p:nvPr/>
        </p:nvPicPr>
        <p:blipFill>
          <a:blip r:embed="rId2"/>
          <a:stretch>
            <a:fillRect/>
          </a:stretch>
        </p:blipFill>
        <p:spPr>
          <a:xfrm>
            <a:off x="440288" y="1053443"/>
            <a:ext cx="3870002" cy="2861331"/>
          </a:xfrm>
          <a:prstGeom prst="rect">
            <a:avLst/>
          </a:prstGeom>
        </p:spPr>
      </p:pic>
      <p:pic>
        <p:nvPicPr>
          <p:cNvPr id="6" name="Picture 5">
            <a:extLst>
              <a:ext uri="{FF2B5EF4-FFF2-40B4-BE49-F238E27FC236}">
                <a16:creationId xmlns:a16="http://schemas.microsoft.com/office/drawing/2014/main" id="{951ABEC2-4A82-4996-9A63-BD6B1F03D7E3}"/>
              </a:ext>
            </a:extLst>
          </p:cNvPr>
          <p:cNvPicPr>
            <a:picLocks noChangeAspect="1"/>
          </p:cNvPicPr>
          <p:nvPr/>
        </p:nvPicPr>
        <p:blipFill>
          <a:blip r:embed="rId3"/>
          <a:stretch>
            <a:fillRect/>
          </a:stretch>
        </p:blipFill>
        <p:spPr>
          <a:xfrm>
            <a:off x="4833712" y="1160133"/>
            <a:ext cx="3790950" cy="2647950"/>
          </a:xfrm>
          <a:prstGeom prst="rect">
            <a:avLst/>
          </a:prstGeom>
        </p:spPr>
      </p:pic>
      <p:sp>
        <p:nvSpPr>
          <p:cNvPr id="7" name="TextBox 6">
            <a:extLst>
              <a:ext uri="{FF2B5EF4-FFF2-40B4-BE49-F238E27FC236}">
                <a16:creationId xmlns:a16="http://schemas.microsoft.com/office/drawing/2014/main" id="{E4B0C78B-C2EA-4556-B81A-2F5982293127}"/>
              </a:ext>
            </a:extLst>
          </p:cNvPr>
          <p:cNvSpPr txBox="1"/>
          <p:nvPr/>
        </p:nvSpPr>
        <p:spPr>
          <a:xfrm>
            <a:off x="440288" y="3938391"/>
            <a:ext cx="8184374" cy="738664"/>
          </a:xfrm>
          <a:prstGeom prst="rect">
            <a:avLst/>
          </a:prstGeom>
          <a:noFill/>
        </p:spPr>
        <p:txBody>
          <a:bodyPr wrap="square" rtlCol="0">
            <a:spAutoFit/>
          </a:bodyPr>
          <a:lstStyle/>
          <a:p>
            <a:r>
              <a:rPr lang="en-IN" dirty="0"/>
              <a:t>The above elbow curve do not provide us a good insight in determining the number of clusters, So we would be using the Silhouette score of different clusters to obtain the optimum number of clusters. </a:t>
            </a:r>
          </a:p>
          <a:p>
            <a:r>
              <a:rPr lang="en-IN" dirty="0"/>
              <a:t>From the above plot we would consider the optimum number of clusters as 3.</a:t>
            </a:r>
          </a:p>
        </p:txBody>
      </p:sp>
    </p:spTree>
    <p:extLst>
      <p:ext uri="{BB962C8B-B14F-4D97-AF65-F5344CB8AC3E}">
        <p14:creationId xmlns:p14="http://schemas.microsoft.com/office/powerpoint/2010/main" val="18564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27ED-7F85-4E74-90D0-4044F3A4F65F}"/>
              </a:ext>
            </a:extLst>
          </p:cNvPr>
          <p:cNvSpPr>
            <a:spLocks noGrp="1"/>
          </p:cNvSpPr>
          <p:nvPr>
            <p:ph type="title"/>
          </p:nvPr>
        </p:nvSpPr>
        <p:spPr>
          <a:xfrm>
            <a:off x="115274" y="77427"/>
            <a:ext cx="8520600" cy="572700"/>
          </a:xfrm>
        </p:spPr>
        <p:txBody>
          <a:bodyPr/>
          <a:lstStyle/>
          <a:p>
            <a:r>
              <a:rPr lang="en-IN" b="1" dirty="0"/>
              <a:t>K-Means Clustering (Cuisines)</a:t>
            </a:r>
            <a:endParaRPr lang="en-IN" dirty="0">
              <a:latin typeface="+mj-lt"/>
            </a:endParaRPr>
          </a:p>
        </p:txBody>
      </p:sp>
      <p:pic>
        <p:nvPicPr>
          <p:cNvPr id="3" name="Picture 2">
            <a:extLst>
              <a:ext uri="{FF2B5EF4-FFF2-40B4-BE49-F238E27FC236}">
                <a16:creationId xmlns:a16="http://schemas.microsoft.com/office/drawing/2014/main" id="{31BCC365-F35D-445B-8A91-65D409D136BC}"/>
              </a:ext>
            </a:extLst>
          </p:cNvPr>
          <p:cNvPicPr>
            <a:picLocks noChangeAspect="1"/>
          </p:cNvPicPr>
          <p:nvPr/>
        </p:nvPicPr>
        <p:blipFill>
          <a:blip r:embed="rId2"/>
          <a:stretch>
            <a:fillRect/>
          </a:stretch>
        </p:blipFill>
        <p:spPr>
          <a:xfrm>
            <a:off x="115274" y="714374"/>
            <a:ext cx="2699364" cy="1814511"/>
          </a:xfrm>
          <a:prstGeom prst="rect">
            <a:avLst/>
          </a:prstGeom>
        </p:spPr>
      </p:pic>
      <p:pic>
        <p:nvPicPr>
          <p:cNvPr id="5" name="Picture 4">
            <a:extLst>
              <a:ext uri="{FF2B5EF4-FFF2-40B4-BE49-F238E27FC236}">
                <a16:creationId xmlns:a16="http://schemas.microsoft.com/office/drawing/2014/main" id="{151A6D41-EB9E-4C53-82D7-5410334408AC}"/>
              </a:ext>
            </a:extLst>
          </p:cNvPr>
          <p:cNvPicPr>
            <a:picLocks noChangeAspect="1"/>
          </p:cNvPicPr>
          <p:nvPr/>
        </p:nvPicPr>
        <p:blipFill>
          <a:blip r:embed="rId3"/>
          <a:stretch>
            <a:fillRect/>
          </a:stretch>
        </p:blipFill>
        <p:spPr>
          <a:xfrm>
            <a:off x="3129449" y="642966"/>
            <a:ext cx="2699364" cy="1814511"/>
          </a:xfrm>
          <a:prstGeom prst="rect">
            <a:avLst/>
          </a:prstGeom>
        </p:spPr>
      </p:pic>
      <p:pic>
        <p:nvPicPr>
          <p:cNvPr id="7" name="Picture 6">
            <a:extLst>
              <a:ext uri="{FF2B5EF4-FFF2-40B4-BE49-F238E27FC236}">
                <a16:creationId xmlns:a16="http://schemas.microsoft.com/office/drawing/2014/main" id="{9852F25E-BF8D-4E65-A2C1-46E2D7CD7A5E}"/>
              </a:ext>
            </a:extLst>
          </p:cNvPr>
          <p:cNvPicPr>
            <a:picLocks noChangeAspect="1"/>
          </p:cNvPicPr>
          <p:nvPr/>
        </p:nvPicPr>
        <p:blipFill>
          <a:blip r:embed="rId4"/>
          <a:stretch>
            <a:fillRect/>
          </a:stretch>
        </p:blipFill>
        <p:spPr>
          <a:xfrm>
            <a:off x="6143625" y="714374"/>
            <a:ext cx="2699364" cy="1743103"/>
          </a:xfrm>
          <a:prstGeom prst="rect">
            <a:avLst/>
          </a:prstGeom>
        </p:spPr>
      </p:pic>
      <p:sp>
        <p:nvSpPr>
          <p:cNvPr id="8" name="TextBox 7">
            <a:extLst>
              <a:ext uri="{FF2B5EF4-FFF2-40B4-BE49-F238E27FC236}">
                <a16:creationId xmlns:a16="http://schemas.microsoft.com/office/drawing/2014/main" id="{F4934CBF-94FE-4B94-B54B-8DBE72D98FED}"/>
              </a:ext>
            </a:extLst>
          </p:cNvPr>
          <p:cNvSpPr txBox="1"/>
          <p:nvPr/>
        </p:nvSpPr>
        <p:spPr>
          <a:xfrm>
            <a:off x="235744" y="2543140"/>
            <a:ext cx="8607245" cy="2677656"/>
          </a:xfrm>
          <a:prstGeom prst="rect">
            <a:avLst/>
          </a:prstGeom>
          <a:noFill/>
        </p:spPr>
        <p:txBody>
          <a:bodyPr wrap="square" rtlCol="0">
            <a:spAutoFit/>
          </a:bodyPr>
          <a:lstStyle/>
          <a:p>
            <a:pPr marL="285750" indent="-285750">
              <a:buFont typeface="Arial" panose="020B0604020202020204" pitchFamily="34" charset="0"/>
              <a:buChar char="•"/>
            </a:pPr>
            <a:r>
              <a:rPr lang="en-US" dirty="0"/>
              <a:t>Cluster 0 are the type of restaurants that serve healthy food and hence these restaurants can be targeted to highly health-conscious people.</a:t>
            </a:r>
          </a:p>
          <a:p>
            <a:pPr marL="285750" indent="-285750">
              <a:buFont typeface="Arial" panose="020B0604020202020204" pitchFamily="34" charset="0"/>
              <a:buChar char="•"/>
            </a:pPr>
            <a:r>
              <a:rPr lang="en-US" dirty="0"/>
              <a:t>Cluster 1 consists of restaurants that serve moderately healthy food, these restaurants would be recommended for casual dining.</a:t>
            </a:r>
          </a:p>
          <a:p>
            <a:pPr marL="285750" indent="-285750">
              <a:buFont typeface="Arial" panose="020B0604020202020204" pitchFamily="34" charset="0"/>
              <a:buChar char="•"/>
            </a:pPr>
            <a:r>
              <a:rPr lang="en-US" dirty="0"/>
              <a:t>Cluster 2 consists of restaurants that serve unhealthy food such as Junk foods, bakeries, street food, etc. Most of the fast-food restaurants belong to these restaurants.</a:t>
            </a:r>
          </a:p>
          <a:p>
            <a:pPr marL="285750" indent="-285750">
              <a:buFont typeface="Arial" panose="020B0604020202020204" pitchFamily="34" charset="0"/>
              <a:buChar char="•"/>
            </a:pPr>
            <a:r>
              <a:rPr lang="en-US" dirty="0"/>
              <a:t>Cluster 0 restaurants have a high average rating and a high average cost. Also, the number of restaurants is very limited.</a:t>
            </a:r>
          </a:p>
          <a:p>
            <a:pPr marL="285750" indent="-285750">
              <a:buFont typeface="Arial" panose="020B0604020202020204" pitchFamily="34" charset="0"/>
              <a:buChar char="•"/>
            </a:pPr>
            <a:r>
              <a:rPr lang="en-US" dirty="0"/>
              <a:t>Cluster 1 restaurants have a low rating and average cost and have a considerable amount of restaurants.</a:t>
            </a:r>
          </a:p>
          <a:p>
            <a:pPr marL="285750" indent="-285750">
              <a:buFont typeface="Arial" panose="020B0604020202020204" pitchFamily="34" charset="0"/>
              <a:buChar char="•"/>
            </a:pPr>
            <a:r>
              <a:rPr lang="en-US" dirty="0"/>
              <a:t>Cluster 2 restaurants have a moderate rating and a very low price and have more number of restaurants compared to other clusters.</a:t>
            </a:r>
          </a:p>
        </p:txBody>
      </p:sp>
    </p:spTree>
    <p:extLst>
      <p:ext uri="{BB962C8B-B14F-4D97-AF65-F5344CB8AC3E}">
        <p14:creationId xmlns:p14="http://schemas.microsoft.com/office/powerpoint/2010/main" val="321454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a16="http://schemas.microsoft.com/office/drawing/2014/main" id="{58FF63A5-64FF-45A2-AC74-FD99B3E9F883}"/>
              </a:ext>
            </a:extLst>
          </p:cNvPr>
          <p:cNvSpPr/>
          <p:nvPr/>
        </p:nvSpPr>
        <p:spPr>
          <a:xfrm>
            <a:off x="114935" y="163336"/>
            <a:ext cx="7600951" cy="523220"/>
          </a:xfrm>
          <a:prstGeom prst="rect">
            <a:avLst/>
          </a:prstGeom>
        </p:spPr>
        <p:txBody>
          <a:bodyPr wrap="square">
            <a:spAutoFit/>
          </a:bodyPr>
          <a:lstStyle/>
          <a:p>
            <a:r>
              <a:rPr lang="en-IN" sz="2800" b="1" dirty="0">
                <a:solidFill>
                  <a:srgbClr val="FF0000"/>
                </a:solidFill>
              </a:rPr>
              <a:t>Hierarchical Clustering</a:t>
            </a:r>
            <a:endParaRPr lang="en-US" sz="2800" dirty="0">
              <a:solidFill>
                <a:srgbClr val="FF0000"/>
              </a:solidFill>
            </a:endParaRPr>
          </a:p>
        </p:txBody>
      </p:sp>
      <p:pic>
        <p:nvPicPr>
          <p:cNvPr id="4" name="Picture 3">
            <a:extLst>
              <a:ext uri="{FF2B5EF4-FFF2-40B4-BE49-F238E27FC236}">
                <a16:creationId xmlns:a16="http://schemas.microsoft.com/office/drawing/2014/main" id="{C0C4F40E-97A6-431F-914F-230F8377D2DB}"/>
              </a:ext>
            </a:extLst>
          </p:cNvPr>
          <p:cNvPicPr>
            <a:picLocks noChangeAspect="1"/>
          </p:cNvPicPr>
          <p:nvPr/>
        </p:nvPicPr>
        <p:blipFill>
          <a:blip r:embed="rId3"/>
          <a:stretch>
            <a:fillRect/>
          </a:stretch>
        </p:blipFill>
        <p:spPr>
          <a:xfrm>
            <a:off x="0" y="814388"/>
            <a:ext cx="9144000" cy="3743325"/>
          </a:xfrm>
          <a:prstGeom prst="rect">
            <a:avLst/>
          </a:prstGeom>
        </p:spPr>
      </p:pic>
    </p:spTree>
    <p:extLst>
      <p:ext uri="{BB962C8B-B14F-4D97-AF65-F5344CB8AC3E}">
        <p14:creationId xmlns:p14="http://schemas.microsoft.com/office/powerpoint/2010/main" val="318241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2" name="Rectangle 11">
            <a:extLst>
              <a:ext uri="{FF2B5EF4-FFF2-40B4-BE49-F238E27FC236}">
                <a16:creationId xmlns:a16="http://schemas.microsoft.com/office/drawing/2014/main" id="{66A17E4B-B6CB-4CCA-A018-7C7783710BFB}"/>
              </a:ext>
            </a:extLst>
          </p:cNvPr>
          <p:cNvSpPr/>
          <p:nvPr/>
        </p:nvSpPr>
        <p:spPr>
          <a:xfrm>
            <a:off x="105131" y="206752"/>
            <a:ext cx="3501280" cy="523220"/>
          </a:xfrm>
          <a:prstGeom prst="rect">
            <a:avLst/>
          </a:prstGeom>
        </p:spPr>
        <p:txBody>
          <a:bodyPr wrap="none">
            <a:spAutoFit/>
          </a:bodyPr>
          <a:lstStyle/>
          <a:p>
            <a:r>
              <a:rPr lang="en-IN" sz="2800" b="1" dirty="0">
                <a:solidFill>
                  <a:srgbClr val="FF0000"/>
                </a:solidFill>
              </a:rPr>
              <a:t>Sentiment Analysis</a:t>
            </a:r>
            <a:endParaRPr lang="en-US" sz="2800" dirty="0">
              <a:solidFill>
                <a:srgbClr val="FF0000"/>
              </a:solidFill>
            </a:endParaRPr>
          </a:p>
        </p:txBody>
      </p:sp>
      <p:pic>
        <p:nvPicPr>
          <p:cNvPr id="19" name="Picture 18">
            <a:extLst>
              <a:ext uri="{FF2B5EF4-FFF2-40B4-BE49-F238E27FC236}">
                <a16:creationId xmlns:a16="http://schemas.microsoft.com/office/drawing/2014/main" id="{A5930AA3-7715-4326-85E8-D565CD21A913}"/>
              </a:ext>
            </a:extLst>
          </p:cNvPr>
          <p:cNvPicPr>
            <a:picLocks noChangeAspect="1"/>
          </p:cNvPicPr>
          <p:nvPr/>
        </p:nvPicPr>
        <p:blipFill rotWithShape="1">
          <a:blip r:embed="rId3"/>
          <a:srcRect b="11559"/>
          <a:stretch/>
        </p:blipFill>
        <p:spPr>
          <a:xfrm>
            <a:off x="6211147" y="625944"/>
            <a:ext cx="2540000" cy="1342669"/>
          </a:xfrm>
          <a:prstGeom prst="rect">
            <a:avLst/>
          </a:prstGeom>
        </p:spPr>
      </p:pic>
      <p:sp>
        <p:nvSpPr>
          <p:cNvPr id="20" name="TextBox 19">
            <a:extLst>
              <a:ext uri="{FF2B5EF4-FFF2-40B4-BE49-F238E27FC236}">
                <a16:creationId xmlns:a16="http://schemas.microsoft.com/office/drawing/2014/main" id="{0140544C-625F-4A7F-B30F-B1E5D53B97C6}"/>
              </a:ext>
            </a:extLst>
          </p:cNvPr>
          <p:cNvSpPr txBox="1"/>
          <p:nvPr/>
        </p:nvSpPr>
        <p:spPr>
          <a:xfrm>
            <a:off x="237067" y="927947"/>
            <a:ext cx="5974080" cy="738664"/>
          </a:xfrm>
          <a:prstGeom prst="rect">
            <a:avLst/>
          </a:prstGeom>
          <a:noFill/>
        </p:spPr>
        <p:txBody>
          <a:bodyPr wrap="square" rtlCol="0">
            <a:spAutoFit/>
          </a:bodyPr>
          <a:lstStyle/>
          <a:p>
            <a:r>
              <a:rPr lang="en-US" dirty="0"/>
              <a:t>Sentiment Analysis is the most common text classification tool that analyses an incoming message and tells whether the underlying sentiment is positive, negative our neutral.</a:t>
            </a:r>
            <a:endParaRPr lang="en-IN" dirty="0"/>
          </a:p>
        </p:txBody>
      </p:sp>
      <p:sp>
        <p:nvSpPr>
          <p:cNvPr id="21" name="TextBox 20">
            <a:extLst>
              <a:ext uri="{FF2B5EF4-FFF2-40B4-BE49-F238E27FC236}">
                <a16:creationId xmlns:a16="http://schemas.microsoft.com/office/drawing/2014/main" id="{69CA7DFC-1179-47B6-97C1-2B5ADF337F1B}"/>
              </a:ext>
            </a:extLst>
          </p:cNvPr>
          <p:cNvSpPr txBox="1"/>
          <p:nvPr/>
        </p:nvSpPr>
        <p:spPr>
          <a:xfrm>
            <a:off x="338667" y="1801707"/>
            <a:ext cx="8412480" cy="3108543"/>
          </a:xfrm>
          <a:prstGeom prst="rect">
            <a:avLst/>
          </a:prstGeom>
          <a:noFill/>
        </p:spPr>
        <p:txBody>
          <a:bodyPr wrap="square" rtlCol="0">
            <a:spAutoFit/>
          </a:bodyPr>
          <a:lstStyle/>
          <a:p>
            <a:r>
              <a:rPr lang="en-IN" b="1" dirty="0"/>
              <a:t>Data Pre-processing:</a:t>
            </a:r>
          </a:p>
          <a:p>
            <a:pPr marL="285750" indent="-285750">
              <a:buFont typeface="Arial" panose="020B0604020202020204" pitchFamily="34" charset="0"/>
              <a:buChar char="•"/>
            </a:pPr>
            <a:r>
              <a:rPr lang="en-US" dirty="0"/>
              <a:t>Creating the new "Sentiment" feature, where it will return the sentiment as positive when the rating is equal to or above 3.5, and negative when it is below 3.5</a:t>
            </a:r>
          </a:p>
          <a:p>
            <a:r>
              <a:rPr lang="en-IN" b="1" dirty="0"/>
              <a:t>Text Pre-Processing:</a:t>
            </a:r>
          </a:p>
          <a:p>
            <a:pPr marL="285750" indent="-285750">
              <a:buFont typeface="Arial" panose="020B0604020202020204" pitchFamily="34" charset="0"/>
              <a:buChar char="•"/>
            </a:pPr>
            <a:r>
              <a:rPr lang="en-IN" dirty="0"/>
              <a:t>Remove newline(\n) tags</a:t>
            </a:r>
          </a:p>
          <a:p>
            <a:pPr marL="285750" indent="-285750">
              <a:buFont typeface="Arial" panose="020B0604020202020204" pitchFamily="34" charset="0"/>
              <a:buChar char="•"/>
            </a:pPr>
            <a:r>
              <a:rPr lang="en-IN" dirty="0"/>
              <a:t>Remove html tags</a:t>
            </a:r>
          </a:p>
          <a:p>
            <a:pPr marL="285750" indent="-285750">
              <a:buFont typeface="Arial" panose="020B0604020202020204" pitchFamily="34" charset="0"/>
              <a:buChar char="•"/>
            </a:pPr>
            <a:r>
              <a:rPr lang="en-US" dirty="0"/>
              <a:t>Transform the emojis to its respective text form</a:t>
            </a:r>
          </a:p>
          <a:p>
            <a:pPr marL="285750" indent="-285750">
              <a:buFont typeface="Arial" panose="020B0604020202020204" pitchFamily="34" charset="0"/>
              <a:buChar char="•"/>
            </a:pPr>
            <a:r>
              <a:rPr lang="en-IN" dirty="0"/>
              <a:t>Remove punctuation</a:t>
            </a:r>
          </a:p>
          <a:p>
            <a:pPr marL="285750" indent="-285750">
              <a:buFont typeface="Arial" panose="020B0604020202020204" pitchFamily="34" charset="0"/>
              <a:buChar char="•"/>
            </a:pPr>
            <a:r>
              <a:rPr lang="en-US" dirty="0"/>
              <a:t>Remove numbers from the reviews</a:t>
            </a:r>
          </a:p>
          <a:p>
            <a:pPr marL="285750" indent="-285750">
              <a:buFont typeface="Arial" panose="020B0604020202020204" pitchFamily="34" charset="0"/>
              <a:buChar char="•"/>
            </a:pPr>
            <a:r>
              <a:rPr lang="en-US" dirty="0"/>
              <a:t>Remove brackets from the reviews</a:t>
            </a:r>
          </a:p>
          <a:p>
            <a:pPr marL="285750" indent="-285750">
              <a:buFont typeface="Arial" panose="020B0604020202020204" pitchFamily="34" charset="0"/>
              <a:buChar char="•"/>
            </a:pPr>
            <a:r>
              <a:rPr lang="en-IN" dirty="0"/>
              <a:t>Converting the reviews to lower case</a:t>
            </a:r>
          </a:p>
          <a:p>
            <a:r>
              <a:rPr lang="en-IN" b="1" dirty="0"/>
              <a:t>Stop-word Removal:</a:t>
            </a:r>
          </a:p>
          <a:p>
            <a:r>
              <a:rPr lang="en-US" dirty="0"/>
              <a:t>Stop words are available in abundance in any human language. By removing these words, we remove the low-level information from our text in order to give more focus to the important information.</a:t>
            </a:r>
            <a:endParaRPr lang="en-IN" dirty="0"/>
          </a:p>
        </p:txBody>
      </p:sp>
    </p:spTree>
    <p:extLst>
      <p:ext uri="{BB962C8B-B14F-4D97-AF65-F5344CB8AC3E}">
        <p14:creationId xmlns:p14="http://schemas.microsoft.com/office/powerpoint/2010/main" val="144488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2" name="Rectangle 11">
            <a:extLst>
              <a:ext uri="{FF2B5EF4-FFF2-40B4-BE49-F238E27FC236}">
                <a16:creationId xmlns:a16="http://schemas.microsoft.com/office/drawing/2014/main" id="{66A17E4B-B6CB-4CCA-A018-7C7783710BFB}"/>
              </a:ext>
            </a:extLst>
          </p:cNvPr>
          <p:cNvSpPr/>
          <p:nvPr/>
        </p:nvSpPr>
        <p:spPr>
          <a:xfrm>
            <a:off x="105131" y="206752"/>
            <a:ext cx="5955476" cy="523220"/>
          </a:xfrm>
          <a:prstGeom prst="rect">
            <a:avLst/>
          </a:prstGeom>
        </p:spPr>
        <p:txBody>
          <a:bodyPr wrap="none">
            <a:spAutoFit/>
          </a:bodyPr>
          <a:lstStyle/>
          <a:p>
            <a:r>
              <a:rPr lang="en-IN" sz="2800" b="1" dirty="0">
                <a:solidFill>
                  <a:srgbClr val="FF0000"/>
                </a:solidFill>
              </a:rPr>
              <a:t>Sentiment Analysis - WordClouds</a:t>
            </a:r>
            <a:endParaRPr lang="en-US" sz="2800" dirty="0">
              <a:solidFill>
                <a:srgbClr val="FF0000"/>
              </a:solidFill>
            </a:endParaRPr>
          </a:p>
        </p:txBody>
      </p:sp>
      <p:pic>
        <p:nvPicPr>
          <p:cNvPr id="1026" name="Picture 2">
            <a:extLst>
              <a:ext uri="{FF2B5EF4-FFF2-40B4-BE49-F238E27FC236}">
                <a16:creationId xmlns:a16="http://schemas.microsoft.com/office/drawing/2014/main" id="{ABC64381-92D0-436F-8208-A2D06B033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31" y="950870"/>
            <a:ext cx="4412682" cy="35263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5ED6879-0A1F-4056-BF4D-B02100C41407}"/>
              </a:ext>
            </a:extLst>
          </p:cNvPr>
          <p:cNvPicPr>
            <a:picLocks noChangeAspect="1"/>
          </p:cNvPicPr>
          <p:nvPr/>
        </p:nvPicPr>
        <p:blipFill>
          <a:blip r:embed="rId4"/>
          <a:stretch>
            <a:fillRect/>
          </a:stretch>
        </p:blipFill>
        <p:spPr>
          <a:xfrm>
            <a:off x="4761654" y="950870"/>
            <a:ext cx="4253758" cy="3526303"/>
          </a:xfrm>
          <a:prstGeom prst="rect">
            <a:avLst/>
          </a:prstGeom>
        </p:spPr>
      </p:pic>
    </p:spTree>
    <p:extLst>
      <p:ext uri="{BB962C8B-B14F-4D97-AF65-F5344CB8AC3E}">
        <p14:creationId xmlns:p14="http://schemas.microsoft.com/office/powerpoint/2010/main" val="1688686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2" name="Rectangle 11">
            <a:extLst>
              <a:ext uri="{FF2B5EF4-FFF2-40B4-BE49-F238E27FC236}">
                <a16:creationId xmlns:a16="http://schemas.microsoft.com/office/drawing/2014/main" id="{66A17E4B-B6CB-4CCA-A018-7C7783710BFB}"/>
              </a:ext>
            </a:extLst>
          </p:cNvPr>
          <p:cNvSpPr/>
          <p:nvPr/>
        </p:nvSpPr>
        <p:spPr>
          <a:xfrm>
            <a:off x="87948" y="475063"/>
            <a:ext cx="8295861" cy="523220"/>
          </a:xfrm>
          <a:prstGeom prst="rect">
            <a:avLst/>
          </a:prstGeom>
        </p:spPr>
        <p:txBody>
          <a:bodyPr wrap="none">
            <a:spAutoFit/>
          </a:bodyPr>
          <a:lstStyle/>
          <a:p>
            <a:r>
              <a:rPr lang="en-IN" sz="2800" b="1" dirty="0">
                <a:solidFill>
                  <a:srgbClr val="FF0000"/>
                </a:solidFill>
              </a:rPr>
              <a:t>Sentiment Analysis – Machine Learning Models</a:t>
            </a:r>
            <a:endParaRPr lang="en-US" sz="2800" dirty="0">
              <a:solidFill>
                <a:srgbClr val="FF0000"/>
              </a:solidFill>
            </a:endParaRPr>
          </a:p>
        </p:txBody>
      </p:sp>
      <p:sp>
        <p:nvSpPr>
          <p:cNvPr id="3" name="TextBox 2">
            <a:extLst>
              <a:ext uri="{FF2B5EF4-FFF2-40B4-BE49-F238E27FC236}">
                <a16:creationId xmlns:a16="http://schemas.microsoft.com/office/drawing/2014/main" id="{AC8C3D40-90BB-429A-B4AA-9B4D30E9224E}"/>
              </a:ext>
            </a:extLst>
          </p:cNvPr>
          <p:cNvSpPr txBox="1"/>
          <p:nvPr/>
        </p:nvSpPr>
        <p:spPr>
          <a:xfrm>
            <a:off x="270933" y="998283"/>
            <a:ext cx="8602134" cy="4185761"/>
          </a:xfrm>
          <a:prstGeom prst="rect">
            <a:avLst/>
          </a:prstGeom>
          <a:noFill/>
        </p:spPr>
        <p:txBody>
          <a:bodyPr wrap="square" rtlCol="0">
            <a:spAutoFit/>
          </a:bodyPr>
          <a:lstStyle/>
          <a:p>
            <a:r>
              <a:rPr lang="en-IN" b="1" dirty="0"/>
              <a:t>Stemming:</a:t>
            </a:r>
          </a:p>
          <a:p>
            <a:r>
              <a:rPr lang="en-US" dirty="0"/>
              <a:t>Stemming is a natural language processing technique that lowers inflection in words to their root forms, hence aiding in the preprocessing of text, words, and documents for text normalization.</a:t>
            </a:r>
          </a:p>
          <a:p>
            <a:r>
              <a:rPr lang="en-US" dirty="0"/>
              <a:t>We would we using the </a:t>
            </a:r>
            <a:r>
              <a:rPr lang="en-US" b="1" dirty="0"/>
              <a:t>snowball stemmer </a:t>
            </a:r>
            <a:r>
              <a:rPr lang="en-US" dirty="0"/>
              <a:t>offered by </a:t>
            </a:r>
            <a:r>
              <a:rPr lang="en-US" dirty="0" err="1"/>
              <a:t>nltk</a:t>
            </a:r>
            <a:r>
              <a:rPr lang="en-US" dirty="0"/>
              <a:t>.</a:t>
            </a:r>
          </a:p>
          <a:p>
            <a:r>
              <a:rPr lang="en-IN" b="1" dirty="0"/>
              <a:t>Train Test Split:</a:t>
            </a:r>
          </a:p>
          <a:p>
            <a:r>
              <a:rPr lang="en-IN" dirty="0"/>
              <a:t>Train size – 75%, Test size – 25%</a:t>
            </a:r>
          </a:p>
          <a:p>
            <a:r>
              <a:rPr lang="en-IN" b="1" dirty="0"/>
              <a:t>TFID Vectorization:</a:t>
            </a:r>
          </a:p>
          <a:p>
            <a:r>
              <a:rPr lang="en-US" dirty="0"/>
              <a:t>TF-IDF is an abbreviation for Term Frequency Inverse Document Frequency. This is very common algorithm to transform text into a meaningful representation of numbers which is used to fit machine algorithm for prediction</a:t>
            </a:r>
          </a:p>
          <a:p>
            <a:r>
              <a:rPr lang="en-US" b="1" dirty="0"/>
              <a:t>ML Models:</a:t>
            </a:r>
          </a:p>
          <a:p>
            <a:r>
              <a:rPr lang="en-IN" dirty="0" err="1"/>
              <a:t>LogisticRegression</a:t>
            </a:r>
            <a:endParaRPr lang="en-IN" dirty="0"/>
          </a:p>
          <a:p>
            <a:r>
              <a:rPr lang="en-IN" dirty="0" err="1"/>
              <a:t>DecisionTreeClassifier</a:t>
            </a:r>
            <a:endParaRPr lang="en-IN" dirty="0"/>
          </a:p>
          <a:p>
            <a:r>
              <a:rPr lang="en-IN" dirty="0" err="1"/>
              <a:t>GradientBoostingClassifier</a:t>
            </a:r>
            <a:endParaRPr lang="en-IN" dirty="0"/>
          </a:p>
          <a:p>
            <a:r>
              <a:rPr lang="en-IN" dirty="0" err="1"/>
              <a:t>RandomForestClassifier</a:t>
            </a:r>
            <a:endParaRPr lang="en-IN" dirty="0"/>
          </a:p>
          <a:p>
            <a:r>
              <a:rPr lang="en-IN" dirty="0" err="1"/>
              <a:t>XGBClassifier</a:t>
            </a:r>
            <a:endParaRPr lang="en-IN" dirty="0"/>
          </a:p>
          <a:p>
            <a:r>
              <a:rPr lang="en-IN" dirty="0" err="1"/>
              <a:t>KNeighborsClassifier</a:t>
            </a:r>
            <a:endParaRPr lang="en-IN" dirty="0"/>
          </a:p>
          <a:p>
            <a:r>
              <a:rPr lang="en-IN" dirty="0"/>
              <a:t>Support Vector Classifier (SVC)</a:t>
            </a:r>
          </a:p>
          <a:p>
            <a:r>
              <a:rPr lang="en-IN" dirty="0"/>
              <a:t>Naive </a:t>
            </a:r>
            <a:r>
              <a:rPr lang="en-IN" dirty="0" err="1"/>
              <a:t>Baye's</a:t>
            </a:r>
            <a:endParaRPr lang="en-IN" dirty="0"/>
          </a:p>
        </p:txBody>
      </p:sp>
    </p:spTree>
    <p:extLst>
      <p:ext uri="{BB962C8B-B14F-4D97-AF65-F5344CB8AC3E}">
        <p14:creationId xmlns:p14="http://schemas.microsoft.com/office/powerpoint/2010/main" val="397655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2" name="Rectangle 11">
            <a:extLst>
              <a:ext uri="{FF2B5EF4-FFF2-40B4-BE49-F238E27FC236}">
                <a16:creationId xmlns:a16="http://schemas.microsoft.com/office/drawing/2014/main" id="{66A17E4B-B6CB-4CCA-A018-7C7783710BFB}"/>
              </a:ext>
            </a:extLst>
          </p:cNvPr>
          <p:cNvSpPr/>
          <p:nvPr/>
        </p:nvSpPr>
        <p:spPr>
          <a:xfrm>
            <a:off x="0" y="470912"/>
            <a:ext cx="8534709" cy="954107"/>
          </a:xfrm>
          <a:prstGeom prst="rect">
            <a:avLst/>
          </a:prstGeom>
        </p:spPr>
        <p:txBody>
          <a:bodyPr wrap="none">
            <a:spAutoFit/>
          </a:bodyPr>
          <a:lstStyle/>
          <a:p>
            <a:r>
              <a:rPr lang="en-IN" sz="2800" b="1" dirty="0">
                <a:solidFill>
                  <a:srgbClr val="FF0000"/>
                </a:solidFill>
              </a:rPr>
              <a:t>Machine Learning Models – Evaluation metrics &amp;</a:t>
            </a:r>
          </a:p>
          <a:p>
            <a:r>
              <a:rPr lang="en-IN" sz="2800" b="1" dirty="0">
                <a:solidFill>
                  <a:srgbClr val="FF0000"/>
                </a:solidFill>
              </a:rPr>
              <a:t> AUC-ROC</a:t>
            </a:r>
            <a:endParaRPr lang="en-US" sz="2800" dirty="0">
              <a:solidFill>
                <a:srgbClr val="FF0000"/>
              </a:solidFill>
            </a:endParaRPr>
          </a:p>
        </p:txBody>
      </p:sp>
      <p:pic>
        <p:nvPicPr>
          <p:cNvPr id="3" name="Picture 2">
            <a:extLst>
              <a:ext uri="{FF2B5EF4-FFF2-40B4-BE49-F238E27FC236}">
                <a16:creationId xmlns:a16="http://schemas.microsoft.com/office/drawing/2014/main" id="{90435F94-EAB2-4D2D-97FC-CB09F4406F21}"/>
              </a:ext>
            </a:extLst>
          </p:cNvPr>
          <p:cNvPicPr>
            <a:picLocks noChangeAspect="1"/>
          </p:cNvPicPr>
          <p:nvPr/>
        </p:nvPicPr>
        <p:blipFill>
          <a:blip r:embed="rId3"/>
          <a:stretch>
            <a:fillRect/>
          </a:stretch>
        </p:blipFill>
        <p:spPr>
          <a:xfrm>
            <a:off x="792480" y="2667412"/>
            <a:ext cx="7457440" cy="2476088"/>
          </a:xfrm>
          <a:prstGeom prst="rect">
            <a:avLst/>
          </a:prstGeom>
        </p:spPr>
      </p:pic>
      <p:pic>
        <p:nvPicPr>
          <p:cNvPr id="4" name="Picture 3">
            <a:extLst>
              <a:ext uri="{FF2B5EF4-FFF2-40B4-BE49-F238E27FC236}">
                <a16:creationId xmlns:a16="http://schemas.microsoft.com/office/drawing/2014/main" id="{E3AC4F2A-1F21-4C93-8E50-B95202EF401F}"/>
              </a:ext>
            </a:extLst>
          </p:cNvPr>
          <p:cNvPicPr>
            <a:picLocks noChangeAspect="1"/>
          </p:cNvPicPr>
          <p:nvPr/>
        </p:nvPicPr>
        <p:blipFill>
          <a:blip r:embed="rId4"/>
          <a:stretch>
            <a:fillRect/>
          </a:stretch>
        </p:blipFill>
        <p:spPr>
          <a:xfrm>
            <a:off x="0" y="1335228"/>
            <a:ext cx="9144000" cy="1332184"/>
          </a:xfrm>
          <a:prstGeom prst="rect">
            <a:avLst/>
          </a:prstGeom>
        </p:spPr>
      </p:pic>
    </p:spTree>
    <p:extLst>
      <p:ext uri="{BB962C8B-B14F-4D97-AF65-F5344CB8AC3E}">
        <p14:creationId xmlns:p14="http://schemas.microsoft.com/office/powerpoint/2010/main" val="252739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E642C165-E0FC-49E8-A1AF-3A653706A853}"/>
              </a:ext>
            </a:extLst>
          </p:cNvPr>
          <p:cNvSpPr txBox="1"/>
          <p:nvPr/>
        </p:nvSpPr>
        <p:spPr>
          <a:xfrm>
            <a:off x="265743" y="283337"/>
            <a:ext cx="8021005" cy="523220"/>
          </a:xfrm>
          <a:prstGeom prst="rect">
            <a:avLst/>
          </a:prstGeom>
          <a:noFill/>
        </p:spPr>
        <p:txBody>
          <a:bodyPr wrap="square" rtlCol="0">
            <a:spAutoFit/>
          </a:bodyPr>
          <a:lstStyle/>
          <a:p>
            <a:r>
              <a:rPr lang="en-IN" sz="2800" b="1" dirty="0">
                <a:solidFill>
                  <a:srgbClr val="FF0000"/>
                </a:solidFill>
                <a:latin typeface="Montserrat"/>
                <a:ea typeface="Montserrat"/>
                <a:cs typeface="Montserrat"/>
                <a:sym typeface="Montserrat"/>
              </a:rPr>
              <a:t>Introduction</a:t>
            </a:r>
            <a:endParaRPr lang="en-IN" sz="2800" b="1" dirty="0">
              <a:solidFill>
                <a:srgbClr val="FF0000"/>
              </a:solidFill>
              <a:latin typeface="+mj-lt"/>
            </a:endParaRPr>
          </a:p>
        </p:txBody>
      </p:sp>
      <p:sp>
        <p:nvSpPr>
          <p:cNvPr id="5" name="TextBox 4">
            <a:extLst>
              <a:ext uri="{FF2B5EF4-FFF2-40B4-BE49-F238E27FC236}">
                <a16:creationId xmlns:a16="http://schemas.microsoft.com/office/drawing/2014/main" id="{85E80D88-7A1F-44CF-AD23-32D6608E2189}"/>
              </a:ext>
            </a:extLst>
          </p:cNvPr>
          <p:cNvSpPr txBox="1"/>
          <p:nvPr/>
        </p:nvSpPr>
        <p:spPr>
          <a:xfrm>
            <a:off x="315750" y="806557"/>
            <a:ext cx="5685000" cy="3108543"/>
          </a:xfrm>
          <a:prstGeom prst="rect">
            <a:avLst/>
          </a:prstGeom>
          <a:noFill/>
        </p:spPr>
        <p:txBody>
          <a:bodyPr wrap="square" rtlCol="0">
            <a:spAutoFit/>
          </a:bodyPr>
          <a:lstStyle/>
          <a:p>
            <a:pPr algn="just"/>
            <a:r>
              <a:rPr lang="en-US" dirty="0"/>
              <a:t>Zomato is an Indian restaurant aggregator and food delivery start-up founded in 2008. Zomato provides information, menus and user-reviews of restaurants, and also has food delivery options from partner restaurants in select cities.</a:t>
            </a:r>
          </a:p>
          <a:p>
            <a:pPr algn="just"/>
            <a:endParaRPr lang="en-US" dirty="0"/>
          </a:p>
          <a:p>
            <a:pPr algn="just"/>
            <a:r>
              <a:rPr lang="en-US" dirty="0"/>
              <a:t>India is quite famous for its diverse multi cuisine available in a large number of restaurants and hotel resorts, which is reminiscent of unity in diversity. Restaurant business in India is always evolving.</a:t>
            </a:r>
          </a:p>
          <a:p>
            <a:pPr algn="just"/>
            <a:endParaRPr lang="en-US" dirty="0"/>
          </a:p>
          <a:p>
            <a:pPr algn="just"/>
            <a:r>
              <a:rPr lang="en-US" dirty="0"/>
              <a:t>The growing number of restaurants in every state of India has been a motivation to inspect the data to get some insights, interesting facts and figures about the Indian food industry in each city. So, this project focuses on analyzing the Zomato restaurant data for each city in India.</a:t>
            </a:r>
          </a:p>
        </p:txBody>
      </p:sp>
      <p:pic>
        <p:nvPicPr>
          <p:cNvPr id="4" name="Picture 3">
            <a:extLst>
              <a:ext uri="{FF2B5EF4-FFF2-40B4-BE49-F238E27FC236}">
                <a16:creationId xmlns:a16="http://schemas.microsoft.com/office/drawing/2014/main" id="{53FCCB47-7C9A-4177-98B8-5700910F6D30}"/>
              </a:ext>
            </a:extLst>
          </p:cNvPr>
          <p:cNvPicPr>
            <a:picLocks noChangeAspect="1"/>
          </p:cNvPicPr>
          <p:nvPr/>
        </p:nvPicPr>
        <p:blipFill>
          <a:blip r:embed="rId3"/>
          <a:stretch>
            <a:fillRect/>
          </a:stretch>
        </p:blipFill>
        <p:spPr>
          <a:xfrm>
            <a:off x="6365081" y="614363"/>
            <a:ext cx="2513175" cy="1957387"/>
          </a:xfrm>
          <a:prstGeom prst="rect">
            <a:avLst/>
          </a:prstGeom>
        </p:spPr>
      </p:pic>
      <p:sp>
        <p:nvSpPr>
          <p:cNvPr id="3" name="TextBox 2">
            <a:extLst>
              <a:ext uri="{FF2B5EF4-FFF2-40B4-BE49-F238E27FC236}">
                <a16:creationId xmlns:a16="http://schemas.microsoft.com/office/drawing/2014/main" id="{EFF6E472-C566-4C02-B601-4E9068BA1943}"/>
              </a:ext>
            </a:extLst>
          </p:cNvPr>
          <p:cNvSpPr txBox="1"/>
          <p:nvPr/>
        </p:nvSpPr>
        <p:spPr>
          <a:xfrm>
            <a:off x="265743" y="3915100"/>
            <a:ext cx="8492493" cy="1169551"/>
          </a:xfrm>
          <a:prstGeom prst="rect">
            <a:avLst/>
          </a:prstGeom>
          <a:noFill/>
        </p:spPr>
        <p:txBody>
          <a:bodyPr wrap="square" rtlCol="0">
            <a:spAutoFit/>
          </a:bodyPr>
          <a:lstStyle/>
          <a:p>
            <a:pPr algn="just"/>
            <a:r>
              <a:rPr lang="en-US" dirty="0"/>
              <a:t>The Project focuses on Customers and Company, we have to analyze the sentiments of the reviews given by the customer in the data. Also, cluster the Zomato restaurants into different segments.</a:t>
            </a:r>
          </a:p>
          <a:p>
            <a:pPr algn="just"/>
            <a:r>
              <a:rPr lang="en-US" dirty="0"/>
              <a:t>The Analysis also solve some of the business cases that can directly help the customers finding the Best restaurant in their locality and for the company to grow up and work on the fields they are currently lagging in.</a:t>
            </a:r>
            <a:endParaRPr lang="en-IN" dirty="0"/>
          </a:p>
        </p:txBody>
      </p:sp>
    </p:spTree>
    <p:extLst>
      <p:ext uri="{BB962C8B-B14F-4D97-AF65-F5344CB8AC3E}">
        <p14:creationId xmlns:p14="http://schemas.microsoft.com/office/powerpoint/2010/main" val="4285833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DBA88ECD-4440-4D5E-B9C3-F6CE798B1D4C}"/>
              </a:ext>
            </a:extLst>
          </p:cNvPr>
          <p:cNvSpPr txBox="1"/>
          <p:nvPr/>
        </p:nvSpPr>
        <p:spPr>
          <a:xfrm>
            <a:off x="118697" y="188232"/>
            <a:ext cx="7285703" cy="523220"/>
          </a:xfrm>
          <a:prstGeom prst="rect">
            <a:avLst/>
          </a:prstGeom>
          <a:noFill/>
        </p:spPr>
        <p:txBody>
          <a:bodyPr wrap="square" rtlCol="0">
            <a:spAutoFit/>
          </a:bodyPr>
          <a:lstStyle/>
          <a:p>
            <a:r>
              <a:rPr lang="en-IN" sz="2800" b="1" dirty="0">
                <a:solidFill>
                  <a:srgbClr val="FF0000"/>
                </a:solidFill>
              </a:rPr>
              <a:t>Hyper-Parameter Tuning</a:t>
            </a:r>
            <a:endParaRPr lang="en-IN" sz="2800" dirty="0">
              <a:solidFill>
                <a:srgbClr val="FF0000"/>
              </a:solidFill>
            </a:endParaRPr>
          </a:p>
        </p:txBody>
      </p:sp>
      <p:sp>
        <p:nvSpPr>
          <p:cNvPr id="8" name="TextBox 7">
            <a:extLst>
              <a:ext uri="{FF2B5EF4-FFF2-40B4-BE49-F238E27FC236}">
                <a16:creationId xmlns:a16="http://schemas.microsoft.com/office/drawing/2014/main" id="{7EB0DCEF-353C-4081-A76D-E184B378F210}"/>
              </a:ext>
            </a:extLst>
          </p:cNvPr>
          <p:cNvSpPr txBox="1"/>
          <p:nvPr/>
        </p:nvSpPr>
        <p:spPr>
          <a:xfrm>
            <a:off x="118697" y="812799"/>
            <a:ext cx="7326044" cy="738664"/>
          </a:xfrm>
          <a:prstGeom prst="rect">
            <a:avLst/>
          </a:prstGeom>
          <a:noFill/>
        </p:spPr>
        <p:txBody>
          <a:bodyPr wrap="none" rtlCol="0">
            <a:spAutoFit/>
          </a:bodyPr>
          <a:lstStyle/>
          <a:p>
            <a:r>
              <a:rPr lang="en-IN" b="1" dirty="0"/>
              <a:t>GridSearchCV</a:t>
            </a:r>
            <a:r>
              <a:rPr lang="en-IN" dirty="0"/>
              <a:t> cross-validation method will be used to perform the hyperparameter tuning.</a:t>
            </a:r>
          </a:p>
          <a:p>
            <a:r>
              <a:rPr lang="en-IN" dirty="0"/>
              <a:t>Number of </a:t>
            </a:r>
            <a:r>
              <a:rPr lang="en-IN" b="1" dirty="0"/>
              <a:t>Cross-Validations</a:t>
            </a:r>
            <a:r>
              <a:rPr lang="en-IN" dirty="0"/>
              <a:t>: 5</a:t>
            </a:r>
          </a:p>
          <a:p>
            <a:r>
              <a:rPr lang="en-IN" b="1" dirty="0"/>
              <a:t>Scoring</a:t>
            </a:r>
            <a:r>
              <a:rPr lang="en-IN" dirty="0"/>
              <a:t>: ROC-AUC-Score</a:t>
            </a:r>
          </a:p>
        </p:txBody>
      </p:sp>
      <p:graphicFrame>
        <p:nvGraphicFramePr>
          <p:cNvPr id="12" name="Table 12">
            <a:extLst>
              <a:ext uri="{FF2B5EF4-FFF2-40B4-BE49-F238E27FC236}">
                <a16:creationId xmlns:a16="http://schemas.microsoft.com/office/drawing/2014/main" id="{ED1EC6AA-BC05-43EF-B732-F2F75F9C9F9C}"/>
              </a:ext>
            </a:extLst>
          </p:cNvPr>
          <p:cNvGraphicFramePr>
            <a:graphicFrameLocks noGrp="1"/>
          </p:cNvGraphicFramePr>
          <p:nvPr>
            <p:extLst>
              <p:ext uri="{D42A27DB-BD31-4B8C-83A1-F6EECF244321}">
                <p14:modId xmlns:p14="http://schemas.microsoft.com/office/powerpoint/2010/main" val="524842188"/>
              </p:ext>
            </p:extLst>
          </p:nvPr>
        </p:nvGraphicFramePr>
        <p:xfrm>
          <a:off x="209975" y="1600677"/>
          <a:ext cx="8155092" cy="1083971"/>
        </p:xfrm>
        <a:graphic>
          <a:graphicData uri="http://schemas.openxmlformats.org/drawingml/2006/table">
            <a:tbl>
              <a:tblPr firstRow="1" bandRow="1">
                <a:tableStyleId>{5C22544A-7EE6-4342-B048-85BDC9FD1C3A}</a:tableStyleId>
              </a:tblPr>
              <a:tblGrid>
                <a:gridCol w="1374985">
                  <a:extLst>
                    <a:ext uri="{9D8B030D-6E8A-4147-A177-3AD203B41FA5}">
                      <a16:colId xmlns:a16="http://schemas.microsoft.com/office/drawing/2014/main" val="614315039"/>
                    </a:ext>
                  </a:extLst>
                </a:gridCol>
                <a:gridCol w="3273262">
                  <a:extLst>
                    <a:ext uri="{9D8B030D-6E8A-4147-A177-3AD203B41FA5}">
                      <a16:colId xmlns:a16="http://schemas.microsoft.com/office/drawing/2014/main" val="1235977587"/>
                    </a:ext>
                  </a:extLst>
                </a:gridCol>
                <a:gridCol w="3506845">
                  <a:extLst>
                    <a:ext uri="{9D8B030D-6E8A-4147-A177-3AD203B41FA5}">
                      <a16:colId xmlns:a16="http://schemas.microsoft.com/office/drawing/2014/main" val="3570734000"/>
                    </a:ext>
                  </a:extLst>
                </a:gridCol>
              </a:tblGrid>
              <a:tr h="352451">
                <a:tc>
                  <a:txBody>
                    <a:bodyPr/>
                    <a:lstStyle/>
                    <a:p>
                      <a:r>
                        <a:rPr lang="en-IN" dirty="0"/>
                        <a:t>Model</a:t>
                      </a:r>
                    </a:p>
                  </a:txBody>
                  <a:tcPr/>
                </a:tc>
                <a:tc>
                  <a:txBody>
                    <a:bodyPr/>
                    <a:lstStyle/>
                    <a:p>
                      <a:r>
                        <a:rPr lang="en-IN" dirty="0"/>
                        <a:t>Hyperparameters</a:t>
                      </a:r>
                    </a:p>
                  </a:txBody>
                  <a:tcPr/>
                </a:tc>
                <a:tc>
                  <a:txBody>
                    <a:bodyPr/>
                    <a:lstStyle/>
                    <a:p>
                      <a:r>
                        <a:rPr lang="en-IN" dirty="0" err="1"/>
                        <a:t>Best_Parameters</a:t>
                      </a:r>
                      <a:endParaRPr lang="en-IN" dirty="0"/>
                    </a:p>
                  </a:txBody>
                  <a:tcPr/>
                </a:tc>
                <a:extLst>
                  <a:ext uri="{0D108BD9-81ED-4DB2-BD59-A6C34878D82A}">
                    <a16:rowId xmlns:a16="http://schemas.microsoft.com/office/drawing/2014/main" val="1553441045"/>
                  </a:ext>
                </a:extLst>
              </a:tr>
              <a:tr h="695245">
                <a:tc>
                  <a:txBody>
                    <a:bodyPr/>
                    <a:lstStyle/>
                    <a:p>
                      <a:r>
                        <a:rPr lang="en-IN" dirty="0"/>
                        <a:t>XGBoost</a:t>
                      </a:r>
                    </a:p>
                  </a:txBody>
                  <a:tcPr/>
                </a:tc>
                <a:tc>
                  <a:txBody>
                    <a:bodyPr/>
                    <a:lstStyle/>
                    <a:p>
                      <a:r>
                        <a:rPr lang="en-IN" sz="1400" b="0" i="0" u="none" strike="noStrike" cap="none" dirty="0">
                          <a:solidFill>
                            <a:schemeClr val="dk1"/>
                          </a:solidFill>
                          <a:effectLst/>
                          <a:latin typeface="+mn-lt"/>
                          <a:ea typeface="+mn-ea"/>
                          <a:cs typeface="+mn-cs"/>
                          <a:sym typeface="Arial"/>
                        </a:rPr>
                        <a:t>'solver' : ['newton-cg', '</a:t>
                      </a:r>
                      <a:r>
                        <a:rPr lang="en-IN" sz="1400" b="0" i="0" u="none" strike="noStrike" cap="none" dirty="0" err="1">
                          <a:solidFill>
                            <a:schemeClr val="dk1"/>
                          </a:solidFill>
                          <a:effectLst/>
                          <a:latin typeface="+mn-lt"/>
                          <a:ea typeface="+mn-ea"/>
                          <a:cs typeface="+mn-cs"/>
                          <a:sym typeface="Arial"/>
                        </a:rPr>
                        <a:t>lbfgs</a:t>
                      </a:r>
                      <a:r>
                        <a:rPr lang="en-IN" sz="1400" b="0" i="0" u="none" strike="noStrike" cap="none" dirty="0">
                          <a:solidFill>
                            <a:schemeClr val="dk1"/>
                          </a:solidFill>
                          <a:effectLst/>
                          <a:latin typeface="+mn-lt"/>
                          <a:ea typeface="+mn-ea"/>
                          <a:cs typeface="+mn-cs"/>
                          <a:sym typeface="Arial"/>
                        </a:rPr>
                        <a:t>', '</a:t>
                      </a:r>
                      <a:r>
                        <a:rPr lang="en-IN" sz="1400" b="0" i="0" u="none" strike="noStrike" cap="none" dirty="0" err="1">
                          <a:solidFill>
                            <a:schemeClr val="dk1"/>
                          </a:solidFill>
                          <a:effectLst/>
                          <a:latin typeface="+mn-lt"/>
                          <a:ea typeface="+mn-ea"/>
                          <a:cs typeface="+mn-cs"/>
                          <a:sym typeface="Arial"/>
                        </a:rPr>
                        <a:t>liblinear</a:t>
                      </a:r>
                      <a:r>
                        <a:rPr lang="en-IN" sz="1400" b="0" i="0" u="none" strike="noStrike" cap="none" dirty="0">
                          <a:solidFill>
                            <a:schemeClr val="dk1"/>
                          </a:solidFill>
                          <a:effectLst/>
                          <a:latin typeface="+mn-lt"/>
                          <a:ea typeface="+mn-ea"/>
                          <a:cs typeface="+mn-cs"/>
                          <a:sym typeface="Arial"/>
                        </a:rPr>
                        <a:t>'],'penalty': ['l1', 'l2', '</a:t>
                      </a:r>
                      <a:r>
                        <a:rPr lang="en-IN" sz="1400" b="0" i="0" u="none" strike="noStrike" cap="none" dirty="0" err="1">
                          <a:solidFill>
                            <a:schemeClr val="dk1"/>
                          </a:solidFill>
                          <a:effectLst/>
                          <a:latin typeface="+mn-lt"/>
                          <a:ea typeface="+mn-ea"/>
                          <a:cs typeface="+mn-cs"/>
                          <a:sym typeface="Arial"/>
                        </a:rPr>
                        <a:t>elasticnet</a:t>
                      </a:r>
                      <a:r>
                        <a:rPr lang="en-IN" sz="1400" b="0" i="0" u="none" strike="noStrike" cap="none" dirty="0">
                          <a:solidFill>
                            <a:schemeClr val="dk1"/>
                          </a:solidFill>
                          <a:effectLst/>
                          <a:latin typeface="+mn-lt"/>
                          <a:ea typeface="+mn-ea"/>
                          <a:cs typeface="+mn-cs"/>
                          <a:sym typeface="Arial"/>
                        </a:rPr>
                        <a:t>'], 'C': [100, 10, 1.0, 0.1, 0.01]</a:t>
                      </a:r>
                    </a:p>
                  </a:txBody>
                  <a:tcPr/>
                </a:tc>
                <a:tc>
                  <a:txBody>
                    <a:bodyPr/>
                    <a:lstStyle/>
                    <a:p>
                      <a:r>
                        <a:rPr lang="en-IN" sz="1400" b="0" i="0" u="none" strike="noStrike" cap="none" dirty="0">
                          <a:solidFill>
                            <a:schemeClr val="dk1"/>
                          </a:solidFill>
                          <a:effectLst/>
                          <a:latin typeface="+mn-lt"/>
                          <a:ea typeface="+mn-ea"/>
                          <a:cs typeface="+mn-cs"/>
                          <a:sym typeface="Arial"/>
                        </a:rPr>
                        <a:t>'C': 1.0, 'penalty': 'l2', 'solver': '</a:t>
                      </a:r>
                      <a:r>
                        <a:rPr lang="en-IN" sz="1400" b="0" i="0" u="none" strike="noStrike" cap="none" dirty="0" err="1">
                          <a:solidFill>
                            <a:schemeClr val="dk1"/>
                          </a:solidFill>
                          <a:effectLst/>
                          <a:latin typeface="+mn-lt"/>
                          <a:ea typeface="+mn-ea"/>
                          <a:cs typeface="+mn-cs"/>
                          <a:sym typeface="Arial"/>
                        </a:rPr>
                        <a:t>liblinear</a:t>
                      </a:r>
                      <a:r>
                        <a:rPr lang="en-IN" sz="1400" b="0" i="0" u="none" strike="noStrike" cap="none" dirty="0">
                          <a:solidFill>
                            <a:schemeClr val="dk1"/>
                          </a:solidFill>
                          <a:effectLst/>
                          <a:latin typeface="+mn-lt"/>
                          <a:ea typeface="+mn-ea"/>
                          <a:cs typeface="+mn-cs"/>
                          <a:sym typeface="Arial"/>
                        </a:rPr>
                        <a:t>'</a:t>
                      </a:r>
                      <a:endParaRPr lang="en-IN" dirty="0"/>
                    </a:p>
                  </a:txBody>
                  <a:tcPr/>
                </a:tc>
                <a:extLst>
                  <a:ext uri="{0D108BD9-81ED-4DB2-BD59-A6C34878D82A}">
                    <a16:rowId xmlns:a16="http://schemas.microsoft.com/office/drawing/2014/main" val="1459125506"/>
                  </a:ext>
                </a:extLst>
              </a:tr>
            </a:tbl>
          </a:graphicData>
        </a:graphic>
      </p:graphicFrame>
      <p:pic>
        <p:nvPicPr>
          <p:cNvPr id="3" name="Picture 2">
            <a:extLst>
              <a:ext uri="{FF2B5EF4-FFF2-40B4-BE49-F238E27FC236}">
                <a16:creationId xmlns:a16="http://schemas.microsoft.com/office/drawing/2014/main" id="{DF4B2941-ED1D-4CD7-ADF4-B4302545E5DC}"/>
              </a:ext>
            </a:extLst>
          </p:cNvPr>
          <p:cNvPicPr>
            <a:picLocks noChangeAspect="1"/>
          </p:cNvPicPr>
          <p:nvPr/>
        </p:nvPicPr>
        <p:blipFill>
          <a:blip r:embed="rId3"/>
          <a:stretch>
            <a:fillRect/>
          </a:stretch>
        </p:blipFill>
        <p:spPr>
          <a:xfrm>
            <a:off x="0" y="2733862"/>
            <a:ext cx="9144000" cy="476364"/>
          </a:xfrm>
          <a:prstGeom prst="rect">
            <a:avLst/>
          </a:prstGeom>
        </p:spPr>
      </p:pic>
      <p:pic>
        <p:nvPicPr>
          <p:cNvPr id="4" name="Picture 3">
            <a:extLst>
              <a:ext uri="{FF2B5EF4-FFF2-40B4-BE49-F238E27FC236}">
                <a16:creationId xmlns:a16="http://schemas.microsoft.com/office/drawing/2014/main" id="{1C1EC665-7C14-4BEA-A2B4-08BCDA9CA705}"/>
              </a:ext>
            </a:extLst>
          </p:cNvPr>
          <p:cNvPicPr>
            <a:picLocks noChangeAspect="1"/>
          </p:cNvPicPr>
          <p:nvPr/>
        </p:nvPicPr>
        <p:blipFill>
          <a:blip r:embed="rId4"/>
          <a:stretch>
            <a:fillRect/>
          </a:stretch>
        </p:blipFill>
        <p:spPr>
          <a:xfrm>
            <a:off x="118697" y="3259440"/>
            <a:ext cx="4226558" cy="1541584"/>
          </a:xfrm>
          <a:prstGeom prst="rect">
            <a:avLst/>
          </a:prstGeom>
        </p:spPr>
      </p:pic>
      <p:pic>
        <p:nvPicPr>
          <p:cNvPr id="5" name="Picture 4">
            <a:extLst>
              <a:ext uri="{FF2B5EF4-FFF2-40B4-BE49-F238E27FC236}">
                <a16:creationId xmlns:a16="http://schemas.microsoft.com/office/drawing/2014/main" id="{F348F5E0-6B89-43EA-9EBA-2610E85CF0A5}"/>
              </a:ext>
            </a:extLst>
          </p:cNvPr>
          <p:cNvPicPr>
            <a:picLocks noChangeAspect="1"/>
          </p:cNvPicPr>
          <p:nvPr/>
        </p:nvPicPr>
        <p:blipFill>
          <a:blip r:embed="rId5"/>
          <a:stretch>
            <a:fillRect/>
          </a:stretch>
        </p:blipFill>
        <p:spPr>
          <a:xfrm>
            <a:off x="4572000" y="3259440"/>
            <a:ext cx="4226559" cy="1541584"/>
          </a:xfrm>
          <a:prstGeom prst="rect">
            <a:avLst/>
          </a:prstGeom>
        </p:spPr>
      </p:pic>
    </p:spTree>
    <p:extLst>
      <p:ext uri="{BB962C8B-B14F-4D97-AF65-F5344CB8AC3E}">
        <p14:creationId xmlns:p14="http://schemas.microsoft.com/office/powerpoint/2010/main" val="2073956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DBA88ECD-4440-4D5E-B9C3-F6CE798B1D4C}"/>
              </a:ext>
            </a:extLst>
          </p:cNvPr>
          <p:cNvSpPr txBox="1"/>
          <p:nvPr/>
        </p:nvSpPr>
        <p:spPr>
          <a:xfrm>
            <a:off x="118697" y="188232"/>
            <a:ext cx="7285703" cy="523220"/>
          </a:xfrm>
          <a:prstGeom prst="rect">
            <a:avLst/>
          </a:prstGeom>
          <a:noFill/>
        </p:spPr>
        <p:txBody>
          <a:bodyPr wrap="square" rtlCol="0">
            <a:spAutoFit/>
          </a:bodyPr>
          <a:lstStyle/>
          <a:p>
            <a:r>
              <a:rPr lang="en-IN" sz="2800" b="1" dirty="0">
                <a:solidFill>
                  <a:srgbClr val="FF0000"/>
                </a:solidFill>
              </a:rPr>
              <a:t>Sentiment Analysis – Final Outcome</a:t>
            </a:r>
            <a:endParaRPr lang="en-IN" sz="2800" dirty="0">
              <a:solidFill>
                <a:schemeClr val="tx1"/>
              </a:solidFill>
            </a:endParaRPr>
          </a:p>
        </p:txBody>
      </p:sp>
      <p:sp>
        <p:nvSpPr>
          <p:cNvPr id="8" name="TextBox 7">
            <a:extLst>
              <a:ext uri="{FF2B5EF4-FFF2-40B4-BE49-F238E27FC236}">
                <a16:creationId xmlns:a16="http://schemas.microsoft.com/office/drawing/2014/main" id="{A8BBA97F-E20B-48EF-B279-27106575663A}"/>
              </a:ext>
            </a:extLst>
          </p:cNvPr>
          <p:cNvSpPr txBox="1"/>
          <p:nvPr/>
        </p:nvSpPr>
        <p:spPr>
          <a:xfrm>
            <a:off x="372533" y="1016000"/>
            <a:ext cx="6841067" cy="523220"/>
          </a:xfrm>
          <a:prstGeom prst="rect">
            <a:avLst/>
          </a:prstGeom>
          <a:noFill/>
        </p:spPr>
        <p:txBody>
          <a:bodyPr wrap="square" rtlCol="0">
            <a:spAutoFit/>
          </a:bodyPr>
          <a:lstStyle/>
          <a:p>
            <a:r>
              <a:rPr lang="en-IN" dirty="0"/>
              <a:t>We have carried out all the above steps and also used the best selected model to obtain the sentiments of some custom reviews to verify our final model.</a:t>
            </a:r>
          </a:p>
        </p:txBody>
      </p:sp>
      <p:graphicFrame>
        <p:nvGraphicFramePr>
          <p:cNvPr id="15" name="Table 15">
            <a:extLst>
              <a:ext uri="{FF2B5EF4-FFF2-40B4-BE49-F238E27FC236}">
                <a16:creationId xmlns:a16="http://schemas.microsoft.com/office/drawing/2014/main" id="{A03C0293-684B-42CE-820A-8C4DDE14CF41}"/>
              </a:ext>
            </a:extLst>
          </p:cNvPr>
          <p:cNvGraphicFramePr>
            <a:graphicFrameLocks noGrp="1"/>
          </p:cNvGraphicFramePr>
          <p:nvPr>
            <p:extLst>
              <p:ext uri="{D42A27DB-BD31-4B8C-83A1-F6EECF244321}">
                <p14:modId xmlns:p14="http://schemas.microsoft.com/office/powerpoint/2010/main" val="1389501231"/>
              </p:ext>
            </p:extLst>
          </p:nvPr>
        </p:nvGraphicFramePr>
        <p:xfrm>
          <a:off x="440267" y="1604605"/>
          <a:ext cx="8006080" cy="3260811"/>
        </p:xfrm>
        <a:graphic>
          <a:graphicData uri="http://schemas.openxmlformats.org/drawingml/2006/table">
            <a:tbl>
              <a:tblPr firstRow="1" bandRow="1">
                <a:tableStyleId>{5C22544A-7EE6-4342-B048-85BDC9FD1C3A}</a:tableStyleId>
              </a:tblPr>
              <a:tblGrid>
                <a:gridCol w="4541089">
                  <a:extLst>
                    <a:ext uri="{9D8B030D-6E8A-4147-A177-3AD203B41FA5}">
                      <a16:colId xmlns:a16="http://schemas.microsoft.com/office/drawing/2014/main" val="2701167662"/>
                    </a:ext>
                  </a:extLst>
                </a:gridCol>
                <a:gridCol w="3464991">
                  <a:extLst>
                    <a:ext uri="{9D8B030D-6E8A-4147-A177-3AD203B41FA5}">
                      <a16:colId xmlns:a16="http://schemas.microsoft.com/office/drawing/2014/main" val="3897687993"/>
                    </a:ext>
                  </a:extLst>
                </a:gridCol>
              </a:tblGrid>
              <a:tr h="276135">
                <a:tc>
                  <a:txBody>
                    <a:bodyPr/>
                    <a:lstStyle/>
                    <a:p>
                      <a:r>
                        <a:rPr lang="en-IN" dirty="0"/>
                        <a:t>Reviews</a:t>
                      </a:r>
                    </a:p>
                  </a:txBody>
                  <a:tcPr/>
                </a:tc>
                <a:tc>
                  <a:txBody>
                    <a:bodyPr/>
                    <a:lstStyle/>
                    <a:p>
                      <a:r>
                        <a:rPr lang="en-IN" dirty="0"/>
                        <a:t>Outcome from the model (Sentiment)</a:t>
                      </a:r>
                    </a:p>
                  </a:txBody>
                  <a:tcPr/>
                </a:tc>
                <a:extLst>
                  <a:ext uri="{0D108BD9-81ED-4DB2-BD59-A6C34878D82A}">
                    <a16:rowId xmlns:a16="http://schemas.microsoft.com/office/drawing/2014/main" val="431387017"/>
                  </a:ext>
                </a:extLst>
              </a:tr>
              <a:tr h="120844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It's a great experience. The ambiance is very welcoming and charming. Amazing wines, food and service. Staff are extremely knowledgeable and make great recommendations.</a:t>
                      </a:r>
                    </a:p>
                    <a:p>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The sentiment of the review is Positive</a:t>
                      </a:r>
                      <a:endParaRPr lang="en-IN" dirty="0"/>
                    </a:p>
                  </a:txBody>
                  <a:tcPr anchor="ctr"/>
                </a:tc>
                <a:extLst>
                  <a:ext uri="{0D108BD9-81ED-4DB2-BD59-A6C34878D82A}">
                    <a16:rowId xmlns:a16="http://schemas.microsoft.com/office/drawing/2014/main" val="663693756"/>
                  </a:ext>
                </a:extLst>
              </a:tr>
              <a:tr h="15844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"Awful. Service from start to finish was not good. Food was okay. Paid for a meal for 3, &amp; immediately after finishing our food we were continuously asked to leave our table. When we said no (because we paid to be there) we were met with a guilt trip, rolled eyes, and heavy sighs.</a:t>
                      </a:r>
                    </a:p>
                  </a:txBody>
                  <a:tcPr/>
                </a:tc>
                <a:tc>
                  <a:txBody>
                    <a:bodyPr/>
                    <a:lstStyle/>
                    <a:p>
                      <a:r>
                        <a:rPr lang="en-US" sz="1400" b="0" i="0" u="none" strike="noStrike" cap="none" dirty="0">
                          <a:solidFill>
                            <a:schemeClr val="dk1"/>
                          </a:solidFill>
                          <a:effectLst/>
                          <a:latin typeface="+mn-lt"/>
                          <a:ea typeface="+mn-ea"/>
                          <a:cs typeface="+mn-cs"/>
                          <a:sym typeface="Arial"/>
                        </a:rPr>
                        <a:t>The sentiment of the review is </a:t>
                      </a:r>
                      <a:r>
                        <a:rPr lang="en-IN" sz="1400" b="0" i="0" u="none" strike="noStrike" cap="none" dirty="0">
                          <a:solidFill>
                            <a:schemeClr val="dk1"/>
                          </a:solidFill>
                          <a:effectLst/>
                          <a:latin typeface="+mn-lt"/>
                          <a:ea typeface="+mn-ea"/>
                          <a:cs typeface="+mn-cs"/>
                          <a:sym typeface="Arial"/>
                        </a:rPr>
                        <a:t>Negative</a:t>
                      </a:r>
                      <a:endParaRPr lang="en-IN" dirty="0"/>
                    </a:p>
                  </a:txBody>
                  <a:tcPr anchor="ctr"/>
                </a:tc>
                <a:extLst>
                  <a:ext uri="{0D108BD9-81ED-4DB2-BD59-A6C34878D82A}">
                    <a16:rowId xmlns:a16="http://schemas.microsoft.com/office/drawing/2014/main" val="1091026687"/>
                  </a:ext>
                </a:extLst>
              </a:tr>
            </a:tbl>
          </a:graphicData>
        </a:graphic>
      </p:graphicFrame>
    </p:spTree>
    <p:extLst>
      <p:ext uri="{BB962C8B-B14F-4D97-AF65-F5344CB8AC3E}">
        <p14:creationId xmlns:p14="http://schemas.microsoft.com/office/powerpoint/2010/main" val="3695839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extBox 2">
            <a:extLst>
              <a:ext uri="{FF2B5EF4-FFF2-40B4-BE49-F238E27FC236}">
                <a16:creationId xmlns:a16="http://schemas.microsoft.com/office/drawing/2014/main" id="{4D9F798A-8A42-4A10-A6C8-73908AF211F7}"/>
              </a:ext>
            </a:extLst>
          </p:cNvPr>
          <p:cNvSpPr txBox="1"/>
          <p:nvPr/>
        </p:nvSpPr>
        <p:spPr>
          <a:xfrm>
            <a:off x="430213" y="247890"/>
            <a:ext cx="7285703" cy="523220"/>
          </a:xfrm>
          <a:prstGeom prst="rect">
            <a:avLst/>
          </a:prstGeom>
          <a:noFill/>
        </p:spPr>
        <p:txBody>
          <a:bodyPr wrap="square" rtlCol="0">
            <a:spAutoFit/>
          </a:bodyPr>
          <a:lstStyle/>
          <a:p>
            <a:r>
              <a:rPr lang="en-IN" sz="2800" b="1" dirty="0">
                <a:solidFill>
                  <a:schemeClr val="tx1"/>
                </a:solidFill>
              </a:rPr>
              <a:t>Conclusion</a:t>
            </a:r>
            <a:endParaRPr lang="en-IN" sz="2800" dirty="0">
              <a:solidFill>
                <a:schemeClr val="tx1"/>
              </a:solidFill>
            </a:endParaRPr>
          </a:p>
        </p:txBody>
      </p:sp>
      <p:sp>
        <p:nvSpPr>
          <p:cNvPr id="2" name="Rectangle 1">
            <a:extLst>
              <a:ext uri="{FF2B5EF4-FFF2-40B4-BE49-F238E27FC236}">
                <a16:creationId xmlns:a16="http://schemas.microsoft.com/office/drawing/2014/main" id="{0E54733C-7B2A-4658-8DA0-A1073933C694}"/>
              </a:ext>
            </a:extLst>
          </p:cNvPr>
          <p:cNvSpPr/>
          <p:nvPr/>
        </p:nvSpPr>
        <p:spPr>
          <a:xfrm>
            <a:off x="592931" y="1028699"/>
            <a:ext cx="7122985" cy="2893100"/>
          </a:xfrm>
          <a:prstGeom prst="rect">
            <a:avLst/>
          </a:prstGeom>
        </p:spPr>
        <p:txBody>
          <a:bodyPr wrap="square">
            <a:spAutoFit/>
          </a:bodyPr>
          <a:lstStyle/>
          <a:p>
            <a:r>
              <a:rPr lang="en-US" dirty="0"/>
              <a:t>From the above data analysis, clustering and sentiment analysis on various restaurants and their reviews, the following observations were acquired:</a:t>
            </a:r>
          </a:p>
          <a:p>
            <a:pPr marL="285750" indent="-285750">
              <a:buFont typeface="Arial" panose="020B0604020202020204" pitchFamily="34" charset="0"/>
              <a:buChar char="•"/>
            </a:pPr>
            <a:r>
              <a:rPr lang="en-US" dirty="0"/>
              <a:t>Bar plots were obtained to visualize various parameters for all the restaurants and top 5 restaurants in different parameters were obtained.</a:t>
            </a:r>
          </a:p>
          <a:p>
            <a:pPr marL="285750" indent="-285750">
              <a:buFont typeface="Arial" panose="020B0604020202020204" pitchFamily="34" charset="0"/>
              <a:buChar char="•"/>
            </a:pPr>
            <a:r>
              <a:rPr lang="en-US" dirty="0"/>
              <a:t>Majority of the restaurants serve north Indian cuisines.</a:t>
            </a:r>
          </a:p>
          <a:p>
            <a:pPr marL="285750" indent="-285750">
              <a:buFont typeface="Arial" panose="020B0604020202020204" pitchFamily="34" charset="0"/>
              <a:buChar char="•"/>
            </a:pPr>
            <a:r>
              <a:rPr lang="en-US" dirty="0"/>
              <a:t>Most of the people order food on weekends.</a:t>
            </a:r>
          </a:p>
          <a:p>
            <a:pPr marL="285750" indent="-285750">
              <a:buFont typeface="Arial" panose="020B0604020202020204" pitchFamily="34" charset="0"/>
              <a:buChar char="•"/>
            </a:pPr>
            <a:r>
              <a:rPr lang="en-US" dirty="0"/>
              <a:t>We have obtained 5 different clusters of restaurants when we considered their ratings and cost.</a:t>
            </a:r>
          </a:p>
          <a:p>
            <a:pPr marL="285750" indent="-285750">
              <a:buFont typeface="Arial" panose="020B0604020202020204" pitchFamily="34" charset="0"/>
              <a:buChar char="•"/>
            </a:pPr>
            <a:r>
              <a:rPr lang="en-US" dirty="0"/>
              <a:t>3 different clusters of restaurants were obtained that serve healthy, moderately heathy and unhealthy food respectively.</a:t>
            </a:r>
          </a:p>
          <a:p>
            <a:pPr marL="285750" indent="-285750">
              <a:buFont typeface="Arial" panose="020B0604020202020204" pitchFamily="34" charset="0"/>
              <a:buChar char="•"/>
            </a:pPr>
            <a:r>
              <a:rPr lang="en-US" dirty="0"/>
              <a:t>Sentiment analysis was carried out on the reviews posted by the users.</a:t>
            </a:r>
          </a:p>
          <a:p>
            <a:pPr marL="285750" indent="-285750">
              <a:buFont typeface="Arial" panose="020B0604020202020204" pitchFamily="34" charset="0"/>
              <a:buChar char="•"/>
            </a:pPr>
            <a:r>
              <a:rPr lang="en-US" dirty="0"/>
              <a:t>Logistic Regression model was the best suited model to carry out the sentiment analysis on the given data.</a:t>
            </a:r>
          </a:p>
        </p:txBody>
      </p:sp>
    </p:spTree>
    <p:extLst>
      <p:ext uri="{BB962C8B-B14F-4D97-AF65-F5344CB8AC3E}">
        <p14:creationId xmlns:p14="http://schemas.microsoft.com/office/powerpoint/2010/main" val="1353326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4098" name="Picture 2" descr="Red thank you typography vector | free image by rawpixel.com | Thank you  typography, Thanks card, Thank you card design">
            <a:extLst>
              <a:ext uri="{FF2B5EF4-FFF2-40B4-BE49-F238E27FC236}">
                <a16:creationId xmlns:a16="http://schemas.microsoft.com/office/drawing/2014/main" id="{1B8040FE-9486-4477-80F8-50FEC1A00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07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TextBox 4">
            <a:extLst>
              <a:ext uri="{FF2B5EF4-FFF2-40B4-BE49-F238E27FC236}">
                <a16:creationId xmlns:a16="http://schemas.microsoft.com/office/drawing/2014/main" id="{5C814D03-0639-442E-9C62-C9027D76A73F}"/>
              </a:ext>
            </a:extLst>
          </p:cNvPr>
          <p:cNvSpPr txBox="1"/>
          <p:nvPr/>
        </p:nvSpPr>
        <p:spPr>
          <a:xfrm>
            <a:off x="314325" y="192882"/>
            <a:ext cx="7686675" cy="523220"/>
          </a:xfrm>
          <a:prstGeom prst="rect">
            <a:avLst/>
          </a:prstGeom>
          <a:noFill/>
        </p:spPr>
        <p:txBody>
          <a:bodyPr wrap="square" rtlCol="0">
            <a:spAutoFit/>
          </a:bodyPr>
          <a:lstStyle/>
          <a:p>
            <a:r>
              <a:rPr lang="en-IN" sz="2800" b="1" dirty="0">
                <a:solidFill>
                  <a:srgbClr val="FF0000"/>
                </a:solidFill>
                <a:ea typeface="Montserrat"/>
                <a:cs typeface="Montserrat"/>
                <a:sym typeface="Montserrat"/>
              </a:rPr>
              <a:t>Methodology</a:t>
            </a:r>
            <a:endParaRPr lang="en-IN" sz="2800" b="1" dirty="0">
              <a:solidFill>
                <a:srgbClr val="FF0000"/>
              </a:solidFill>
            </a:endParaRPr>
          </a:p>
        </p:txBody>
      </p:sp>
      <p:graphicFrame>
        <p:nvGraphicFramePr>
          <p:cNvPr id="2" name="Diagram 1">
            <a:extLst>
              <a:ext uri="{FF2B5EF4-FFF2-40B4-BE49-F238E27FC236}">
                <a16:creationId xmlns:a16="http://schemas.microsoft.com/office/drawing/2014/main" id="{30FB966E-E98A-4D17-82D9-B027EE930A88}"/>
              </a:ext>
            </a:extLst>
          </p:cNvPr>
          <p:cNvGraphicFramePr/>
          <p:nvPr>
            <p:extLst>
              <p:ext uri="{D42A27DB-BD31-4B8C-83A1-F6EECF244321}">
                <p14:modId xmlns:p14="http://schemas.microsoft.com/office/powerpoint/2010/main" val="1734737879"/>
              </p:ext>
            </p:extLst>
          </p:nvPr>
        </p:nvGraphicFramePr>
        <p:xfrm>
          <a:off x="478631" y="543789"/>
          <a:ext cx="8286750" cy="1935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1CA5FFF2-458B-4871-9DED-56B0094AB8B9}"/>
              </a:ext>
            </a:extLst>
          </p:cNvPr>
          <p:cNvSpPr txBox="1"/>
          <p:nvPr/>
        </p:nvSpPr>
        <p:spPr>
          <a:xfrm>
            <a:off x="478631" y="2057518"/>
            <a:ext cx="8186738" cy="2893100"/>
          </a:xfrm>
          <a:prstGeom prst="rect">
            <a:avLst/>
          </a:prstGeom>
          <a:noFill/>
        </p:spPr>
        <p:txBody>
          <a:bodyPr wrap="square" rtlCol="0">
            <a:spAutoFit/>
          </a:bodyPr>
          <a:lstStyle/>
          <a:p>
            <a:r>
              <a:rPr lang="en-US" dirty="0"/>
              <a:t>To obtain the objective of our project we will be following the methodology as described in the above diagram.</a:t>
            </a:r>
          </a:p>
          <a:p>
            <a:r>
              <a:rPr lang="en-US" dirty="0"/>
              <a:t>•Starting with loading the data and obtaining some basic understanding of the data.</a:t>
            </a:r>
          </a:p>
          <a:p>
            <a:r>
              <a:rPr lang="en-US" dirty="0"/>
              <a:t>•Proceeding with the Data pre-processing which involves Data Cleansing(handling null values, duplicates, outliers, etc.), Feature Engineering, etc.</a:t>
            </a:r>
          </a:p>
          <a:p>
            <a:r>
              <a:rPr lang="en-US" dirty="0"/>
              <a:t>•Data Visualization involves obtaining some important insights through necessary plots.</a:t>
            </a:r>
          </a:p>
          <a:p>
            <a:r>
              <a:rPr lang="en-US" dirty="0"/>
              <a:t>•After gaining some knowledge of the data we would create a data frame suitable for the clustering process.</a:t>
            </a:r>
          </a:p>
          <a:p>
            <a:r>
              <a:rPr lang="en-US" dirty="0"/>
              <a:t>•Clustering will be performed using different unsupervised machine-learning algorithms.</a:t>
            </a:r>
          </a:p>
          <a:p>
            <a:r>
              <a:rPr lang="en-US" dirty="0"/>
              <a:t>•After the clustering we will proceed with the sentiment analysis, starting with some text pre-processing tasks.</a:t>
            </a:r>
          </a:p>
          <a:p>
            <a:r>
              <a:rPr lang="en-US" dirty="0"/>
              <a:t>•We would carry out sentiment analysis through various supervised machine-learning algorithms.</a:t>
            </a:r>
          </a:p>
          <a:p>
            <a:r>
              <a:rPr lang="en-US" dirty="0"/>
              <a:t>•After all the above processes, necessary conclusion would be obtained for our project.</a:t>
            </a:r>
            <a:endParaRPr lang="en-IN" dirty="0"/>
          </a:p>
        </p:txBody>
      </p:sp>
    </p:spTree>
    <p:extLst>
      <p:ext uri="{BB962C8B-B14F-4D97-AF65-F5344CB8AC3E}">
        <p14:creationId xmlns:p14="http://schemas.microsoft.com/office/powerpoint/2010/main" val="100838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TextBox 4">
            <a:extLst>
              <a:ext uri="{FF2B5EF4-FFF2-40B4-BE49-F238E27FC236}">
                <a16:creationId xmlns:a16="http://schemas.microsoft.com/office/drawing/2014/main" id="{0B85F09C-C038-4848-83D9-C75DB9BCA6FD}"/>
              </a:ext>
            </a:extLst>
          </p:cNvPr>
          <p:cNvSpPr txBox="1"/>
          <p:nvPr/>
        </p:nvSpPr>
        <p:spPr>
          <a:xfrm>
            <a:off x="378619" y="392906"/>
            <a:ext cx="8065294" cy="523220"/>
          </a:xfrm>
          <a:prstGeom prst="rect">
            <a:avLst/>
          </a:prstGeom>
          <a:noFill/>
        </p:spPr>
        <p:txBody>
          <a:bodyPr wrap="square" rtlCol="0">
            <a:spAutoFit/>
          </a:bodyPr>
          <a:lstStyle/>
          <a:p>
            <a:r>
              <a:rPr lang="en-GB" sz="2800" b="1" dirty="0">
                <a:solidFill>
                  <a:srgbClr val="FF0000"/>
                </a:solidFill>
              </a:rPr>
              <a:t>Understanding the data</a:t>
            </a:r>
          </a:p>
        </p:txBody>
      </p:sp>
      <p:graphicFrame>
        <p:nvGraphicFramePr>
          <p:cNvPr id="2" name="Table 2">
            <a:extLst>
              <a:ext uri="{FF2B5EF4-FFF2-40B4-BE49-F238E27FC236}">
                <a16:creationId xmlns:a16="http://schemas.microsoft.com/office/drawing/2014/main" id="{82739D50-E9AA-493F-A20E-9E055AD66963}"/>
              </a:ext>
            </a:extLst>
          </p:cNvPr>
          <p:cNvGraphicFramePr>
            <a:graphicFrameLocks noGrp="1"/>
          </p:cNvGraphicFramePr>
          <p:nvPr>
            <p:extLst>
              <p:ext uri="{D42A27DB-BD31-4B8C-83A1-F6EECF244321}">
                <p14:modId xmlns:p14="http://schemas.microsoft.com/office/powerpoint/2010/main" val="1026581777"/>
              </p:ext>
            </p:extLst>
          </p:nvPr>
        </p:nvGraphicFramePr>
        <p:xfrm>
          <a:off x="631032" y="1076642"/>
          <a:ext cx="3262312" cy="3185160"/>
        </p:xfrm>
        <a:graphic>
          <a:graphicData uri="http://schemas.openxmlformats.org/drawingml/2006/table">
            <a:tbl>
              <a:tblPr firstRow="1" bandRow="1">
                <a:tableStyleId>{5C22544A-7EE6-4342-B048-85BDC9FD1C3A}</a:tableStyleId>
              </a:tblPr>
              <a:tblGrid>
                <a:gridCol w="3262312">
                  <a:extLst>
                    <a:ext uri="{9D8B030D-6E8A-4147-A177-3AD203B41FA5}">
                      <a16:colId xmlns:a16="http://schemas.microsoft.com/office/drawing/2014/main" val="3936259590"/>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lt1"/>
                          </a:solidFill>
                          <a:effectLst/>
                          <a:latin typeface="+mn-lt"/>
                          <a:ea typeface="+mn-ea"/>
                          <a:cs typeface="+mn-cs"/>
                          <a:sym typeface="Arial"/>
                        </a:rPr>
                        <a:t>Zomato Restaurant names and Metadata</a:t>
                      </a:r>
                      <a:endParaRPr lang="en-IN" sz="1400" b="0" i="0" u="none" strike="noStrike" cap="none" dirty="0">
                        <a:solidFill>
                          <a:schemeClr val="lt1"/>
                        </a:solidFill>
                        <a:effectLst/>
                        <a:latin typeface="+mn-lt"/>
                        <a:ea typeface="+mn-ea"/>
                        <a:cs typeface="+mn-cs"/>
                        <a:sym typeface="Arial"/>
                      </a:endParaRPr>
                    </a:p>
                  </a:txBody>
                  <a:tcPr/>
                </a:tc>
                <a:extLst>
                  <a:ext uri="{0D108BD9-81ED-4DB2-BD59-A6C34878D82A}">
                    <a16:rowId xmlns:a16="http://schemas.microsoft.com/office/drawing/2014/main" val="182333310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Name : Name of Restaurants</a:t>
                      </a:r>
                    </a:p>
                  </a:txBody>
                  <a:tcPr/>
                </a:tc>
                <a:extLst>
                  <a:ext uri="{0D108BD9-81ED-4DB2-BD59-A6C34878D82A}">
                    <a16:rowId xmlns:a16="http://schemas.microsoft.com/office/drawing/2014/main" val="6106078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Links : URL Links of Restaurants</a:t>
                      </a:r>
                    </a:p>
                  </a:txBody>
                  <a:tcPr/>
                </a:tc>
                <a:extLst>
                  <a:ext uri="{0D108BD9-81ED-4DB2-BD59-A6C34878D82A}">
                    <a16:rowId xmlns:a16="http://schemas.microsoft.com/office/drawing/2014/main" val="34828941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Cost : Per person estimated Cost of dining</a:t>
                      </a:r>
                    </a:p>
                  </a:txBody>
                  <a:tcPr/>
                </a:tc>
                <a:extLst>
                  <a:ext uri="{0D108BD9-81ED-4DB2-BD59-A6C34878D82A}">
                    <a16:rowId xmlns:a16="http://schemas.microsoft.com/office/drawing/2014/main" val="244358883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Collection : Tagging of Restaurants </a:t>
                      </a:r>
                      <a:r>
                        <a:rPr lang="en-US" sz="1400" b="0" i="0" u="none" strike="noStrike" cap="none" dirty="0" err="1">
                          <a:solidFill>
                            <a:schemeClr val="dk1"/>
                          </a:solidFill>
                          <a:effectLst/>
                          <a:latin typeface="+mn-lt"/>
                          <a:ea typeface="+mn-ea"/>
                          <a:cs typeface="+mn-cs"/>
                          <a:sym typeface="Arial"/>
                        </a:rPr>
                        <a:t>w.r.t.</a:t>
                      </a:r>
                      <a:r>
                        <a:rPr lang="en-US" sz="1400" b="0" i="0" u="none" strike="noStrike" cap="none" dirty="0">
                          <a:solidFill>
                            <a:schemeClr val="dk1"/>
                          </a:solidFill>
                          <a:effectLst/>
                          <a:latin typeface="+mn-lt"/>
                          <a:ea typeface="+mn-ea"/>
                          <a:cs typeface="+mn-cs"/>
                          <a:sym typeface="Arial"/>
                        </a:rPr>
                        <a:t> Zomato categories</a:t>
                      </a:r>
                    </a:p>
                  </a:txBody>
                  <a:tcPr/>
                </a:tc>
                <a:extLst>
                  <a:ext uri="{0D108BD9-81ED-4DB2-BD59-A6C34878D82A}">
                    <a16:rowId xmlns:a16="http://schemas.microsoft.com/office/drawing/2014/main" val="322582277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Cuisines : Cuisines served by Restaurants</a:t>
                      </a:r>
                    </a:p>
                  </a:txBody>
                  <a:tcPr/>
                </a:tc>
                <a:extLst>
                  <a:ext uri="{0D108BD9-81ED-4DB2-BD59-A6C34878D82A}">
                    <a16:rowId xmlns:a16="http://schemas.microsoft.com/office/drawing/2014/main" val="318070941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Timings : Restaurant Timings</a:t>
                      </a:r>
                    </a:p>
                  </a:txBody>
                  <a:tcPr/>
                </a:tc>
                <a:extLst>
                  <a:ext uri="{0D108BD9-81ED-4DB2-BD59-A6C34878D82A}">
                    <a16:rowId xmlns:a16="http://schemas.microsoft.com/office/drawing/2014/main" val="2840326687"/>
                  </a:ext>
                </a:extLst>
              </a:tr>
            </a:tbl>
          </a:graphicData>
        </a:graphic>
      </p:graphicFrame>
      <p:graphicFrame>
        <p:nvGraphicFramePr>
          <p:cNvPr id="4" name="Table 3">
            <a:extLst>
              <a:ext uri="{FF2B5EF4-FFF2-40B4-BE49-F238E27FC236}">
                <a16:creationId xmlns:a16="http://schemas.microsoft.com/office/drawing/2014/main" id="{2C144834-D25B-4A3F-87ED-91A5181C0725}"/>
              </a:ext>
            </a:extLst>
          </p:cNvPr>
          <p:cNvGraphicFramePr>
            <a:graphicFrameLocks noGrp="1"/>
          </p:cNvGraphicFramePr>
          <p:nvPr>
            <p:extLst>
              <p:ext uri="{D42A27DB-BD31-4B8C-83A1-F6EECF244321}">
                <p14:modId xmlns:p14="http://schemas.microsoft.com/office/powerpoint/2010/main" val="1222673260"/>
              </p:ext>
            </p:extLst>
          </p:nvPr>
        </p:nvGraphicFramePr>
        <p:xfrm>
          <a:off x="4897437" y="1074578"/>
          <a:ext cx="3262312" cy="3261360"/>
        </p:xfrm>
        <a:graphic>
          <a:graphicData uri="http://schemas.openxmlformats.org/drawingml/2006/table">
            <a:tbl>
              <a:tblPr firstRow="1" bandRow="1">
                <a:tableStyleId>{5C22544A-7EE6-4342-B048-85BDC9FD1C3A}</a:tableStyleId>
              </a:tblPr>
              <a:tblGrid>
                <a:gridCol w="3262312">
                  <a:extLst>
                    <a:ext uri="{9D8B030D-6E8A-4147-A177-3AD203B41FA5}">
                      <a16:colId xmlns:a16="http://schemas.microsoft.com/office/drawing/2014/main" val="1440776842"/>
                    </a:ext>
                  </a:extLst>
                </a:gridCol>
              </a:tblGrid>
              <a:tr h="370840">
                <a:tc>
                  <a:txBody>
                    <a:bodyPr/>
                    <a:lstStyle/>
                    <a:p>
                      <a:r>
                        <a:rPr lang="en-IN" sz="1400" b="1" i="0" u="none" strike="noStrike" cap="none" dirty="0">
                          <a:solidFill>
                            <a:schemeClr val="lt1"/>
                          </a:solidFill>
                          <a:effectLst/>
                          <a:latin typeface="+mn-lt"/>
                          <a:ea typeface="+mn-ea"/>
                          <a:cs typeface="+mn-cs"/>
                          <a:sym typeface="Arial"/>
                        </a:rPr>
                        <a:t>Zomato Restaurant reviews</a:t>
                      </a:r>
                      <a:endParaRPr lang="en-IN" sz="1400" b="0" i="0" u="none" strike="noStrike" cap="none" dirty="0">
                        <a:solidFill>
                          <a:schemeClr val="lt1"/>
                        </a:solidFill>
                        <a:effectLst/>
                        <a:latin typeface="+mn-lt"/>
                        <a:ea typeface="+mn-ea"/>
                        <a:cs typeface="+mn-cs"/>
                        <a:sym typeface="Arial"/>
                      </a:endParaRPr>
                    </a:p>
                  </a:txBody>
                  <a:tcPr/>
                </a:tc>
                <a:extLst>
                  <a:ext uri="{0D108BD9-81ED-4DB2-BD59-A6C34878D82A}">
                    <a16:rowId xmlns:a16="http://schemas.microsoft.com/office/drawing/2014/main" val="146571027"/>
                  </a:ext>
                </a:extLst>
              </a:tr>
              <a:tr h="370840">
                <a:tc>
                  <a:txBody>
                    <a:bodyPr/>
                    <a:lstStyle/>
                    <a:p>
                      <a:r>
                        <a:rPr lang="en-US" sz="1400" b="0" i="0" u="none" strike="noStrike" cap="none" dirty="0">
                          <a:solidFill>
                            <a:schemeClr val="dk1"/>
                          </a:solidFill>
                          <a:effectLst/>
                          <a:latin typeface="+mn-lt"/>
                          <a:ea typeface="+mn-ea"/>
                          <a:cs typeface="+mn-cs"/>
                          <a:sym typeface="Arial"/>
                        </a:rPr>
                        <a:t>Restaurant : Name of the Restaurant</a:t>
                      </a:r>
                    </a:p>
                  </a:txBody>
                  <a:tcPr/>
                </a:tc>
                <a:extLst>
                  <a:ext uri="{0D108BD9-81ED-4DB2-BD59-A6C34878D82A}">
                    <a16:rowId xmlns:a16="http://schemas.microsoft.com/office/drawing/2014/main" val="231611521"/>
                  </a:ext>
                </a:extLst>
              </a:tr>
              <a:tr h="370840">
                <a:tc>
                  <a:txBody>
                    <a:bodyPr/>
                    <a:lstStyle/>
                    <a:p>
                      <a:r>
                        <a:rPr lang="en-US" sz="1400" b="0" i="0" u="none" strike="noStrike" cap="none" dirty="0">
                          <a:solidFill>
                            <a:schemeClr val="dk1"/>
                          </a:solidFill>
                          <a:effectLst/>
                          <a:latin typeface="+mn-lt"/>
                          <a:ea typeface="+mn-ea"/>
                          <a:cs typeface="+mn-cs"/>
                          <a:sym typeface="Arial"/>
                        </a:rPr>
                        <a:t>Reviewer : Name of the Reviewer</a:t>
                      </a:r>
                    </a:p>
                  </a:txBody>
                  <a:tcPr/>
                </a:tc>
                <a:extLst>
                  <a:ext uri="{0D108BD9-81ED-4DB2-BD59-A6C34878D82A}">
                    <a16:rowId xmlns:a16="http://schemas.microsoft.com/office/drawing/2014/main" val="426461617"/>
                  </a:ext>
                </a:extLst>
              </a:tr>
              <a:tr h="370840">
                <a:tc>
                  <a:txBody>
                    <a:bodyPr/>
                    <a:lstStyle/>
                    <a:p>
                      <a:r>
                        <a:rPr lang="en-IN" sz="1400" b="0" i="0" u="none" strike="noStrike" cap="none" dirty="0">
                          <a:solidFill>
                            <a:schemeClr val="dk1"/>
                          </a:solidFill>
                          <a:effectLst/>
                          <a:latin typeface="+mn-lt"/>
                          <a:ea typeface="+mn-ea"/>
                          <a:cs typeface="+mn-cs"/>
                          <a:sym typeface="Arial"/>
                        </a:rPr>
                        <a:t>Review : Review Text</a:t>
                      </a:r>
                    </a:p>
                  </a:txBody>
                  <a:tcPr/>
                </a:tc>
                <a:extLst>
                  <a:ext uri="{0D108BD9-81ED-4DB2-BD59-A6C34878D82A}">
                    <a16:rowId xmlns:a16="http://schemas.microsoft.com/office/drawing/2014/main" val="2141655735"/>
                  </a:ext>
                </a:extLst>
              </a:tr>
              <a:tr h="370840">
                <a:tc>
                  <a:txBody>
                    <a:bodyPr/>
                    <a:lstStyle/>
                    <a:p>
                      <a:r>
                        <a:rPr lang="en-US" sz="1400" b="0" i="0" u="none" strike="noStrike" cap="none" dirty="0">
                          <a:solidFill>
                            <a:schemeClr val="dk1"/>
                          </a:solidFill>
                          <a:effectLst/>
                          <a:latin typeface="+mn-lt"/>
                          <a:ea typeface="+mn-ea"/>
                          <a:cs typeface="+mn-cs"/>
                          <a:sym typeface="Arial"/>
                        </a:rPr>
                        <a:t>Rating : Rating Provided by Reviewer</a:t>
                      </a:r>
                    </a:p>
                  </a:txBody>
                  <a:tcPr/>
                </a:tc>
                <a:extLst>
                  <a:ext uri="{0D108BD9-81ED-4DB2-BD59-A6C34878D82A}">
                    <a16:rowId xmlns:a16="http://schemas.microsoft.com/office/drawing/2014/main" val="2631398324"/>
                  </a:ext>
                </a:extLst>
              </a:tr>
              <a:tr h="370840">
                <a:tc>
                  <a:txBody>
                    <a:bodyPr/>
                    <a:lstStyle/>
                    <a:p>
                      <a:r>
                        <a:rPr lang="en-US" sz="1400" b="0" i="0" u="none" strike="noStrike" cap="none" dirty="0" err="1">
                          <a:solidFill>
                            <a:schemeClr val="dk1"/>
                          </a:solidFill>
                          <a:effectLst/>
                          <a:latin typeface="+mn-lt"/>
                          <a:ea typeface="+mn-ea"/>
                          <a:cs typeface="+mn-cs"/>
                          <a:sym typeface="Arial"/>
                        </a:rPr>
                        <a:t>MetaData</a:t>
                      </a:r>
                      <a:r>
                        <a:rPr lang="en-US" sz="1400" b="0" i="0" u="none" strike="noStrike" cap="none" dirty="0">
                          <a:solidFill>
                            <a:schemeClr val="dk1"/>
                          </a:solidFill>
                          <a:effectLst/>
                          <a:latin typeface="+mn-lt"/>
                          <a:ea typeface="+mn-ea"/>
                          <a:cs typeface="+mn-cs"/>
                          <a:sym typeface="Arial"/>
                        </a:rPr>
                        <a:t> : Reviewer Metadata - No. of Reviews and followers</a:t>
                      </a:r>
                    </a:p>
                  </a:txBody>
                  <a:tcPr/>
                </a:tc>
                <a:extLst>
                  <a:ext uri="{0D108BD9-81ED-4DB2-BD59-A6C34878D82A}">
                    <a16:rowId xmlns:a16="http://schemas.microsoft.com/office/drawing/2014/main" val="3909447642"/>
                  </a:ext>
                </a:extLst>
              </a:tr>
              <a:tr h="370840">
                <a:tc>
                  <a:txBody>
                    <a:bodyPr/>
                    <a:lstStyle/>
                    <a:p>
                      <a:r>
                        <a:rPr lang="en-US" sz="1400" b="0" i="0" u="none" strike="noStrike" cap="none" dirty="0">
                          <a:solidFill>
                            <a:schemeClr val="dk1"/>
                          </a:solidFill>
                          <a:effectLst/>
                          <a:latin typeface="+mn-lt"/>
                          <a:ea typeface="+mn-ea"/>
                          <a:cs typeface="+mn-cs"/>
                          <a:sym typeface="Arial"/>
                        </a:rPr>
                        <a:t>Time: Date and Time of Review</a:t>
                      </a:r>
                    </a:p>
                  </a:txBody>
                  <a:tcPr/>
                </a:tc>
                <a:extLst>
                  <a:ext uri="{0D108BD9-81ED-4DB2-BD59-A6C34878D82A}">
                    <a16:rowId xmlns:a16="http://schemas.microsoft.com/office/drawing/2014/main" val="205454751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Pictures : No. of pictures posted with review</a:t>
                      </a:r>
                    </a:p>
                  </a:txBody>
                  <a:tcPr/>
                </a:tc>
                <a:extLst>
                  <a:ext uri="{0D108BD9-81ED-4DB2-BD59-A6C34878D82A}">
                    <a16:rowId xmlns:a16="http://schemas.microsoft.com/office/drawing/2014/main" val="3060712322"/>
                  </a:ext>
                </a:extLst>
              </a:tr>
            </a:tbl>
          </a:graphicData>
        </a:graphic>
      </p:graphicFrame>
    </p:spTree>
    <p:extLst>
      <p:ext uri="{BB962C8B-B14F-4D97-AF65-F5344CB8AC3E}">
        <p14:creationId xmlns:p14="http://schemas.microsoft.com/office/powerpoint/2010/main" val="185120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5" name="Rectangle 4">
            <a:extLst>
              <a:ext uri="{FF2B5EF4-FFF2-40B4-BE49-F238E27FC236}">
                <a16:creationId xmlns:a16="http://schemas.microsoft.com/office/drawing/2014/main" id="{3C264B1D-124D-4672-9970-C49E80D3030A}"/>
              </a:ext>
            </a:extLst>
          </p:cNvPr>
          <p:cNvSpPr/>
          <p:nvPr/>
        </p:nvSpPr>
        <p:spPr>
          <a:xfrm>
            <a:off x="264319" y="223570"/>
            <a:ext cx="8243888" cy="954107"/>
          </a:xfrm>
          <a:prstGeom prst="rect">
            <a:avLst/>
          </a:prstGeom>
        </p:spPr>
        <p:txBody>
          <a:bodyPr wrap="square">
            <a:spAutoFit/>
          </a:bodyPr>
          <a:lstStyle/>
          <a:p>
            <a:r>
              <a:rPr lang="en-GB" sz="2800" b="1" dirty="0">
                <a:solidFill>
                  <a:srgbClr val="FF0000"/>
                </a:solidFill>
              </a:rPr>
              <a:t>Exploratory Data Analysis(EDA)</a:t>
            </a:r>
          </a:p>
          <a:p>
            <a:r>
              <a:rPr lang="en-IN" sz="2800" b="1" dirty="0">
                <a:solidFill>
                  <a:srgbClr val="FF0000"/>
                </a:solidFill>
              </a:rPr>
              <a:t>Data Exploration</a:t>
            </a:r>
            <a:endParaRPr lang="en-IN" sz="2800" dirty="0">
              <a:solidFill>
                <a:srgbClr val="FF0000"/>
              </a:solidFill>
            </a:endParaRPr>
          </a:p>
        </p:txBody>
      </p:sp>
      <p:sp>
        <p:nvSpPr>
          <p:cNvPr id="7" name="TextBox 6">
            <a:extLst>
              <a:ext uri="{FF2B5EF4-FFF2-40B4-BE49-F238E27FC236}">
                <a16:creationId xmlns:a16="http://schemas.microsoft.com/office/drawing/2014/main" id="{E9C06911-555D-4D32-B492-F0F68F5536AC}"/>
              </a:ext>
            </a:extLst>
          </p:cNvPr>
          <p:cNvSpPr txBox="1"/>
          <p:nvPr/>
        </p:nvSpPr>
        <p:spPr>
          <a:xfrm>
            <a:off x="364331" y="1407319"/>
            <a:ext cx="4050507" cy="3323987"/>
          </a:xfrm>
          <a:prstGeom prst="rect">
            <a:avLst/>
          </a:prstGeom>
          <a:noFill/>
        </p:spPr>
        <p:txBody>
          <a:bodyPr wrap="square" rtlCol="0">
            <a:spAutoFit/>
          </a:bodyPr>
          <a:lstStyle/>
          <a:p>
            <a:r>
              <a:rPr lang="en-IN" dirty="0"/>
              <a:t>Metadata Data frame:</a:t>
            </a:r>
          </a:p>
          <a:p>
            <a:pPr marL="285750" indent="-285750">
              <a:buFont typeface="Arial" panose="020B0604020202020204" pitchFamily="34" charset="0"/>
              <a:buChar char="•"/>
            </a:pPr>
            <a:r>
              <a:rPr lang="en-US" dirty="0"/>
              <a:t>The shape of this data frame is (105,6). Hence there are 105 entries and 6 features.</a:t>
            </a:r>
          </a:p>
          <a:p>
            <a:pPr marL="285750" indent="-285750">
              <a:buFont typeface="Arial" panose="020B0604020202020204" pitchFamily="34" charset="0"/>
              <a:buChar char="•"/>
            </a:pPr>
            <a:r>
              <a:rPr lang="en-US" dirty="0"/>
              <a:t>No duplicates in the data frame</a:t>
            </a:r>
          </a:p>
          <a:p>
            <a:pPr marL="285750" indent="-285750">
              <a:buFont typeface="Arial" panose="020B0604020202020204" pitchFamily="34" charset="0"/>
              <a:buChar char="•"/>
            </a:pPr>
            <a:r>
              <a:rPr lang="en-US" dirty="0"/>
              <a:t>There are many null values under the collections feature. For the null values under collections, we would replace them with "No Collection", because these restaurants belong to no collections.</a:t>
            </a:r>
          </a:p>
          <a:p>
            <a:pPr marL="285750" indent="-285750">
              <a:buFont typeface="Arial" panose="020B0604020202020204" pitchFamily="34" charset="0"/>
              <a:buChar char="•"/>
            </a:pPr>
            <a:r>
              <a:rPr lang="en-US" b="1" dirty="0"/>
              <a:t>Feature Engineering</a:t>
            </a:r>
            <a:r>
              <a:rPr lang="en-US" dirty="0"/>
              <a:t>: </a:t>
            </a:r>
            <a:r>
              <a:rPr lang="en-IN" dirty="0"/>
              <a:t>Links and Timings features are dropped from the data frame, as these are not required for further analysis. Also, new feature called “Number of Cuisines” is added into the data frame</a:t>
            </a:r>
            <a:endParaRPr lang="en-US" dirty="0"/>
          </a:p>
          <a:p>
            <a:endParaRPr lang="en-IN" dirty="0"/>
          </a:p>
        </p:txBody>
      </p:sp>
      <p:sp>
        <p:nvSpPr>
          <p:cNvPr id="8" name="TextBox 7">
            <a:extLst>
              <a:ext uri="{FF2B5EF4-FFF2-40B4-BE49-F238E27FC236}">
                <a16:creationId xmlns:a16="http://schemas.microsoft.com/office/drawing/2014/main" id="{6505706D-2402-47A5-AA28-3141DC13F3AC}"/>
              </a:ext>
            </a:extLst>
          </p:cNvPr>
          <p:cNvSpPr txBox="1"/>
          <p:nvPr/>
        </p:nvSpPr>
        <p:spPr>
          <a:xfrm>
            <a:off x="4729162" y="1407319"/>
            <a:ext cx="4050507" cy="2677656"/>
          </a:xfrm>
          <a:prstGeom prst="rect">
            <a:avLst/>
          </a:prstGeom>
          <a:noFill/>
        </p:spPr>
        <p:txBody>
          <a:bodyPr wrap="square" rtlCol="0">
            <a:spAutoFit/>
          </a:bodyPr>
          <a:lstStyle/>
          <a:p>
            <a:r>
              <a:rPr lang="en-IN" dirty="0"/>
              <a:t>Reviews </a:t>
            </a:r>
            <a:r>
              <a:rPr lang="en-IN" dirty="0" err="1"/>
              <a:t>Dataframe</a:t>
            </a:r>
            <a:r>
              <a:rPr lang="en-IN" dirty="0"/>
              <a:t>:</a:t>
            </a:r>
          </a:p>
          <a:p>
            <a:pPr marL="285750" indent="-285750">
              <a:buFont typeface="Arial" panose="020B0604020202020204" pitchFamily="34" charset="0"/>
              <a:buChar char="•"/>
            </a:pPr>
            <a:r>
              <a:rPr lang="en-US" dirty="0"/>
              <a:t>The shape of this data frame is (10000, 7), hence there are 10000 entries and 7 features.</a:t>
            </a:r>
          </a:p>
          <a:p>
            <a:pPr marL="285750" indent="-285750">
              <a:buFont typeface="Arial" panose="020B0604020202020204" pitchFamily="34" charset="0"/>
              <a:buChar char="•"/>
            </a:pPr>
            <a:r>
              <a:rPr lang="en-US" dirty="0"/>
              <a:t>There are 36 duplicates in the data frame. These duplicates will be dropped.</a:t>
            </a:r>
          </a:p>
          <a:p>
            <a:pPr marL="285750" indent="-285750">
              <a:buFont typeface="Arial" panose="020B0604020202020204" pitchFamily="34" charset="0"/>
              <a:buChar char="•"/>
            </a:pPr>
            <a:r>
              <a:rPr lang="en-US" dirty="0"/>
              <a:t>Dropping all the null values from this data frame, as the percentage of null values are negligible.</a:t>
            </a:r>
          </a:p>
          <a:p>
            <a:pPr marL="285750" indent="-285750">
              <a:buFont typeface="Arial" panose="020B0604020202020204" pitchFamily="34" charset="0"/>
              <a:buChar char="•"/>
            </a:pPr>
            <a:r>
              <a:rPr lang="en-US" b="1" dirty="0"/>
              <a:t>Feature Engineering: </a:t>
            </a:r>
            <a:r>
              <a:rPr lang="en-US" dirty="0"/>
              <a:t>Adding new features called “Day, Hour, </a:t>
            </a:r>
            <a:r>
              <a:rPr lang="en-US" dirty="0" err="1"/>
              <a:t>No_Of_Review</a:t>
            </a:r>
            <a:r>
              <a:rPr lang="en-US" dirty="0"/>
              <a:t>, </a:t>
            </a:r>
            <a:r>
              <a:rPr lang="en-US" dirty="0" err="1"/>
              <a:t>No_of_Followers</a:t>
            </a:r>
            <a:r>
              <a:rPr lang="en-US" dirty="0"/>
              <a:t>” into the data frame.</a:t>
            </a:r>
          </a:p>
        </p:txBody>
      </p:sp>
      <p:sp>
        <p:nvSpPr>
          <p:cNvPr id="10" name="Rectangle 1">
            <a:extLst>
              <a:ext uri="{FF2B5EF4-FFF2-40B4-BE49-F238E27FC236}">
                <a16:creationId xmlns:a16="http://schemas.microsoft.com/office/drawing/2014/main" id="{75CE0A13-C2A5-4A36-B8ED-C729A9ADE45D}"/>
              </a:ext>
            </a:extLst>
          </p:cNvPr>
          <p:cNvSpPr>
            <a:spLocks noChangeArrowheads="1"/>
          </p:cNvSpPr>
          <p:nvPr/>
        </p:nvSpPr>
        <p:spPr bwMode="auto">
          <a:xfrm>
            <a:off x="311150" y="2555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462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a:extLst>
              <a:ext uri="{FF2B5EF4-FFF2-40B4-BE49-F238E27FC236}">
                <a16:creationId xmlns:a16="http://schemas.microsoft.com/office/drawing/2014/main" id="{21809D70-18FB-4553-B926-5937F6460336}"/>
              </a:ext>
            </a:extLst>
          </p:cNvPr>
          <p:cNvSpPr txBox="1"/>
          <p:nvPr/>
        </p:nvSpPr>
        <p:spPr>
          <a:xfrm>
            <a:off x="101438" y="113721"/>
            <a:ext cx="7543800" cy="523221"/>
          </a:xfrm>
          <a:prstGeom prst="rect">
            <a:avLst/>
          </a:prstGeom>
          <a:noFill/>
        </p:spPr>
        <p:txBody>
          <a:bodyPr wrap="square" rtlCol="0">
            <a:spAutoFit/>
          </a:bodyPr>
          <a:lstStyle/>
          <a:p>
            <a:r>
              <a:rPr lang="en-IN" sz="2800" b="1" dirty="0">
                <a:solidFill>
                  <a:srgbClr val="FF0000"/>
                </a:solidFill>
              </a:rPr>
              <a:t>EDA – Outlier Detection</a:t>
            </a:r>
            <a:endParaRPr lang="en-IN" sz="2800" dirty="0">
              <a:solidFill>
                <a:srgbClr val="FF0000"/>
              </a:solidFill>
            </a:endParaRPr>
          </a:p>
        </p:txBody>
      </p:sp>
      <p:pic>
        <p:nvPicPr>
          <p:cNvPr id="2050" name="Picture 2">
            <a:extLst>
              <a:ext uri="{FF2B5EF4-FFF2-40B4-BE49-F238E27FC236}">
                <a16:creationId xmlns:a16="http://schemas.microsoft.com/office/drawing/2014/main" id="{99E149DF-038F-4631-8EA0-73E837986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3" y="545693"/>
            <a:ext cx="3007623" cy="20074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9821904-22D8-4D27-81C3-76D81F6E1294}"/>
              </a:ext>
            </a:extLst>
          </p:cNvPr>
          <p:cNvPicPr>
            <a:picLocks noChangeAspect="1"/>
          </p:cNvPicPr>
          <p:nvPr/>
        </p:nvPicPr>
        <p:blipFill>
          <a:blip r:embed="rId4"/>
          <a:stretch>
            <a:fillRect/>
          </a:stretch>
        </p:blipFill>
        <p:spPr>
          <a:xfrm>
            <a:off x="3364706" y="545691"/>
            <a:ext cx="2464594" cy="2007477"/>
          </a:xfrm>
          <a:prstGeom prst="rect">
            <a:avLst/>
          </a:prstGeom>
        </p:spPr>
      </p:pic>
      <p:pic>
        <p:nvPicPr>
          <p:cNvPr id="11" name="Picture 10">
            <a:extLst>
              <a:ext uri="{FF2B5EF4-FFF2-40B4-BE49-F238E27FC236}">
                <a16:creationId xmlns:a16="http://schemas.microsoft.com/office/drawing/2014/main" id="{C60DF556-0DD5-4217-B93F-E73433A19097}"/>
              </a:ext>
            </a:extLst>
          </p:cNvPr>
          <p:cNvPicPr>
            <a:picLocks noChangeAspect="1"/>
          </p:cNvPicPr>
          <p:nvPr/>
        </p:nvPicPr>
        <p:blipFill>
          <a:blip r:embed="rId5"/>
          <a:stretch>
            <a:fillRect/>
          </a:stretch>
        </p:blipFill>
        <p:spPr>
          <a:xfrm>
            <a:off x="6205781" y="545692"/>
            <a:ext cx="2666252" cy="2007477"/>
          </a:xfrm>
          <a:prstGeom prst="rect">
            <a:avLst/>
          </a:prstGeom>
        </p:spPr>
      </p:pic>
      <p:pic>
        <p:nvPicPr>
          <p:cNvPr id="12" name="Picture 11">
            <a:extLst>
              <a:ext uri="{FF2B5EF4-FFF2-40B4-BE49-F238E27FC236}">
                <a16:creationId xmlns:a16="http://schemas.microsoft.com/office/drawing/2014/main" id="{FAD91DE9-5541-487A-9278-4E4DAFFD862D}"/>
              </a:ext>
            </a:extLst>
          </p:cNvPr>
          <p:cNvPicPr>
            <a:picLocks noChangeAspect="1"/>
          </p:cNvPicPr>
          <p:nvPr/>
        </p:nvPicPr>
        <p:blipFill>
          <a:blip r:embed="rId6"/>
          <a:stretch>
            <a:fillRect/>
          </a:stretch>
        </p:blipFill>
        <p:spPr>
          <a:xfrm>
            <a:off x="25463" y="2790357"/>
            <a:ext cx="3007623" cy="2007476"/>
          </a:xfrm>
          <a:prstGeom prst="rect">
            <a:avLst/>
          </a:prstGeom>
        </p:spPr>
      </p:pic>
      <p:pic>
        <p:nvPicPr>
          <p:cNvPr id="13" name="Picture 12">
            <a:extLst>
              <a:ext uri="{FF2B5EF4-FFF2-40B4-BE49-F238E27FC236}">
                <a16:creationId xmlns:a16="http://schemas.microsoft.com/office/drawing/2014/main" id="{78A80D1A-15A7-4286-AD4F-2C7FD9FBBC98}"/>
              </a:ext>
            </a:extLst>
          </p:cNvPr>
          <p:cNvPicPr>
            <a:picLocks noChangeAspect="1"/>
          </p:cNvPicPr>
          <p:nvPr/>
        </p:nvPicPr>
        <p:blipFill>
          <a:blip r:embed="rId7"/>
          <a:stretch>
            <a:fillRect/>
          </a:stretch>
        </p:blipFill>
        <p:spPr>
          <a:xfrm>
            <a:off x="3364706" y="2704632"/>
            <a:ext cx="2464594" cy="2007476"/>
          </a:xfrm>
          <a:prstGeom prst="rect">
            <a:avLst/>
          </a:prstGeom>
        </p:spPr>
      </p:pic>
      <p:pic>
        <p:nvPicPr>
          <p:cNvPr id="14" name="Picture 13">
            <a:extLst>
              <a:ext uri="{FF2B5EF4-FFF2-40B4-BE49-F238E27FC236}">
                <a16:creationId xmlns:a16="http://schemas.microsoft.com/office/drawing/2014/main" id="{EE9AB687-C1EC-4E1D-9055-E6D3F03354E4}"/>
              </a:ext>
            </a:extLst>
          </p:cNvPr>
          <p:cNvPicPr>
            <a:picLocks noChangeAspect="1"/>
          </p:cNvPicPr>
          <p:nvPr/>
        </p:nvPicPr>
        <p:blipFill>
          <a:blip r:embed="rId8"/>
          <a:stretch>
            <a:fillRect/>
          </a:stretch>
        </p:blipFill>
        <p:spPr>
          <a:xfrm>
            <a:off x="6205781" y="2704631"/>
            <a:ext cx="2666252" cy="2007477"/>
          </a:xfrm>
          <a:prstGeom prst="rect">
            <a:avLst/>
          </a:prstGeom>
        </p:spPr>
      </p:pic>
    </p:spTree>
    <p:extLst>
      <p:ext uri="{BB962C8B-B14F-4D97-AF65-F5344CB8AC3E}">
        <p14:creationId xmlns:p14="http://schemas.microsoft.com/office/powerpoint/2010/main" val="2092953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a16="http://schemas.microsoft.com/office/drawing/2014/main" id="{41AF7E62-0137-49C0-9C18-098ED87D7E04}"/>
              </a:ext>
            </a:extLst>
          </p:cNvPr>
          <p:cNvSpPr/>
          <p:nvPr/>
        </p:nvSpPr>
        <p:spPr>
          <a:xfrm>
            <a:off x="148935" y="99871"/>
            <a:ext cx="4814887" cy="523220"/>
          </a:xfrm>
          <a:prstGeom prst="rect">
            <a:avLst/>
          </a:prstGeom>
        </p:spPr>
        <p:txBody>
          <a:bodyPr wrap="square">
            <a:spAutoFit/>
          </a:bodyPr>
          <a:lstStyle/>
          <a:p>
            <a:r>
              <a:rPr lang="en-IN" sz="2800" b="1" dirty="0">
                <a:solidFill>
                  <a:srgbClr val="FF0000"/>
                </a:solidFill>
              </a:rPr>
              <a:t>EDA - Data Visualization</a:t>
            </a:r>
            <a:endParaRPr lang="en-IN" sz="2800" dirty="0">
              <a:solidFill>
                <a:srgbClr val="FF0000"/>
              </a:solidFill>
            </a:endParaRPr>
          </a:p>
        </p:txBody>
      </p:sp>
      <p:pic>
        <p:nvPicPr>
          <p:cNvPr id="3074" name="Picture 2">
            <a:extLst>
              <a:ext uri="{FF2B5EF4-FFF2-40B4-BE49-F238E27FC236}">
                <a16:creationId xmlns:a16="http://schemas.microsoft.com/office/drawing/2014/main" id="{B0784EC4-0434-4E97-BC45-62417A372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49" y="623091"/>
            <a:ext cx="8258175" cy="19486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5587E05-0857-4897-86B4-613F4919E7FF}"/>
              </a:ext>
            </a:extLst>
          </p:cNvPr>
          <p:cNvPicPr>
            <a:picLocks noChangeAspect="1"/>
          </p:cNvPicPr>
          <p:nvPr/>
        </p:nvPicPr>
        <p:blipFill>
          <a:blip r:embed="rId4"/>
          <a:stretch>
            <a:fillRect/>
          </a:stretch>
        </p:blipFill>
        <p:spPr>
          <a:xfrm>
            <a:off x="400049" y="2664619"/>
            <a:ext cx="8258175" cy="2328863"/>
          </a:xfrm>
          <a:prstGeom prst="rect">
            <a:avLst/>
          </a:prstGeom>
        </p:spPr>
      </p:pic>
    </p:spTree>
    <p:extLst>
      <p:ext uri="{BB962C8B-B14F-4D97-AF65-F5344CB8AC3E}">
        <p14:creationId xmlns:p14="http://schemas.microsoft.com/office/powerpoint/2010/main" val="167731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a16="http://schemas.microsoft.com/office/drawing/2014/main" id="{41AF7E62-0137-49C0-9C18-098ED87D7E04}"/>
              </a:ext>
            </a:extLst>
          </p:cNvPr>
          <p:cNvSpPr/>
          <p:nvPr/>
        </p:nvSpPr>
        <p:spPr>
          <a:xfrm>
            <a:off x="227516" y="241161"/>
            <a:ext cx="4814887" cy="523220"/>
          </a:xfrm>
          <a:prstGeom prst="rect">
            <a:avLst/>
          </a:prstGeom>
        </p:spPr>
        <p:txBody>
          <a:bodyPr wrap="square">
            <a:spAutoFit/>
          </a:bodyPr>
          <a:lstStyle/>
          <a:p>
            <a:r>
              <a:rPr lang="en-IN" sz="2800" b="1" dirty="0">
                <a:solidFill>
                  <a:srgbClr val="FF0000"/>
                </a:solidFill>
              </a:rPr>
              <a:t>EDA - Data Visualization</a:t>
            </a:r>
            <a:endParaRPr lang="en-IN" sz="2800" dirty="0">
              <a:solidFill>
                <a:srgbClr val="FF0000"/>
              </a:solidFill>
            </a:endParaRPr>
          </a:p>
        </p:txBody>
      </p:sp>
      <p:pic>
        <p:nvPicPr>
          <p:cNvPr id="5" name="Picture 4">
            <a:extLst>
              <a:ext uri="{FF2B5EF4-FFF2-40B4-BE49-F238E27FC236}">
                <a16:creationId xmlns:a16="http://schemas.microsoft.com/office/drawing/2014/main" id="{6FAD99EA-44CB-4776-9D6E-7098C5B3D8EF}"/>
              </a:ext>
            </a:extLst>
          </p:cNvPr>
          <p:cNvPicPr>
            <a:picLocks noChangeAspect="1"/>
          </p:cNvPicPr>
          <p:nvPr/>
        </p:nvPicPr>
        <p:blipFill>
          <a:blip r:embed="rId3"/>
          <a:stretch>
            <a:fillRect/>
          </a:stretch>
        </p:blipFill>
        <p:spPr>
          <a:xfrm>
            <a:off x="227516" y="828675"/>
            <a:ext cx="8595015" cy="1907381"/>
          </a:xfrm>
          <a:prstGeom prst="rect">
            <a:avLst/>
          </a:prstGeom>
        </p:spPr>
      </p:pic>
      <p:pic>
        <p:nvPicPr>
          <p:cNvPr id="8" name="Picture 7">
            <a:extLst>
              <a:ext uri="{FF2B5EF4-FFF2-40B4-BE49-F238E27FC236}">
                <a16:creationId xmlns:a16="http://schemas.microsoft.com/office/drawing/2014/main" id="{8A723858-C62F-4615-853F-DCF98ED724AE}"/>
              </a:ext>
            </a:extLst>
          </p:cNvPr>
          <p:cNvPicPr>
            <a:picLocks noChangeAspect="1"/>
          </p:cNvPicPr>
          <p:nvPr/>
        </p:nvPicPr>
        <p:blipFill>
          <a:blip r:embed="rId4"/>
          <a:stretch>
            <a:fillRect/>
          </a:stretch>
        </p:blipFill>
        <p:spPr>
          <a:xfrm>
            <a:off x="227516" y="2800350"/>
            <a:ext cx="8595015" cy="2164557"/>
          </a:xfrm>
          <a:prstGeom prst="rect">
            <a:avLst/>
          </a:prstGeom>
        </p:spPr>
      </p:pic>
    </p:spTree>
    <p:extLst>
      <p:ext uri="{BB962C8B-B14F-4D97-AF65-F5344CB8AC3E}">
        <p14:creationId xmlns:p14="http://schemas.microsoft.com/office/powerpoint/2010/main" val="120867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a16="http://schemas.microsoft.com/office/drawing/2014/main" id="{41AF7E62-0137-49C0-9C18-098ED87D7E04}"/>
              </a:ext>
            </a:extLst>
          </p:cNvPr>
          <p:cNvSpPr/>
          <p:nvPr/>
        </p:nvSpPr>
        <p:spPr>
          <a:xfrm>
            <a:off x="227516" y="241161"/>
            <a:ext cx="4814887" cy="523220"/>
          </a:xfrm>
          <a:prstGeom prst="rect">
            <a:avLst/>
          </a:prstGeom>
        </p:spPr>
        <p:txBody>
          <a:bodyPr wrap="square">
            <a:spAutoFit/>
          </a:bodyPr>
          <a:lstStyle/>
          <a:p>
            <a:r>
              <a:rPr lang="en-IN" sz="2800" b="1" dirty="0">
                <a:solidFill>
                  <a:srgbClr val="FF0000"/>
                </a:solidFill>
              </a:rPr>
              <a:t>EDA - Data Visualization</a:t>
            </a:r>
            <a:endParaRPr lang="en-IN" sz="2800" dirty="0">
              <a:solidFill>
                <a:srgbClr val="FF0000"/>
              </a:solidFill>
            </a:endParaRPr>
          </a:p>
        </p:txBody>
      </p:sp>
      <p:pic>
        <p:nvPicPr>
          <p:cNvPr id="17" name="Picture 16">
            <a:extLst>
              <a:ext uri="{FF2B5EF4-FFF2-40B4-BE49-F238E27FC236}">
                <a16:creationId xmlns:a16="http://schemas.microsoft.com/office/drawing/2014/main" id="{B440DB56-0760-4974-819E-22277A2F67BF}"/>
              </a:ext>
            </a:extLst>
          </p:cNvPr>
          <p:cNvPicPr>
            <a:picLocks noChangeAspect="1"/>
          </p:cNvPicPr>
          <p:nvPr/>
        </p:nvPicPr>
        <p:blipFill>
          <a:blip r:embed="rId3"/>
          <a:stretch>
            <a:fillRect/>
          </a:stretch>
        </p:blipFill>
        <p:spPr>
          <a:xfrm>
            <a:off x="227516" y="764381"/>
            <a:ext cx="8688968" cy="1907382"/>
          </a:xfrm>
          <a:prstGeom prst="rect">
            <a:avLst/>
          </a:prstGeom>
        </p:spPr>
      </p:pic>
      <p:pic>
        <p:nvPicPr>
          <p:cNvPr id="18" name="Picture 17">
            <a:extLst>
              <a:ext uri="{FF2B5EF4-FFF2-40B4-BE49-F238E27FC236}">
                <a16:creationId xmlns:a16="http://schemas.microsoft.com/office/drawing/2014/main" id="{CD044C98-2A39-47BA-A94D-380A0AA04EB5}"/>
              </a:ext>
            </a:extLst>
          </p:cNvPr>
          <p:cNvPicPr>
            <a:picLocks noChangeAspect="1"/>
          </p:cNvPicPr>
          <p:nvPr/>
        </p:nvPicPr>
        <p:blipFill>
          <a:blip r:embed="rId4"/>
          <a:stretch>
            <a:fillRect/>
          </a:stretch>
        </p:blipFill>
        <p:spPr>
          <a:xfrm>
            <a:off x="227516" y="2778919"/>
            <a:ext cx="8688968" cy="2123420"/>
          </a:xfrm>
          <a:prstGeom prst="rect">
            <a:avLst/>
          </a:prstGeom>
        </p:spPr>
      </p:pic>
    </p:spTree>
    <p:extLst>
      <p:ext uri="{BB962C8B-B14F-4D97-AF65-F5344CB8AC3E}">
        <p14:creationId xmlns:p14="http://schemas.microsoft.com/office/powerpoint/2010/main" val="56861687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7760</TotalTime>
  <Words>1645</Words>
  <Application>Microsoft Office PowerPoint</Application>
  <PresentationFormat>On-screen Show (16:9)</PresentationFormat>
  <Paragraphs>160</Paragraphs>
  <Slides>23</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Montserrat</vt:lpstr>
      <vt:lpstr>Simple Light</vt:lpstr>
      <vt:lpstr>           Capstone Project ZOMATO RESTAURANT CLUSTERING AND SENTIMENT ANALYSIS  By, Srijan Rai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K-Means Clustering (Cost and Ratings) </vt:lpstr>
      <vt:lpstr>K-Means Clustering (Cuisines)</vt:lpstr>
      <vt:lpstr>K-Means Clustering (Cuisines)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dc:title>
  <dc:creator>SRIJAN</dc:creator>
  <cp:lastModifiedBy>SRIJAN RAI</cp:lastModifiedBy>
  <cp:revision>147</cp:revision>
  <dcterms:modified xsi:type="dcterms:W3CDTF">2022-10-20T13:54:37Z</dcterms:modified>
</cp:coreProperties>
</file>