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  <p:embeddedFontLst>
    <p:embeddedFont>
      <p:font typeface="DPIMVM+Calibri-Light"/>
      <p:regular r:id="rId28"/>
    </p:embeddedFont>
    <p:embeddedFont>
      <p:font typeface="WRQOFN+ArialMT"/>
      <p:regular r:id="rId29"/>
    </p:embeddedFont>
    <p:embeddedFont>
      <p:font typeface="BKUTHG+Arial-BoldMT"/>
      <p:regular r:id="rId3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font" Target="fonts/font1.fntdata" /><Relationship Id="rId29" Type="http://schemas.openxmlformats.org/officeDocument/2006/relationships/font" Target="fonts/font2.fntdata" /><Relationship Id="rId3" Type="http://schemas.openxmlformats.org/officeDocument/2006/relationships/viewProps" Target="viewProps.xml" /><Relationship Id="rId30" Type="http://schemas.openxmlformats.org/officeDocument/2006/relationships/font" Target="fonts/font3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29928" y="2711691"/>
            <a:ext cx="8091817" cy="80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000000"/>
                </a:solidFill>
                <a:latin typeface="DPIMVM+Calibri-Light"/>
                <a:cs typeface="DPIMVM+Calibri-Light"/>
              </a:rPr>
              <a:t>RESPONSIVE</a:t>
            </a:r>
            <a:r>
              <a:rPr dirty="0" sz="6000">
                <a:solidFill>
                  <a:srgbClr val="000000"/>
                </a:solidFill>
                <a:latin typeface="DPIMVM+Calibri-Light"/>
                <a:cs typeface="DPIMVM+Calibri-Light"/>
              </a:rPr>
              <a:t> </a:t>
            </a:r>
            <a:r>
              <a:rPr dirty="0" sz="6000">
                <a:solidFill>
                  <a:srgbClr val="000000"/>
                </a:solidFill>
                <a:latin typeface="DPIMVM+Calibri-Light"/>
                <a:cs typeface="DPIMVM+Calibri-Light"/>
              </a:rPr>
              <a:t>WEB</a:t>
            </a:r>
            <a:r>
              <a:rPr dirty="0" sz="6000">
                <a:solidFill>
                  <a:srgbClr val="000000"/>
                </a:solidFill>
                <a:latin typeface="DPIMVM+Calibri-Light"/>
                <a:cs typeface="DPIMVM+Calibri-Light"/>
              </a:rPr>
              <a:t> </a:t>
            </a:r>
            <a:r>
              <a:rPr dirty="0" sz="6000">
                <a:solidFill>
                  <a:srgbClr val="000000"/>
                </a:solidFill>
                <a:latin typeface="DPIMVM+Calibri-Light"/>
                <a:cs typeface="DPIMVM+Calibri-Light"/>
              </a:rPr>
              <a:t>DESIGN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777787"/>
            <a:ext cx="295376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DPIMVM+Calibri-Light"/>
                <a:cs typeface="DPIMVM+Calibri-Ligh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54880"/>
            <a:ext cx="10295065" cy="27454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262626"/>
                </a:solidFill>
                <a:latin typeface="WRQOFN+ArialMT"/>
                <a:cs typeface="WRQOFN+ArialMT"/>
              </a:rPr>
              <a:t>•</a:t>
            </a:r>
            <a:r>
              <a:rPr dirty="0" sz="2850" spc="89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Theꢀnumberꢀofꢀhandheldꢀdevicesꢀoperatingꢀworldwideꢀisꢀ</a:t>
            </a:r>
          </a:p>
          <a:p>
            <a:pPr marL="228600" marR="0">
              <a:lnSpc>
                <a:spcPts val="30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growingꢀexponentially.ꢀAccordingꢀtoꢀstats,ꢀmoreꢀthanꢀ90%ꢀofꢀ</a:t>
            </a:r>
          </a:p>
          <a:p>
            <a:pPr marL="22860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adultsꢀownꢀaꢀcellꢀphone,ꢀwhereasꢀalmostꢀ50%ꢀofꢀsmartphoneꢀ</a:t>
            </a:r>
          </a:p>
          <a:p>
            <a:pPr marL="228600" marR="0">
              <a:lnSpc>
                <a:spcPts val="3023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usersꢀadmitꢀthatꢀtheyꢀcouldꢀnotꢀliveꢀwithoutꢀtheirꢀdevices.ꢀWhatꢀ</a:t>
            </a:r>
          </a:p>
          <a:p>
            <a:pPr marL="228600" marR="0">
              <a:lnSpc>
                <a:spcPts val="30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canꢀweꢀsay;ꢀtheꢀmobileꢀwebꢀisꢀaꢀhugeꢀthingꢀtheseꢀdays.ꢀThatꢀ</a:t>
            </a:r>
          </a:p>
          <a:p>
            <a:pPr marL="228600" marR="0">
              <a:lnSpc>
                <a:spcPts val="30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whyꢀinꢀthisꢀpostꢀweꢀwriteꢀaboutꢀresponsiveꢀwebꢀdesignꢀandꢀ</a:t>
            </a:r>
          </a:p>
          <a:p>
            <a:pPr marL="22860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showꢀsomeꢀgoodꢀexamplesꢀfromꢀtheꢀindustry.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07563"/>
            <a:ext cx="9125669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262626"/>
                </a:solidFill>
                <a:latin typeface="BKUTHG+Arial-BoldMT"/>
                <a:cs typeface="BKUTHG+Arial-BoldMT"/>
              </a:rPr>
              <a:t>WhatꢀisꢀResponsiveꢀWebꢀDesign?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54880"/>
            <a:ext cx="10433394" cy="27454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262626"/>
                </a:solidFill>
                <a:latin typeface="WRQOFN+ArialMT"/>
                <a:cs typeface="WRQOFN+ArialMT"/>
              </a:rPr>
              <a:t>•</a:t>
            </a:r>
            <a:r>
              <a:rPr dirty="0" sz="2850" spc="89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ꢀResponsiveꢀwebꢀdesignꢀisꢀanꢀapproachꢀthatꢀensuresꢀallꢀtheꢀ</a:t>
            </a:r>
          </a:p>
          <a:p>
            <a:pPr marL="228600" marR="0">
              <a:lnSpc>
                <a:spcPts val="30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pagesꢀofꢀtheꢀwebsiteꢀlook,ꢀworkꢀandꢀfeelꢀperfectlyꢀonꢀanyꢀ</a:t>
            </a:r>
          </a:p>
          <a:p>
            <a:pPr marL="22860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device.ꢀWhetherꢀitꢀisꢀaꢀtinyꢀoldꢀcellꢀphoneꢀwithꢀaꢀscreenꢀwidthꢀofꢀ</a:t>
            </a:r>
          </a:p>
          <a:p>
            <a:pPr marL="228600" marR="0">
              <a:lnSpc>
                <a:spcPts val="3023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320px,ꢀaꢀmodernꢀphabletꢀwithꢀ7ꢀinchesꢀscreen,ꢀaꢀbigꢀiPad,ꢀorꢀaꢀ</a:t>
            </a:r>
          </a:p>
          <a:p>
            <a:pPr marL="228600" marR="0">
              <a:lnSpc>
                <a:spcPts val="30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TVꢀwithꢀaꢀmassiveꢀdiagonalꢀline,ꢀallꢀtheꢀmainꢀaspectsꢀsuchꢀasꢀ</a:t>
            </a:r>
          </a:p>
          <a:p>
            <a:pPr marL="228600" marR="0">
              <a:lnSpc>
                <a:spcPts val="30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content,ꢀdesign,ꢀandꢀespeciallyꢀfunctionalityꢀshouldꢀperformꢀ</a:t>
            </a:r>
          </a:p>
          <a:p>
            <a:pPr marL="22860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consistentlyꢀtoꢀprovideꢀusersꢀwithꢀanꢀexcellentꢀuserꢀexperience.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4670217"/>
            <a:ext cx="9828584" cy="12092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262626"/>
                </a:solidFill>
                <a:latin typeface="WRQOFN+ArialMT"/>
                <a:cs typeface="WRQOFN+ArialMT"/>
              </a:rPr>
              <a:t>•</a:t>
            </a:r>
            <a:r>
              <a:rPr dirty="0" sz="2850" spc="89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262626"/>
                </a:solidFill>
                <a:latin typeface="BKUTHG+Arial-BoldMT"/>
                <a:cs typeface="BKUTHG+Arial-BoldMT"/>
              </a:rPr>
              <a:t>Inꢀtechnicalꢀterms</a:t>
            </a: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,ꢀresponsiveꢀwebꢀdesignꢀimpliesꢀaꢀsetꢀofꢀ</a:t>
            </a:r>
          </a:p>
          <a:p>
            <a:pPr marL="228600" marR="0">
              <a:lnSpc>
                <a:spcPts val="30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instructionsꢀthatꢀhelpꢀwebꢀpagesꢀchangeꢀtheirꢀlayoutꢀandꢀ</a:t>
            </a:r>
          </a:p>
          <a:p>
            <a:pPr marL="22860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appearanceꢀtoꢀmeetꢀdifferentꢀscreenꢀwidthsꢀandꢀresolutions.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07563"/>
            <a:ext cx="9684742" cy="6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262626"/>
                </a:solidFill>
                <a:latin typeface="BKUTHG+Arial-BoldMT"/>
                <a:cs typeface="BKUTHG+Arial-BoldMT"/>
              </a:rPr>
              <a:t>BenefitsꢀofꢀResponsiveꢀWebꢀDesign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20303"/>
            <a:ext cx="8578698" cy="2315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262626"/>
                </a:solidFill>
                <a:latin typeface="WRQOFN+ArialMT"/>
                <a:cs typeface="WRQOFN+ArialMT"/>
              </a:rPr>
              <a:t>•</a:t>
            </a:r>
            <a:r>
              <a:rPr dirty="0" sz="2850" spc="89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Theꢀmainꢀbenefitsꢀofꢀusingꢀaꢀresponsiveꢀwebsiteꢀare</a:t>
            </a:r>
          </a:p>
          <a:p>
            <a:pPr marL="0" marR="0">
              <a:lnSpc>
                <a:spcPts val="3183"/>
              </a:lnSpc>
              <a:spcBef>
                <a:spcPts val="504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WRQOFN+ArialMT"/>
                <a:cs typeface="WRQOFN+ArialMT"/>
              </a:rPr>
              <a:t>•</a:t>
            </a:r>
            <a:r>
              <a:rPr dirty="0" sz="285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WRQOFN+ArialMT"/>
                <a:cs typeface="WRQOFN+ArialMT"/>
              </a:rPr>
              <a:t>consistentꢀvisualꢀexperience</a:t>
            </a: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;</a:t>
            </a:r>
          </a:p>
          <a:p>
            <a:pPr marL="0" marR="0">
              <a:lnSpc>
                <a:spcPts val="3183"/>
              </a:lnSpc>
              <a:spcBef>
                <a:spcPts val="504"/>
              </a:spcBef>
              <a:spcAft>
                <a:spcPts val="0"/>
              </a:spcAft>
            </a:pPr>
            <a:r>
              <a:rPr dirty="0" sz="2850">
                <a:solidFill>
                  <a:srgbClr val="262626"/>
                </a:solidFill>
                <a:latin typeface="WRQOFN+ArialMT"/>
                <a:cs typeface="WRQOFN+ArialMT"/>
              </a:rPr>
              <a:t>•</a:t>
            </a:r>
            <a:r>
              <a:rPr dirty="0" sz="2850" spc="89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betterꢀuserꢀexperience;</a:t>
            </a:r>
          </a:p>
          <a:p>
            <a:pPr marL="0" marR="0">
              <a:lnSpc>
                <a:spcPts val="3183"/>
              </a:lnSpc>
              <a:spcBef>
                <a:spcPts val="454"/>
              </a:spcBef>
              <a:spcAft>
                <a:spcPts val="0"/>
              </a:spcAft>
            </a:pPr>
            <a:r>
              <a:rPr dirty="0" sz="2850">
                <a:solidFill>
                  <a:srgbClr val="262626"/>
                </a:solidFill>
                <a:latin typeface="WRQOFN+ArialMT"/>
                <a:cs typeface="WRQOFN+ArialMT"/>
              </a:rPr>
              <a:t>•</a:t>
            </a:r>
            <a:r>
              <a:rPr dirty="0" sz="2850" spc="89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noꢀneedꢀforꢀredirects;</a:t>
            </a:r>
          </a:p>
          <a:p>
            <a:pPr marL="0" marR="0">
              <a:lnSpc>
                <a:spcPts val="3183"/>
              </a:lnSpc>
              <a:spcBef>
                <a:spcPts val="504"/>
              </a:spcBef>
              <a:spcAft>
                <a:spcPts val="0"/>
              </a:spcAft>
            </a:pPr>
            <a:r>
              <a:rPr dirty="0" sz="2850">
                <a:solidFill>
                  <a:srgbClr val="262626"/>
                </a:solidFill>
                <a:latin typeface="WRQOFN+ArialMT"/>
                <a:cs typeface="WRQOFN+ArialMT"/>
              </a:rPr>
              <a:t>•</a:t>
            </a:r>
            <a:r>
              <a:rPr dirty="0" sz="2850" spc="89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lowerꢀbounceꢀrates;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4162183"/>
            <a:ext cx="4530435" cy="4424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262626"/>
                </a:solidFill>
                <a:latin typeface="WRQOFN+ArialMT"/>
                <a:cs typeface="WRQOFN+ArialMT"/>
              </a:rPr>
              <a:t>•</a:t>
            </a:r>
            <a:r>
              <a:rPr dirty="0" sz="2850" spc="89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lowerꢀmaintenanceꢀneeds;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4630559"/>
            <a:ext cx="9822829" cy="13792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262626"/>
                </a:solidFill>
                <a:latin typeface="WRQOFN+ArialMT"/>
                <a:cs typeface="WRQOFN+ArialMT"/>
              </a:rPr>
              <a:t>•</a:t>
            </a:r>
            <a:r>
              <a:rPr dirty="0" sz="2850" spc="89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highꢀwebꢀpageꢀloadingꢀspeed;</a:t>
            </a:r>
          </a:p>
          <a:p>
            <a:pPr marL="0" marR="0">
              <a:lnSpc>
                <a:spcPts val="3183"/>
              </a:lnSpc>
              <a:spcBef>
                <a:spcPts val="504"/>
              </a:spcBef>
              <a:spcAft>
                <a:spcPts val="0"/>
              </a:spcAft>
            </a:pPr>
            <a:r>
              <a:rPr dirty="0" sz="2850">
                <a:solidFill>
                  <a:srgbClr val="262626"/>
                </a:solidFill>
                <a:latin typeface="WRQOFN+ArialMT"/>
                <a:cs typeface="WRQOFN+ArialMT"/>
              </a:rPr>
              <a:t>•</a:t>
            </a:r>
            <a:r>
              <a:rPr dirty="0" sz="2850" spc="89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noꢀextraꢀfeesꢀforꢀcreatingꢀandꢀmaintainingꢀdifferentꢀversions;</a:t>
            </a:r>
          </a:p>
          <a:p>
            <a:pPr marL="0" marR="0">
              <a:lnSpc>
                <a:spcPts val="3183"/>
              </a:lnSpc>
              <a:spcBef>
                <a:spcPts val="504"/>
              </a:spcBef>
              <a:spcAft>
                <a:spcPts val="0"/>
              </a:spcAft>
            </a:pPr>
            <a:r>
              <a:rPr dirty="0" sz="2850">
                <a:solidFill>
                  <a:srgbClr val="262626"/>
                </a:solidFill>
                <a:latin typeface="WRQOFN+ArialMT"/>
                <a:cs typeface="WRQOFN+ArialMT"/>
              </a:rPr>
              <a:t>•</a:t>
            </a:r>
            <a:r>
              <a:rPr dirty="0" sz="2850" spc="89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62626"/>
                </a:solidFill>
                <a:latin typeface="WRQOFN+ArialMT"/>
                <a:cs typeface="WRQOFN+ArialMT"/>
              </a:rPr>
              <a:t>easyꢀanalyticsꢀreporting.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2022-09-12T12:06:02-05:00</dcterms:modified>
</cp:coreProperties>
</file>