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7" r:id="rId7"/>
    <p:sldId id="260" r:id="rId8"/>
    <p:sldId id="261" r:id="rId9"/>
    <p:sldId id="262" r:id="rId10"/>
    <p:sldId id="263" r:id="rId11"/>
    <p:sldId id="266"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04EA-87BA-6F87-488B-AA4DDB612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AB7368-B87D-3BF2-210D-61AA648DB0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DF3B07-B242-617A-31C8-63E253842428}"/>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5" name="Footer Placeholder 4">
            <a:extLst>
              <a:ext uri="{FF2B5EF4-FFF2-40B4-BE49-F238E27FC236}">
                <a16:creationId xmlns:a16="http://schemas.microsoft.com/office/drawing/2014/main" id="{B3014BB6-E162-9332-F887-40A4BA2D26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69C3B-4576-7137-CA43-2A7CB35A775E}"/>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146650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87EA-6144-B768-634A-02AA86F3AA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54342-E04A-B059-774C-1C55BDCBA4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77A0CE-643E-EC39-E597-46CB4E7A8905}"/>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5" name="Footer Placeholder 4">
            <a:extLst>
              <a:ext uri="{FF2B5EF4-FFF2-40B4-BE49-F238E27FC236}">
                <a16:creationId xmlns:a16="http://schemas.microsoft.com/office/drawing/2014/main" id="{97B6C7BA-937C-9970-E8D9-E3A367AA7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3A794-8EF0-2A5A-B0D6-BE2830FCC5B9}"/>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297925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594FC-A4D1-A9EF-6F95-0027276C6B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C2EA0C-CA57-CE5B-0D69-C6EC58ED12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D9836-6533-8A19-6547-EB97CE2848B4}"/>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5" name="Footer Placeholder 4">
            <a:extLst>
              <a:ext uri="{FF2B5EF4-FFF2-40B4-BE49-F238E27FC236}">
                <a16:creationId xmlns:a16="http://schemas.microsoft.com/office/drawing/2014/main" id="{95710FE8-FA0E-46BC-ED54-FA3B1B2EAD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9BA16E-732A-2822-EA7A-EE02D06FF798}"/>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271988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C91F-4945-BE86-FAE3-7610BE40E8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68D456-BEDE-93D2-F9EF-5C7EFFF0F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7D59F-2DDC-94B8-AB78-17CC168C3941}"/>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5" name="Footer Placeholder 4">
            <a:extLst>
              <a:ext uri="{FF2B5EF4-FFF2-40B4-BE49-F238E27FC236}">
                <a16:creationId xmlns:a16="http://schemas.microsoft.com/office/drawing/2014/main" id="{FDC85E8B-0ADE-3E95-82E4-DA4FAA810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A6BA1-91BA-6D7C-FBDD-FB7C10487166}"/>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132523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82D4-F2DA-518A-1A62-53B59E2193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810E98-9769-3975-F5B2-ABB2FF6A2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DE5663-EE33-A74F-1026-9DE8679DE475}"/>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5" name="Footer Placeholder 4">
            <a:extLst>
              <a:ext uri="{FF2B5EF4-FFF2-40B4-BE49-F238E27FC236}">
                <a16:creationId xmlns:a16="http://schemas.microsoft.com/office/drawing/2014/main" id="{80A2D4A0-064C-ABAC-FBF8-10926BD89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01ED3-A61A-F1CE-8640-07530909A510}"/>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242193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2DB2-745E-927D-8F39-FBBFC10468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24FD86-C173-307D-2F12-C5568DB809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D4158C-4AF4-AA93-7671-8900ED22E8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A134A4-818B-1365-890A-D6E7788D12B8}"/>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6" name="Footer Placeholder 5">
            <a:extLst>
              <a:ext uri="{FF2B5EF4-FFF2-40B4-BE49-F238E27FC236}">
                <a16:creationId xmlns:a16="http://schemas.microsoft.com/office/drawing/2014/main" id="{8203E534-EC8A-65FC-4B3B-8317CFE6BA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8EA44-6908-4EE4-FD73-2448C5134DC9}"/>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64913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FACE-5C45-E2A8-03AA-8AC74F42C3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DBC4F3-34CD-F5DF-1D96-EFDD77CDDB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21C11-9008-7FB1-74F2-2C983180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F7315A-B3C1-F904-6103-4975EB890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54AF44-AF77-469F-46B6-02D978A9A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27B9AE-AEB1-86C6-FB5D-BA3CED772F9B}"/>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8" name="Footer Placeholder 7">
            <a:extLst>
              <a:ext uri="{FF2B5EF4-FFF2-40B4-BE49-F238E27FC236}">
                <a16:creationId xmlns:a16="http://schemas.microsoft.com/office/drawing/2014/main" id="{7FE9E235-FE75-0D98-E3F3-99D80B1A7C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414481-67AF-02A4-C718-B839D2B1AA9F}"/>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107766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8D62-E0A5-7B43-6A12-7901146993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15E166-C878-1331-FC80-58284DCD4F4C}"/>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4" name="Footer Placeholder 3">
            <a:extLst>
              <a:ext uri="{FF2B5EF4-FFF2-40B4-BE49-F238E27FC236}">
                <a16:creationId xmlns:a16="http://schemas.microsoft.com/office/drawing/2014/main" id="{6F8F6856-46C4-8280-967F-EB5E6397EB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05DEBC-35A7-6CDB-8D5B-95AC6576A02B}"/>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45771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0C467-281F-0496-3A66-B94CADAC9253}"/>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3" name="Footer Placeholder 2">
            <a:extLst>
              <a:ext uri="{FF2B5EF4-FFF2-40B4-BE49-F238E27FC236}">
                <a16:creationId xmlns:a16="http://schemas.microsoft.com/office/drawing/2014/main" id="{82E3EB9D-D4C4-614C-3365-DFFE84E412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EB5C43-4E66-ACE2-DD97-752E0238E360}"/>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344525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A4B8-7BE2-76B4-B6BD-88406E937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3831EA-DCBD-B3B8-46AC-0BF42EF24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1BB235-9B2D-0064-874D-E6F53461C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F955D-0D83-E64D-86CD-6707767804B7}"/>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6" name="Footer Placeholder 5">
            <a:extLst>
              <a:ext uri="{FF2B5EF4-FFF2-40B4-BE49-F238E27FC236}">
                <a16:creationId xmlns:a16="http://schemas.microsoft.com/office/drawing/2014/main" id="{9017209E-CA50-DD9B-38EF-3FCA221DE5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C7DC8D-C679-A8C1-15AA-6A534BC6441D}"/>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204199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39F2-DF1A-7A0E-AAFC-9EC1288E5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6856F0-49AF-D1B7-F1BC-869114903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807217-B7FC-F52C-6AF2-9FDED7E18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4371B-B7C8-CD88-448E-47A7C55FC9FC}"/>
              </a:ext>
            </a:extLst>
          </p:cNvPr>
          <p:cNvSpPr>
            <a:spLocks noGrp="1"/>
          </p:cNvSpPr>
          <p:nvPr>
            <p:ph type="dt" sz="half" idx="10"/>
          </p:nvPr>
        </p:nvSpPr>
        <p:spPr/>
        <p:txBody>
          <a:bodyPr/>
          <a:lstStyle/>
          <a:p>
            <a:fld id="{D1D7A7D8-CB8A-4B57-A0BA-5BC27DA7D4B0}" type="datetimeFigureOut">
              <a:rPr lang="en-IN" smtClean="0"/>
              <a:t>28-09-2022</a:t>
            </a:fld>
            <a:endParaRPr lang="en-IN"/>
          </a:p>
        </p:txBody>
      </p:sp>
      <p:sp>
        <p:nvSpPr>
          <p:cNvPr id="6" name="Footer Placeholder 5">
            <a:extLst>
              <a:ext uri="{FF2B5EF4-FFF2-40B4-BE49-F238E27FC236}">
                <a16:creationId xmlns:a16="http://schemas.microsoft.com/office/drawing/2014/main" id="{FFEDFD4B-595D-B4CF-699C-A76E77F678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3CB034-8B7F-C8D0-6F4E-67D8222AAC7F}"/>
              </a:ext>
            </a:extLst>
          </p:cNvPr>
          <p:cNvSpPr>
            <a:spLocks noGrp="1"/>
          </p:cNvSpPr>
          <p:nvPr>
            <p:ph type="sldNum" sz="quarter" idx="12"/>
          </p:nvPr>
        </p:nvSpPr>
        <p:spPr/>
        <p:txBody>
          <a:bodyPr/>
          <a:lstStyle/>
          <a:p>
            <a:fld id="{5D47DB7D-563D-4687-AD6C-2A085E22BBA3}" type="slidenum">
              <a:rPr lang="en-IN" smtClean="0"/>
              <a:t>‹#›</a:t>
            </a:fld>
            <a:endParaRPr lang="en-IN"/>
          </a:p>
        </p:txBody>
      </p:sp>
    </p:spTree>
    <p:extLst>
      <p:ext uri="{BB962C8B-B14F-4D97-AF65-F5344CB8AC3E}">
        <p14:creationId xmlns:p14="http://schemas.microsoft.com/office/powerpoint/2010/main" val="302340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69D3F8-FB3A-C2E1-E3F2-233FC93FA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F87C94-444B-3829-63B5-968B6818C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1E6472-7D22-3107-2B72-8336EC324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7A7D8-CB8A-4B57-A0BA-5BC27DA7D4B0}" type="datetimeFigureOut">
              <a:rPr lang="en-IN" smtClean="0"/>
              <a:t>28-09-2022</a:t>
            </a:fld>
            <a:endParaRPr lang="en-IN"/>
          </a:p>
        </p:txBody>
      </p:sp>
      <p:sp>
        <p:nvSpPr>
          <p:cNvPr id="5" name="Footer Placeholder 4">
            <a:extLst>
              <a:ext uri="{FF2B5EF4-FFF2-40B4-BE49-F238E27FC236}">
                <a16:creationId xmlns:a16="http://schemas.microsoft.com/office/drawing/2014/main" id="{BB9C3E4D-0532-4C50-4404-884BBCD99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F60FA5-60F6-27E7-8928-3362A8BD5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7DB7D-563D-4687-AD6C-2A085E22BBA3}" type="slidenum">
              <a:rPr lang="en-IN" smtClean="0"/>
              <a:t>‹#›</a:t>
            </a:fld>
            <a:endParaRPr lang="en-IN"/>
          </a:p>
        </p:txBody>
      </p:sp>
    </p:spTree>
    <p:extLst>
      <p:ext uri="{BB962C8B-B14F-4D97-AF65-F5344CB8AC3E}">
        <p14:creationId xmlns:p14="http://schemas.microsoft.com/office/powerpoint/2010/main" val="211240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70193-77F3-9400-78FD-FD1BBC26754E}"/>
              </a:ext>
            </a:extLst>
          </p:cNvPr>
          <p:cNvSpPr>
            <a:spLocks noGrp="1"/>
          </p:cNvSpPr>
          <p:nvPr>
            <p:ph type="ctrTitle"/>
          </p:nvPr>
        </p:nvSpPr>
        <p:spPr/>
        <p:txBody>
          <a:bodyPr/>
          <a:lstStyle/>
          <a:p>
            <a:r>
              <a:rPr lang="en-IN" dirty="0"/>
              <a:t>Forms</a:t>
            </a:r>
          </a:p>
        </p:txBody>
      </p:sp>
      <p:sp>
        <p:nvSpPr>
          <p:cNvPr id="3" name="Subtitle 2">
            <a:extLst>
              <a:ext uri="{FF2B5EF4-FFF2-40B4-BE49-F238E27FC236}">
                <a16:creationId xmlns:a16="http://schemas.microsoft.com/office/drawing/2014/main" id="{685631B8-8FAA-A9FC-6C16-678B0D376AC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4116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CB9E-290D-03A0-6E0A-9AB69BB31A5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Submit Button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BAE17D6-BC5B-918D-37AE-5DD0C1F14E22}"/>
              </a:ext>
            </a:extLst>
          </p:cNvPr>
          <p:cNvSpPr>
            <a:spLocks noGrp="1"/>
          </p:cNvSpPr>
          <p:nvPr>
            <p:ph idx="1"/>
          </p:nvPr>
        </p:nvSpPr>
        <p:spPr>
          <a:xfrm>
            <a:off x="838200" y="1825625"/>
            <a:ext cx="10241132" cy="3740674"/>
          </a:xfrm>
        </p:spPr>
        <p:txBody>
          <a:bodyPr>
            <a:normAutofit fontScale="77500" lnSpcReduction="20000"/>
          </a:bodyPr>
          <a:lstStyle/>
          <a:p>
            <a:r>
              <a:rPr lang="en-US" dirty="0"/>
              <a:t>The &lt;input type="submit"&gt; defines a button for submitting the form data to a form-handler.</a:t>
            </a:r>
          </a:p>
          <a:p>
            <a:r>
              <a:rPr lang="en-US" dirty="0"/>
              <a:t>The form-handler is typically a file on the server with a script for processing input data.</a:t>
            </a:r>
          </a:p>
          <a:p>
            <a:r>
              <a:rPr lang="en-US" dirty="0"/>
              <a:t>The form-handler is specified in the form's action attribute.</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placeholder</a:t>
            </a:r>
            <a:r>
              <a:rPr lang="en-IN" b="0" i="0" dirty="0">
                <a:solidFill>
                  <a:srgbClr val="0000CD"/>
                </a:solidFill>
                <a:effectLst/>
                <a:latin typeface="Consolas" panose="020B0609020204030204" pitchFamily="49" charset="0"/>
              </a:rPr>
              <a:t>="John"&gt;&lt;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placeholder</a:t>
            </a:r>
            <a:r>
              <a:rPr lang="en-IN" b="0" i="0" dirty="0">
                <a:solidFill>
                  <a:srgbClr val="0000CD"/>
                </a:solidFill>
                <a:effectLst/>
                <a:latin typeface="Consolas" panose="020B0609020204030204" pitchFamily="49" charset="0"/>
              </a:rPr>
              <a:t>="Doe"&gt;&lt;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="submit"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="Submit"&gt;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pic>
        <p:nvPicPr>
          <p:cNvPr id="6" name="Picture 5">
            <a:extLst>
              <a:ext uri="{FF2B5EF4-FFF2-40B4-BE49-F238E27FC236}">
                <a16:creationId xmlns:a16="http://schemas.microsoft.com/office/drawing/2014/main" id="{55D927C2-ADB0-5319-2D74-391432A28F75}"/>
              </a:ext>
            </a:extLst>
          </p:cNvPr>
          <p:cNvPicPr>
            <a:picLocks noChangeAspect="1"/>
          </p:cNvPicPr>
          <p:nvPr/>
        </p:nvPicPr>
        <p:blipFill>
          <a:blip r:embed="rId2"/>
          <a:stretch>
            <a:fillRect/>
          </a:stretch>
        </p:blipFill>
        <p:spPr>
          <a:xfrm>
            <a:off x="7332956" y="4691586"/>
            <a:ext cx="3048000" cy="2019300"/>
          </a:xfrm>
          <a:prstGeom prst="rect">
            <a:avLst/>
          </a:prstGeom>
        </p:spPr>
      </p:pic>
    </p:spTree>
    <p:extLst>
      <p:ext uri="{BB962C8B-B14F-4D97-AF65-F5344CB8AC3E}">
        <p14:creationId xmlns:p14="http://schemas.microsoft.com/office/powerpoint/2010/main" val="228863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6F91-2595-5660-3278-E441859448DD}"/>
              </a:ext>
            </a:extLst>
          </p:cNvPr>
          <p:cNvSpPr>
            <a:spLocks noGrp="1"/>
          </p:cNvSpPr>
          <p:nvPr>
            <p:ph type="title"/>
          </p:nvPr>
        </p:nvSpPr>
        <p:spPr/>
        <p:txBody>
          <a:bodyPr/>
          <a:lstStyle/>
          <a:p>
            <a:r>
              <a:rPr lang="en-IN" dirty="0"/>
              <a:t>Other useful input tags</a:t>
            </a:r>
          </a:p>
        </p:txBody>
      </p:sp>
      <p:sp>
        <p:nvSpPr>
          <p:cNvPr id="3" name="Content Placeholder 2">
            <a:extLst>
              <a:ext uri="{FF2B5EF4-FFF2-40B4-BE49-F238E27FC236}">
                <a16:creationId xmlns:a16="http://schemas.microsoft.com/office/drawing/2014/main" id="{5833B193-9262-7F03-9E8F-79CD116D8AA8}"/>
              </a:ext>
            </a:extLst>
          </p:cNvPr>
          <p:cNvSpPr>
            <a:spLocks noGrp="1"/>
          </p:cNvSpPr>
          <p:nvPr>
            <p:ph idx="1"/>
          </p:nvPr>
        </p:nvSpPr>
        <p:spPr/>
        <p:txBody>
          <a:bodyPr/>
          <a:lstStyle/>
          <a:p>
            <a:r>
              <a:rPr lang="en-IN" dirty="0"/>
              <a:t>Email: </a:t>
            </a:r>
          </a:p>
          <a:p>
            <a:r>
              <a:rPr lang="en-IN" dirty="0"/>
              <a:t>&lt;input type="email" name="email" id="email" placeholder="Enter Your Email"&gt;</a:t>
            </a:r>
          </a:p>
          <a:p>
            <a:pPr marL="0" indent="0">
              <a:buNone/>
            </a:pPr>
            <a:endParaRPr lang="en-IN" dirty="0"/>
          </a:p>
          <a:p>
            <a:r>
              <a:rPr lang="en-IN" dirty="0"/>
              <a:t>Password:</a:t>
            </a:r>
          </a:p>
          <a:p>
            <a:r>
              <a:rPr lang="en-IN" dirty="0"/>
              <a:t> &lt;input type="password" name="password" id="password" placeholder="Enter Your Password"&gt;</a:t>
            </a:r>
          </a:p>
        </p:txBody>
      </p:sp>
    </p:spTree>
    <p:extLst>
      <p:ext uri="{BB962C8B-B14F-4D97-AF65-F5344CB8AC3E}">
        <p14:creationId xmlns:p14="http://schemas.microsoft.com/office/powerpoint/2010/main" val="91783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8A99-A6F0-E01F-A7AC-96AD03C72177}"/>
              </a:ext>
            </a:extLst>
          </p:cNvPr>
          <p:cNvSpPr>
            <a:spLocks noGrp="1"/>
          </p:cNvSpPr>
          <p:nvPr>
            <p:ph type="title"/>
          </p:nvPr>
        </p:nvSpPr>
        <p:spPr/>
        <p:txBody>
          <a:bodyPr/>
          <a:lstStyle/>
          <a:p>
            <a:r>
              <a:rPr lang="en-IN" dirty="0"/>
              <a:t>Drop down box</a:t>
            </a:r>
          </a:p>
        </p:txBody>
      </p:sp>
      <p:sp>
        <p:nvSpPr>
          <p:cNvPr id="3" name="Content Placeholder 2">
            <a:extLst>
              <a:ext uri="{FF2B5EF4-FFF2-40B4-BE49-F238E27FC236}">
                <a16:creationId xmlns:a16="http://schemas.microsoft.com/office/drawing/2014/main" id="{91F487D9-19AE-B8E4-8E1B-A5255077F375}"/>
              </a:ext>
            </a:extLst>
          </p:cNvPr>
          <p:cNvSpPr>
            <a:spLocks noGrp="1"/>
          </p:cNvSpPr>
          <p:nvPr>
            <p:ph idx="1"/>
          </p:nvPr>
        </p:nvSpPr>
        <p:spPr/>
        <p:txBody>
          <a:bodyPr>
            <a:normAutofit fontScale="55000" lnSpcReduction="20000"/>
          </a:bodyPr>
          <a:lstStyle/>
          <a:p>
            <a:r>
              <a:rPr lang="en-IN" dirty="0"/>
              <a:t>&lt;form action="#"&gt;</a:t>
            </a:r>
          </a:p>
          <a:p>
            <a:r>
              <a:rPr lang="en-IN" dirty="0"/>
              <a:t>      &lt;label for="lang"&gt;Language&lt;/label&gt;</a:t>
            </a:r>
          </a:p>
          <a:p>
            <a:r>
              <a:rPr lang="en-IN" dirty="0"/>
              <a:t>      &lt;select name="languages" id="lang"&gt;</a:t>
            </a:r>
          </a:p>
          <a:p>
            <a:r>
              <a:rPr lang="en-IN" dirty="0"/>
              <a:t>        &lt;option value="</a:t>
            </a:r>
            <a:r>
              <a:rPr lang="en-IN" dirty="0" err="1"/>
              <a:t>javascript</a:t>
            </a:r>
            <a:r>
              <a:rPr lang="en-IN" dirty="0"/>
              <a:t>"&gt;JavaScript&lt;/option&gt;</a:t>
            </a:r>
          </a:p>
          <a:p>
            <a:r>
              <a:rPr lang="en-IN" dirty="0"/>
              <a:t>        &lt;option value="</a:t>
            </a:r>
            <a:r>
              <a:rPr lang="en-IN" dirty="0" err="1"/>
              <a:t>php</a:t>
            </a:r>
            <a:r>
              <a:rPr lang="en-IN" dirty="0"/>
              <a:t>"&gt;PHP&lt;/option&gt;</a:t>
            </a:r>
          </a:p>
          <a:p>
            <a:r>
              <a:rPr lang="en-IN" dirty="0"/>
              <a:t>        &lt;option value="java"&gt;Java&lt;/option&gt;</a:t>
            </a:r>
          </a:p>
          <a:p>
            <a:r>
              <a:rPr lang="en-IN" dirty="0"/>
              <a:t>        &lt;option value="</a:t>
            </a:r>
            <a:r>
              <a:rPr lang="en-IN" dirty="0" err="1"/>
              <a:t>golang</a:t>
            </a:r>
            <a:r>
              <a:rPr lang="en-IN" dirty="0"/>
              <a:t>"&gt;Golang&lt;/option&gt;</a:t>
            </a:r>
          </a:p>
          <a:p>
            <a:r>
              <a:rPr lang="en-IN" dirty="0"/>
              <a:t>        &lt;option value="python"&gt;Python&lt;/option&gt;</a:t>
            </a:r>
          </a:p>
          <a:p>
            <a:r>
              <a:rPr lang="en-IN" dirty="0"/>
              <a:t>        &lt;option value="c#"&gt;C#&lt;/option&gt;</a:t>
            </a:r>
          </a:p>
          <a:p>
            <a:r>
              <a:rPr lang="en-IN" dirty="0"/>
              <a:t>        &lt;option value="C++"&gt;C++&lt;/option&gt;</a:t>
            </a:r>
          </a:p>
          <a:p>
            <a:r>
              <a:rPr lang="en-IN" dirty="0"/>
              <a:t>        &lt;option value="erlang"&gt;Erlang&lt;/option&gt;</a:t>
            </a:r>
          </a:p>
          <a:p>
            <a:r>
              <a:rPr lang="en-IN" dirty="0"/>
              <a:t>      &lt;/select&gt;</a:t>
            </a:r>
          </a:p>
          <a:p>
            <a:r>
              <a:rPr lang="en-IN" dirty="0"/>
              <a:t>      &lt;input type="submit" value="Submit" /&gt;</a:t>
            </a:r>
          </a:p>
          <a:p>
            <a:r>
              <a:rPr lang="en-IN" dirty="0"/>
              <a:t>&lt;/form&gt;</a:t>
            </a:r>
          </a:p>
        </p:txBody>
      </p:sp>
      <p:pic>
        <p:nvPicPr>
          <p:cNvPr id="6" name="Picture 5">
            <a:extLst>
              <a:ext uri="{FF2B5EF4-FFF2-40B4-BE49-F238E27FC236}">
                <a16:creationId xmlns:a16="http://schemas.microsoft.com/office/drawing/2014/main" id="{6C2569EC-7DC0-F881-0A00-A3D5BD8A1CD8}"/>
              </a:ext>
            </a:extLst>
          </p:cNvPr>
          <p:cNvPicPr>
            <a:picLocks noChangeAspect="1"/>
          </p:cNvPicPr>
          <p:nvPr/>
        </p:nvPicPr>
        <p:blipFill>
          <a:blip r:embed="rId2"/>
          <a:stretch>
            <a:fillRect/>
          </a:stretch>
        </p:blipFill>
        <p:spPr>
          <a:xfrm>
            <a:off x="6630278" y="2756239"/>
            <a:ext cx="2695575" cy="1771650"/>
          </a:xfrm>
          <a:prstGeom prst="rect">
            <a:avLst/>
          </a:prstGeom>
        </p:spPr>
      </p:pic>
    </p:spTree>
    <p:extLst>
      <p:ext uri="{BB962C8B-B14F-4D97-AF65-F5344CB8AC3E}">
        <p14:creationId xmlns:p14="http://schemas.microsoft.com/office/powerpoint/2010/main" val="348001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9334-1346-601F-6AB7-A2302D3EF896}"/>
              </a:ext>
            </a:extLst>
          </p:cNvPr>
          <p:cNvSpPr>
            <a:spLocks noGrp="1"/>
          </p:cNvSpPr>
          <p:nvPr>
            <p:ph type="title"/>
          </p:nvPr>
        </p:nvSpPr>
        <p:spPr/>
        <p:txBody>
          <a:bodyPr/>
          <a:lstStyle/>
          <a:p>
            <a:r>
              <a:rPr lang="en-IN" dirty="0"/>
              <a:t>Form</a:t>
            </a:r>
          </a:p>
        </p:txBody>
      </p:sp>
      <p:pic>
        <p:nvPicPr>
          <p:cNvPr id="5" name="Content Placeholder 4">
            <a:extLst>
              <a:ext uri="{FF2B5EF4-FFF2-40B4-BE49-F238E27FC236}">
                <a16:creationId xmlns:a16="http://schemas.microsoft.com/office/drawing/2014/main" id="{30FD0027-A2FF-D9B7-3B0B-10BB5CE1CC4F}"/>
              </a:ext>
            </a:extLst>
          </p:cNvPr>
          <p:cNvPicPr>
            <a:picLocks noGrp="1" noChangeAspect="1"/>
          </p:cNvPicPr>
          <p:nvPr>
            <p:ph idx="1"/>
          </p:nvPr>
        </p:nvPicPr>
        <p:blipFill>
          <a:blip r:embed="rId2"/>
          <a:stretch>
            <a:fillRect/>
          </a:stretch>
        </p:blipFill>
        <p:spPr>
          <a:xfrm>
            <a:off x="3311373" y="266676"/>
            <a:ext cx="7193494" cy="6591324"/>
          </a:xfrm>
        </p:spPr>
      </p:pic>
    </p:spTree>
    <p:extLst>
      <p:ext uri="{BB962C8B-B14F-4D97-AF65-F5344CB8AC3E}">
        <p14:creationId xmlns:p14="http://schemas.microsoft.com/office/powerpoint/2010/main" val="389839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2651-52EB-F4D8-3C8B-C2ED9586E1DD}"/>
              </a:ext>
            </a:extLst>
          </p:cNvPr>
          <p:cNvSpPr>
            <a:spLocks noGrp="1"/>
          </p:cNvSpPr>
          <p:nvPr>
            <p:ph type="title"/>
          </p:nvPr>
        </p:nvSpPr>
        <p:spPr/>
        <p:txBody>
          <a:bodyPr/>
          <a:lstStyle/>
          <a:p>
            <a:r>
              <a:rPr lang="en-IN" dirty="0"/>
              <a:t>Forms:</a:t>
            </a:r>
          </a:p>
        </p:txBody>
      </p:sp>
      <p:sp>
        <p:nvSpPr>
          <p:cNvPr id="3" name="Content Placeholder 2">
            <a:extLst>
              <a:ext uri="{FF2B5EF4-FFF2-40B4-BE49-F238E27FC236}">
                <a16:creationId xmlns:a16="http://schemas.microsoft.com/office/drawing/2014/main" id="{85D68D1F-3AD7-6DF2-9D8C-E5BE5B29C3EC}"/>
              </a:ext>
            </a:extLst>
          </p:cNvPr>
          <p:cNvSpPr>
            <a:spLocks noGrp="1"/>
          </p:cNvSpPr>
          <p:nvPr>
            <p:ph idx="1"/>
          </p:nvPr>
        </p:nvSpPr>
        <p:spPr/>
        <p:txBody>
          <a:bodyPr>
            <a:normAutofit/>
          </a:bodyPr>
          <a:lstStyle/>
          <a:p>
            <a:pPr marL="75565" algn="just">
              <a:lnSpc>
                <a:spcPts val="1420"/>
              </a:lnSpc>
              <a:spcBef>
                <a:spcPts val="10"/>
              </a:spcBef>
            </a:pPr>
            <a:r>
              <a:rPr lang="en-US" sz="1800" b="1" dirty="0">
                <a:effectLst/>
                <a:latin typeface="Times New Roman" panose="02020603050405020304" pitchFamily="18" charset="0"/>
                <a:ea typeface="Times New Roman" panose="02020603050405020304" pitchFamily="18" charset="0"/>
              </a:rPr>
              <a:t>Using the &lt;form&gt; Tag</a:t>
            </a:r>
            <a:endParaRPr lang="en-IN" sz="1800" b="1" dirty="0">
              <a:effectLst/>
              <a:latin typeface="Times New Roman" panose="02020603050405020304" pitchFamily="18" charset="0"/>
              <a:ea typeface="Times New Roman" panose="02020603050405020304" pitchFamily="18" charset="0"/>
            </a:endParaRPr>
          </a:p>
          <a:p>
            <a:pPr marL="75565" marR="273685" algn="just"/>
            <a:r>
              <a:rPr lang="en-US" sz="1800" dirty="0">
                <a:effectLst/>
                <a:latin typeface="Times New Roman" panose="02020603050405020304" pitchFamily="18" charset="0"/>
                <a:ea typeface="Times New Roman" panose="02020603050405020304" pitchFamily="18" charset="0"/>
              </a:rPr>
              <a:t>To accept input from a user, you must wrap all of your input fields inside a &lt;form&gt; tag. The purpose of the &lt;form&gt; tag is to indicate where and how the user's input should be sent. First, let's look at how the &lt;form&gt; tag affects page layout. Forms are block-level elements.</a:t>
            </a:r>
            <a:endParaRPr lang="en-IN" sz="1800" dirty="0">
              <a:effectLst/>
              <a:latin typeface="Times New Roman" panose="02020603050405020304" pitchFamily="18" charset="0"/>
              <a:ea typeface="Times New Roman" panose="02020603050405020304" pitchFamily="18" charset="0"/>
            </a:endParaRPr>
          </a:p>
          <a:p>
            <a:pPr marL="75565">
              <a:lnSpc>
                <a:spcPts val="1415"/>
              </a:lnSpc>
              <a:spcBef>
                <a:spcPts val="15"/>
              </a:spcBef>
            </a:pPr>
            <a:endParaRPr lang="en-US" sz="1800" b="1" dirty="0">
              <a:latin typeface="Times New Roman" panose="02020603050405020304" pitchFamily="18" charset="0"/>
              <a:ea typeface="Times New Roman" panose="02020603050405020304" pitchFamily="18" charset="0"/>
            </a:endParaRPr>
          </a:p>
          <a:p>
            <a:pPr marL="75565">
              <a:lnSpc>
                <a:spcPts val="1415"/>
              </a:lnSpc>
              <a:spcBef>
                <a:spcPts val="15"/>
              </a:spcBef>
            </a:pPr>
            <a:r>
              <a:rPr lang="en-US" sz="1800" dirty="0">
                <a:effectLst/>
                <a:latin typeface="Times New Roman" panose="02020603050405020304" pitchFamily="18" charset="0"/>
                <a:ea typeface="Times New Roman" panose="02020603050405020304" pitchFamily="18" charset="0"/>
              </a:rPr>
              <a:t>The two most commonly used attributes of the &lt;form&gt; tag are action and method. Both of these attributes are optional. The following example shows how the &lt;form&gt; tag is typically used:</a:t>
            </a:r>
            <a:endParaRPr lang="en-IN" sz="1800" dirty="0">
              <a:effectLst/>
              <a:latin typeface="Times New Roman" panose="02020603050405020304" pitchFamily="18" charset="0"/>
              <a:ea typeface="Times New Roman" panose="02020603050405020304" pitchFamily="18" charset="0"/>
            </a:endParaRPr>
          </a:p>
          <a:p>
            <a:pPr marL="75565" marR="2732405"/>
            <a:r>
              <a:rPr lang="en-US" sz="1800" dirty="0">
                <a:effectLst/>
                <a:highlight>
                  <a:srgbClr val="FFFF00"/>
                </a:highlight>
                <a:latin typeface="Times New Roman" panose="02020603050405020304" pitchFamily="18" charset="0"/>
                <a:ea typeface="Times New Roman" panose="02020603050405020304" pitchFamily="18" charset="0"/>
              </a:rPr>
              <a:t>&lt;form action="</a:t>
            </a:r>
            <a:r>
              <a:rPr lang="en-US" sz="1800" dirty="0" err="1">
                <a:effectLst/>
                <a:highlight>
                  <a:srgbClr val="FFFF00"/>
                </a:highlight>
                <a:latin typeface="Times New Roman" panose="02020603050405020304" pitchFamily="18" charset="0"/>
                <a:ea typeface="Times New Roman" panose="02020603050405020304" pitchFamily="18" charset="0"/>
              </a:rPr>
              <a:t>someaction</a:t>
            </a:r>
            <a:r>
              <a:rPr lang="en-US" sz="1800" dirty="0">
                <a:effectLst/>
                <a:highlight>
                  <a:srgbClr val="FFFF00"/>
                </a:highlight>
                <a:latin typeface="Times New Roman" panose="02020603050405020304" pitchFamily="18" charset="0"/>
                <a:ea typeface="Times New Roman" panose="02020603050405020304" pitchFamily="18" charset="0"/>
              </a:rPr>
              <a:t>" method="get or post"&gt; </a:t>
            </a:r>
          </a:p>
          <a:p>
            <a:pPr marL="75565" marR="2732405"/>
            <a:r>
              <a:rPr lang="en-US" sz="1800" dirty="0">
                <a:effectLst/>
                <a:highlight>
                  <a:srgbClr val="FFFF00"/>
                </a:highlight>
                <a:latin typeface="Times New Roman" panose="02020603050405020304" pitchFamily="18" charset="0"/>
                <a:ea typeface="Times New Roman" panose="02020603050405020304" pitchFamily="18" charset="0"/>
              </a:rPr>
              <a:t>content, form controls, and other HTML elements</a:t>
            </a:r>
            <a:endParaRPr lang="en-IN" sz="1800" dirty="0">
              <a:effectLst/>
              <a:highlight>
                <a:srgbClr val="FFFF00"/>
              </a:highlight>
              <a:latin typeface="Times New Roman" panose="02020603050405020304" pitchFamily="18" charset="0"/>
              <a:ea typeface="Times New Roman" panose="02020603050405020304" pitchFamily="18" charset="0"/>
            </a:endParaRPr>
          </a:p>
          <a:p>
            <a:pPr marL="75565"/>
            <a:r>
              <a:rPr lang="en-US" sz="1800" dirty="0">
                <a:effectLst/>
                <a:highlight>
                  <a:srgbClr val="FFFF00"/>
                </a:highlight>
                <a:latin typeface="Times New Roman" panose="02020603050405020304" pitchFamily="18" charset="0"/>
                <a:ea typeface="Times New Roman" panose="02020603050405020304" pitchFamily="18" charset="0"/>
              </a:rPr>
              <a:t>&lt;/form&gt;</a:t>
            </a:r>
            <a:endParaRPr lang="en-IN" sz="1800" dirty="0">
              <a:effectLst/>
              <a:highlight>
                <a:srgbClr val="FFFF00"/>
              </a:highlight>
              <a:latin typeface="Times New Roman" panose="02020603050405020304" pitchFamily="18" charset="0"/>
              <a:ea typeface="Times New Roman" panose="02020603050405020304" pitchFamily="18" charset="0"/>
            </a:endParaRPr>
          </a:p>
          <a:p>
            <a:pPr marL="75565" marR="273685" algn="just"/>
            <a:r>
              <a:rPr lang="en-US" sz="1800" dirty="0">
                <a:solidFill>
                  <a:srgbClr val="FF0000"/>
                </a:solidFill>
                <a:effectLst/>
                <a:latin typeface="Times New Roman" panose="02020603050405020304" pitchFamily="18" charset="0"/>
                <a:ea typeface="Times New Roman" panose="02020603050405020304" pitchFamily="18" charset="0"/>
              </a:rPr>
              <a:t>action specifies </a:t>
            </a:r>
            <a:r>
              <a:rPr lang="en-US" sz="1800" dirty="0">
                <a:effectLst/>
                <a:latin typeface="Times New Roman" panose="02020603050405020304" pitchFamily="18" charset="0"/>
                <a:ea typeface="Times New Roman" panose="02020603050405020304" pitchFamily="18" charset="0"/>
              </a:rPr>
              <a:t>the URL to which the form is submitted. Again, remember that for the form to be submitted successfully, the script must be in the exact location you specify and must work properly.</a:t>
            </a:r>
            <a:endParaRPr lang="en-IN" sz="1800" dirty="0">
              <a:effectLst/>
              <a:latin typeface="Times New Roman" panose="02020603050405020304" pitchFamily="18" charset="0"/>
              <a:ea typeface="Times New Roman" panose="02020603050405020304" pitchFamily="18" charset="0"/>
            </a:endParaRPr>
          </a:p>
          <a:p>
            <a:pPr marL="75565" marR="272415" algn="just"/>
            <a:r>
              <a:rPr lang="en-US" sz="1800" dirty="0">
                <a:solidFill>
                  <a:srgbClr val="FF0000"/>
                </a:solidFill>
                <a:effectLst/>
                <a:latin typeface="Times New Roman" panose="02020603050405020304" pitchFamily="18" charset="0"/>
                <a:ea typeface="Times New Roman" panose="02020603050405020304" pitchFamily="18" charset="0"/>
              </a:rPr>
              <a:t>The method </a:t>
            </a:r>
            <a:r>
              <a:rPr lang="en-US" sz="1800" dirty="0">
                <a:effectLst/>
                <a:latin typeface="Times New Roman" panose="02020603050405020304" pitchFamily="18" charset="0"/>
                <a:ea typeface="Times New Roman" panose="02020603050405020304" pitchFamily="18" charset="0"/>
              </a:rPr>
              <a:t>attribute supports two values: get or post. The method indicates how the form data should be packaged in the request that's sent back to the server. The get method appends the form data to the URL in the request.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9401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61DC-2FA4-07C7-D891-43A63A868B99}"/>
              </a:ext>
            </a:extLst>
          </p:cNvPr>
          <p:cNvSpPr>
            <a:spLocks noGrp="1"/>
          </p:cNvSpPr>
          <p:nvPr>
            <p:ph type="title"/>
          </p:nvPr>
        </p:nvSpPr>
        <p:spPr/>
        <p:txBody>
          <a:bodyPr/>
          <a:lstStyle/>
          <a:p>
            <a:r>
              <a:rPr lang="en-IN" dirty="0"/>
              <a:t>Input Controls</a:t>
            </a:r>
          </a:p>
        </p:txBody>
      </p:sp>
      <p:graphicFrame>
        <p:nvGraphicFramePr>
          <p:cNvPr id="4" name="Table 3">
            <a:extLst>
              <a:ext uri="{FF2B5EF4-FFF2-40B4-BE49-F238E27FC236}">
                <a16:creationId xmlns:a16="http://schemas.microsoft.com/office/drawing/2014/main" id="{236E7701-E508-6AFE-3655-889945D094BC}"/>
              </a:ext>
            </a:extLst>
          </p:cNvPr>
          <p:cNvGraphicFramePr>
            <a:graphicFrameLocks noGrp="1"/>
          </p:cNvGraphicFramePr>
          <p:nvPr>
            <p:extLst>
              <p:ext uri="{D42A27DB-BD31-4B8C-83A1-F6EECF244321}">
                <p14:modId xmlns:p14="http://schemas.microsoft.com/office/powerpoint/2010/main" val="3325214942"/>
              </p:ext>
            </p:extLst>
          </p:nvPr>
        </p:nvGraphicFramePr>
        <p:xfrm>
          <a:off x="5779008" y="1993392"/>
          <a:ext cx="5960696" cy="4472050"/>
        </p:xfrm>
        <a:graphic>
          <a:graphicData uri="http://schemas.openxmlformats.org/drawingml/2006/table">
            <a:tbl>
              <a:tblPr/>
              <a:tblGrid>
                <a:gridCol w="2980348">
                  <a:extLst>
                    <a:ext uri="{9D8B030D-6E8A-4147-A177-3AD203B41FA5}">
                      <a16:colId xmlns:a16="http://schemas.microsoft.com/office/drawing/2014/main" val="2303151552"/>
                    </a:ext>
                  </a:extLst>
                </a:gridCol>
                <a:gridCol w="2980348">
                  <a:extLst>
                    <a:ext uri="{9D8B030D-6E8A-4147-A177-3AD203B41FA5}">
                      <a16:colId xmlns:a16="http://schemas.microsoft.com/office/drawing/2014/main" val="822681392"/>
                    </a:ext>
                  </a:extLst>
                </a:gridCol>
              </a:tblGrid>
              <a:tr h="440429">
                <a:tc>
                  <a:txBody>
                    <a:bodyPr/>
                    <a:lstStyle/>
                    <a:p>
                      <a:pPr algn="l" fontAlgn="t"/>
                      <a:r>
                        <a:rPr lang="en-IN">
                          <a:effectLst/>
                        </a:rPr>
                        <a:t>Type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1908302"/>
                  </a:ext>
                </a:extLst>
              </a:tr>
              <a:tr h="745342">
                <a:tc>
                  <a:txBody>
                    <a:bodyPr/>
                    <a:lstStyle/>
                    <a:p>
                      <a:pPr algn="l" fontAlgn="t"/>
                      <a:r>
                        <a:rPr lang="en-IN">
                          <a:effectLst/>
                        </a:rPr>
                        <a:t>&lt;input type="text"&gt;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Displays a single-line text input field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68449229"/>
                  </a:ext>
                </a:extLst>
              </a:tr>
              <a:tr h="1050254">
                <a:tc>
                  <a:txBody>
                    <a:bodyPr/>
                    <a:lstStyle/>
                    <a:p>
                      <a:pPr algn="l" fontAlgn="t"/>
                      <a:r>
                        <a:rPr lang="en-IN" dirty="0">
                          <a:effectLst/>
                        </a:rPr>
                        <a:t>&lt;input type="radio"&gt;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Displays a radio button (for selecting one of many choices)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3343732"/>
                  </a:ext>
                </a:extLst>
              </a:tr>
              <a:tr h="1050254">
                <a:tc>
                  <a:txBody>
                    <a:bodyPr/>
                    <a:lstStyle/>
                    <a:p>
                      <a:pPr algn="l" fontAlgn="t"/>
                      <a:r>
                        <a:rPr lang="en-IN">
                          <a:effectLst/>
                        </a:rPr>
                        <a:t>&lt;input type="checkbox"&gt;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Displays a checkbox (for selecting zero or more of many choices)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47907680"/>
                  </a:ext>
                </a:extLst>
              </a:tr>
              <a:tr h="745342">
                <a:tc>
                  <a:txBody>
                    <a:bodyPr/>
                    <a:lstStyle/>
                    <a:p>
                      <a:pPr algn="l" fontAlgn="t"/>
                      <a:r>
                        <a:rPr lang="en-IN">
                          <a:effectLst/>
                        </a:rPr>
                        <a:t>&lt;input type="submit"&gt;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submit button (for submitting the form)</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96363625"/>
                  </a:ext>
                </a:extLst>
              </a:tr>
              <a:tr h="440429">
                <a:tc>
                  <a:txBody>
                    <a:bodyPr/>
                    <a:lstStyle/>
                    <a:p>
                      <a:pPr algn="l" fontAlgn="t"/>
                      <a:r>
                        <a:rPr lang="en-IN">
                          <a:effectLst/>
                        </a:rPr>
                        <a:t>&lt;input type="button"&gt;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Displays a clickable button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158923353"/>
                  </a:ext>
                </a:extLst>
              </a:tr>
            </a:tbl>
          </a:graphicData>
        </a:graphic>
      </p:graphicFrame>
      <p:sp>
        <p:nvSpPr>
          <p:cNvPr id="5" name="Rectangle 1">
            <a:extLst>
              <a:ext uri="{FF2B5EF4-FFF2-40B4-BE49-F238E27FC236}">
                <a16:creationId xmlns:a16="http://schemas.microsoft.com/office/drawing/2014/main" id="{1A7F9763-145D-0188-FECE-9C7EC9A461EA}"/>
              </a:ext>
            </a:extLst>
          </p:cNvPr>
          <p:cNvSpPr>
            <a:spLocks noChangeArrowheads="1"/>
          </p:cNvSpPr>
          <p:nvPr/>
        </p:nvSpPr>
        <p:spPr bwMode="auto">
          <a:xfrm>
            <a:off x="1314069" y="2063267"/>
            <a:ext cx="3669411"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HTML </a:t>
            </a:r>
            <a:r>
              <a:rPr kumimoji="0" lang="en-US" altLang="en-US" sz="2400" b="0" i="0" u="none" strike="noStrike" cap="none" normalizeH="0" baseline="0" dirty="0">
                <a:ln>
                  <a:noFill/>
                </a:ln>
                <a:solidFill>
                  <a:srgbClr val="DC143C"/>
                </a:solidFill>
                <a:effectLst/>
                <a:latin typeface="Consolas" panose="020B0609020204030204" pitchFamily="49" charset="0"/>
              </a:rPr>
              <a:t>&lt;input&gt;</a:t>
            </a:r>
            <a:r>
              <a:rPr kumimoji="0" lang="en-US" altLang="en-US" sz="2400" b="0" i="0" u="none" strike="noStrike" cap="none" normalizeH="0" baseline="0" dirty="0">
                <a:ln>
                  <a:noFill/>
                </a:ln>
                <a:solidFill>
                  <a:srgbClr val="000000"/>
                </a:solidFill>
                <a:effectLst/>
                <a:latin typeface="Verdana" panose="020B0604030504040204" pitchFamily="34" charset="0"/>
              </a:rPr>
              <a:t> element is the most used form element.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An </a:t>
            </a:r>
            <a:r>
              <a:rPr kumimoji="0" lang="en-US" altLang="en-US" sz="2400" b="0" i="0" u="none" strike="noStrike" cap="none" normalizeH="0" baseline="0" dirty="0">
                <a:ln>
                  <a:noFill/>
                </a:ln>
                <a:solidFill>
                  <a:srgbClr val="DC143C"/>
                </a:solidFill>
                <a:effectLst/>
                <a:latin typeface="Consolas" panose="020B0609020204030204" pitchFamily="49" charset="0"/>
              </a:rPr>
              <a:t>&lt;input&gt;</a:t>
            </a:r>
            <a:r>
              <a:rPr kumimoji="0" lang="en-US" altLang="en-US" sz="2400" b="0" i="0" u="none" strike="noStrike" cap="none" normalizeH="0" baseline="0" dirty="0">
                <a:ln>
                  <a:noFill/>
                </a:ln>
                <a:solidFill>
                  <a:srgbClr val="000000"/>
                </a:solidFill>
                <a:effectLst/>
                <a:latin typeface="Verdana" panose="020B0604030504040204" pitchFamily="34" charset="0"/>
              </a:rPr>
              <a:t> element can be displayed in many ways, depending on the </a:t>
            </a:r>
            <a:r>
              <a:rPr kumimoji="0" lang="en-US" altLang="en-US" sz="2400" b="0" i="0" u="none" strike="noStrike" cap="none" normalizeH="0" baseline="0" dirty="0">
                <a:ln>
                  <a:noFill/>
                </a:ln>
                <a:solidFill>
                  <a:srgbClr val="DC143C"/>
                </a:solidFill>
                <a:effectLst/>
                <a:latin typeface="Consolas" panose="020B0609020204030204" pitchFamily="49" charset="0"/>
              </a:rPr>
              <a:t>type</a:t>
            </a:r>
            <a:r>
              <a:rPr kumimoji="0" lang="en-US" altLang="en-US" sz="2400" b="0" i="0" u="none" strike="noStrike" cap="none" normalizeH="0" baseline="0" dirty="0">
                <a:ln>
                  <a:noFill/>
                </a:ln>
                <a:solidFill>
                  <a:srgbClr val="000000"/>
                </a:solidFill>
                <a:effectLst/>
                <a:latin typeface="Verdana" panose="020B0604030504040204" pitchFamily="34" charset="0"/>
              </a:rPr>
              <a:t> attribute.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Here are some examples: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44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E2C9-7B84-EFE5-EA7D-96C89E3D328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Text Fields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64AA8BC-32BC-BB57-36E1-DA7BD64C71CF}"/>
              </a:ext>
            </a:extLst>
          </p:cNvPr>
          <p:cNvSpPr>
            <a:spLocks noGrp="1"/>
          </p:cNvSpPr>
          <p:nvPr>
            <p:ph idx="1"/>
          </p:nvPr>
        </p:nvSpPr>
        <p:spPr>
          <a:xfrm>
            <a:off x="484632" y="1060704"/>
            <a:ext cx="10869168" cy="5116259"/>
          </a:xfrm>
        </p:spPr>
        <p:txBody>
          <a:bodyPr>
            <a:normAutofit/>
          </a:bodyPr>
          <a:lstStyle/>
          <a:p>
            <a:r>
              <a:rPr lang="en-US" dirty="0"/>
              <a:t>The &lt;input type="text"&gt; defines a single-line input field for text input.</a:t>
            </a:r>
          </a:p>
          <a:p>
            <a:pPr algn="l"/>
            <a:r>
              <a:rPr lang="en-IN" b="0" i="0" dirty="0">
                <a:solidFill>
                  <a:srgbClr val="000000"/>
                </a:solidFill>
                <a:effectLst/>
                <a:latin typeface="Segoe UI" panose="020B0502040204020203" pitchFamily="34" charset="0"/>
              </a:rPr>
              <a:t>Example</a:t>
            </a:r>
          </a:p>
          <a:p>
            <a:pPr algn="l"/>
            <a:r>
              <a:rPr lang="en-IN" b="0" i="0" dirty="0">
                <a:solidFill>
                  <a:srgbClr val="000000"/>
                </a:solidFill>
                <a:effectLst/>
                <a:latin typeface="Verdana" panose="020B0604030504040204" pitchFamily="34" charset="0"/>
              </a:rPr>
              <a:t>A form with input fields for text:</a:t>
            </a:r>
          </a:p>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b="0" i="0" dirty="0">
              <a:solidFill>
                <a:srgbClr val="000000"/>
              </a:solidFill>
              <a:effectLst/>
              <a:latin typeface="Consolas" panose="020B0609020204030204" pitchFamily="49" charset="0"/>
            </a:endParaRPr>
          </a:p>
          <a:p>
            <a:br>
              <a:rPr lang="en-IN" dirty="0"/>
            </a:br>
            <a:endParaRPr lang="en-IN" dirty="0"/>
          </a:p>
        </p:txBody>
      </p:sp>
      <p:pic>
        <p:nvPicPr>
          <p:cNvPr id="8" name="Picture 7">
            <a:extLst>
              <a:ext uri="{FF2B5EF4-FFF2-40B4-BE49-F238E27FC236}">
                <a16:creationId xmlns:a16="http://schemas.microsoft.com/office/drawing/2014/main" id="{3C90968E-8C6D-3EA6-5FAD-3A1AA2132C87}"/>
              </a:ext>
            </a:extLst>
          </p:cNvPr>
          <p:cNvPicPr>
            <a:picLocks noChangeAspect="1"/>
          </p:cNvPicPr>
          <p:nvPr/>
        </p:nvPicPr>
        <p:blipFill>
          <a:blip r:embed="rId2"/>
          <a:stretch>
            <a:fillRect/>
          </a:stretch>
        </p:blipFill>
        <p:spPr>
          <a:xfrm>
            <a:off x="5354002" y="4840033"/>
            <a:ext cx="6238875" cy="1914525"/>
          </a:xfrm>
          <a:prstGeom prst="rect">
            <a:avLst/>
          </a:prstGeom>
        </p:spPr>
      </p:pic>
    </p:spTree>
    <p:extLst>
      <p:ext uri="{BB962C8B-B14F-4D97-AF65-F5344CB8AC3E}">
        <p14:creationId xmlns:p14="http://schemas.microsoft.com/office/powerpoint/2010/main" val="273770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E7A8-C889-4FD8-99A4-BDAF4E1111D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The Name Attribute for &lt;input&gt;</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0E0F776-F533-347B-068E-917241619804}"/>
              </a:ext>
            </a:extLst>
          </p:cNvPr>
          <p:cNvSpPr>
            <a:spLocks noGrp="1"/>
          </p:cNvSpPr>
          <p:nvPr>
            <p:ph idx="1"/>
          </p:nvPr>
        </p:nvSpPr>
        <p:spPr/>
        <p:txBody>
          <a:bodyPr/>
          <a:lstStyle/>
          <a:p>
            <a:r>
              <a:rPr lang="en-US" dirty="0"/>
              <a:t>Notice that each input field must have a name attribute to be submitted.</a:t>
            </a:r>
          </a:p>
          <a:p>
            <a:r>
              <a:rPr lang="en-US" dirty="0"/>
              <a:t>If the name attribute is omitted, the value of the input field will not be sent at all.</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="John"&gt;&lt;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="submit"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="Submit"&gt;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3894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7BD3-243A-AEEF-3865-F2673B4447B9}"/>
              </a:ext>
            </a:extLst>
          </p:cNvPr>
          <p:cNvSpPr>
            <a:spLocks noGrp="1"/>
          </p:cNvSpPr>
          <p:nvPr>
            <p:ph type="title"/>
          </p:nvPr>
        </p:nvSpPr>
        <p:spPr/>
        <p:txBody>
          <a:bodyPr/>
          <a:lstStyle/>
          <a:p>
            <a:r>
              <a:rPr lang="en-IN" dirty="0"/>
              <a:t>Value attribute</a:t>
            </a:r>
          </a:p>
        </p:txBody>
      </p:sp>
      <p:sp>
        <p:nvSpPr>
          <p:cNvPr id="3" name="Content Placeholder 2">
            <a:extLst>
              <a:ext uri="{FF2B5EF4-FFF2-40B4-BE49-F238E27FC236}">
                <a16:creationId xmlns:a16="http://schemas.microsoft.com/office/drawing/2014/main" id="{7C16601D-DD4C-FDF8-59A2-DBE448C1B3B8}"/>
              </a:ext>
            </a:extLst>
          </p:cNvPr>
          <p:cNvSpPr>
            <a:spLocks noGrp="1"/>
          </p:cNvSpPr>
          <p:nvPr>
            <p:ph idx="1"/>
          </p:nvPr>
        </p:nvSpPr>
        <p:spPr/>
        <p:txBody>
          <a:bodyPr/>
          <a:lstStyle/>
          <a:p>
            <a:r>
              <a:rPr lang="en-US" dirty="0"/>
              <a:t>The value attribute specifies the value of an &lt;input&gt; element.</a:t>
            </a:r>
          </a:p>
          <a:p>
            <a:endParaRPr lang="en-US" dirty="0"/>
          </a:p>
          <a:p>
            <a:r>
              <a:rPr lang="en-US" dirty="0"/>
              <a:t>The value attribute is used differently for different input types:</a:t>
            </a:r>
          </a:p>
          <a:p>
            <a:endParaRPr lang="en-US" dirty="0"/>
          </a:p>
          <a:p>
            <a:r>
              <a:rPr lang="en-US" dirty="0"/>
              <a:t>For "button", "reset", and "submit" - it defines the text on the button</a:t>
            </a:r>
          </a:p>
          <a:p>
            <a:r>
              <a:rPr lang="en-US" dirty="0"/>
              <a:t>For "text", "password" - it defines the initial (default) value of the input field</a:t>
            </a:r>
          </a:p>
          <a:p>
            <a:r>
              <a:rPr lang="en-US" dirty="0"/>
              <a:t>For "checkbox", "radio", "image" - it defines the value associated with the input (this is also the value that is sent on submit)</a:t>
            </a:r>
            <a:endParaRPr lang="en-IN" dirty="0"/>
          </a:p>
        </p:txBody>
      </p:sp>
    </p:spTree>
    <p:extLst>
      <p:ext uri="{BB962C8B-B14F-4D97-AF65-F5344CB8AC3E}">
        <p14:creationId xmlns:p14="http://schemas.microsoft.com/office/powerpoint/2010/main" val="708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650A-E232-E646-C9E1-7AAB28A8881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&lt;label&gt; Element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889CE61-1ED2-786B-880D-76C8F3EDFBFF}"/>
              </a:ext>
            </a:extLst>
          </p:cNvPr>
          <p:cNvSpPr>
            <a:spLocks noGrp="1"/>
          </p:cNvSpPr>
          <p:nvPr>
            <p:ph idx="1"/>
          </p:nvPr>
        </p:nvSpPr>
        <p:spPr/>
        <p:txBody>
          <a:bodyPr>
            <a:normAutofit fontScale="85000" lnSpcReduction="10000"/>
          </a:bodyPr>
          <a:lstStyle/>
          <a:p>
            <a:r>
              <a:rPr lang="en-US" dirty="0"/>
              <a:t>The &lt;label&gt; tag defines a label for many form elements.</a:t>
            </a:r>
          </a:p>
          <a:p>
            <a:endParaRPr lang="en-US" dirty="0"/>
          </a:p>
          <a:p>
            <a:r>
              <a:rPr lang="en-US" dirty="0"/>
              <a:t>The &lt;label&gt; element is useful for screen-reader users, because the screen-reader will read out loud the label when the user focus on the input element.</a:t>
            </a:r>
          </a:p>
          <a:p>
            <a:endParaRPr lang="en-US" dirty="0"/>
          </a:p>
          <a:p>
            <a:r>
              <a:rPr lang="en-US" dirty="0"/>
              <a:t>The &lt;label&gt; element also help users who have difficulty clicking on very small regions (such as radio buttons or checkboxes) - because when the user clicks the text within the &lt;label&gt; element, it toggles the radio button/checkbox.</a:t>
            </a:r>
          </a:p>
          <a:p>
            <a:endParaRPr lang="en-US" dirty="0"/>
          </a:p>
          <a:p>
            <a:r>
              <a:rPr lang="en-US" dirty="0"/>
              <a:t>The for attribute of the &lt;label&gt; tag should be equal to the id attribute of the &lt;input&gt; element to bind them together.</a:t>
            </a:r>
            <a:endParaRPr lang="en-IN" dirty="0"/>
          </a:p>
        </p:txBody>
      </p:sp>
    </p:spTree>
    <p:extLst>
      <p:ext uri="{BB962C8B-B14F-4D97-AF65-F5344CB8AC3E}">
        <p14:creationId xmlns:p14="http://schemas.microsoft.com/office/powerpoint/2010/main" val="164126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0996-9DCA-7B0C-6812-B4B331729E9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Radio Buttons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D8FD81C-03E7-813E-D43D-62BC73DC9303}"/>
              </a:ext>
            </a:extLst>
          </p:cNvPr>
          <p:cNvSpPr>
            <a:spLocks noGrp="1"/>
          </p:cNvSpPr>
          <p:nvPr>
            <p:ph idx="1"/>
          </p:nvPr>
        </p:nvSpPr>
        <p:spPr>
          <a:xfrm>
            <a:off x="461639" y="1225117"/>
            <a:ext cx="11141475" cy="4951845"/>
          </a:xfrm>
        </p:spPr>
        <p:txBody>
          <a:bodyPr>
            <a:normAutofit/>
          </a:bodyPr>
          <a:lstStyle/>
          <a:p>
            <a:r>
              <a:rPr lang="en-US" dirty="0"/>
              <a:t>The &lt;input type="radio"&gt; defines a radio button.</a:t>
            </a:r>
          </a:p>
          <a:p>
            <a:r>
              <a:rPr lang="en-US" dirty="0"/>
              <a:t>Radio buttons let a user select ONE of a limited number of choices.</a:t>
            </a:r>
          </a:p>
          <a:p>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p</a:t>
            </a:r>
            <a:r>
              <a:rPr lang="en-IN" sz="2000" b="0" i="0" dirty="0">
                <a:solidFill>
                  <a:srgbClr val="0000CD"/>
                </a:solidFill>
                <a:effectLst/>
                <a:latin typeface="Consolas" panose="020B0609020204030204" pitchFamily="49" charset="0"/>
              </a:rPr>
              <a:t>&gt;</a:t>
            </a:r>
            <a:r>
              <a:rPr lang="en-IN" sz="2000" b="0" i="0" dirty="0">
                <a:solidFill>
                  <a:srgbClr val="000000"/>
                </a:solidFill>
                <a:effectLst/>
                <a:latin typeface="Consolas" panose="020B0609020204030204" pitchFamily="49" charset="0"/>
              </a:rPr>
              <a:t>Choose your </a:t>
            </a:r>
            <a:r>
              <a:rPr lang="en-IN" sz="2000" b="0" i="0" dirty="0" err="1">
                <a:solidFill>
                  <a:srgbClr val="000000"/>
                </a:solidFill>
                <a:effectLst/>
                <a:latin typeface="Consolas" panose="020B0609020204030204" pitchFamily="49" charset="0"/>
              </a:rPr>
              <a:t>favorite</a:t>
            </a:r>
            <a:r>
              <a:rPr lang="en-IN" sz="2000" b="0" i="0" dirty="0">
                <a:solidFill>
                  <a:srgbClr val="000000"/>
                </a:solidFill>
                <a:effectLst/>
                <a:latin typeface="Consolas" panose="020B0609020204030204" pitchFamily="49" charset="0"/>
              </a:rPr>
              <a:t> Web language:</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/p</a:t>
            </a:r>
            <a:r>
              <a:rPr lang="en-IN" sz="2000" b="0" i="0" dirty="0">
                <a:solidFill>
                  <a:srgbClr val="0000CD"/>
                </a:solidFill>
                <a:effectLst/>
                <a:latin typeface="Consolas" panose="020B0609020204030204" pitchFamily="49" charset="0"/>
              </a:rPr>
              <a:t>&gt;</a:t>
            </a:r>
            <a:br>
              <a:rPr lang="en-IN" sz="2000" dirty="0"/>
            </a:br>
            <a:br>
              <a:rPr lang="en-IN" sz="2000" dirty="0"/>
            </a:b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form</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input</a:t>
            </a:r>
            <a:r>
              <a:rPr lang="en-IN" sz="2000" b="0" i="0" dirty="0">
                <a:solidFill>
                  <a:srgbClr val="FF0000"/>
                </a:solidFill>
                <a:effectLst/>
                <a:latin typeface="Consolas" panose="020B0609020204030204" pitchFamily="49" charset="0"/>
              </a:rPr>
              <a:t> type</a:t>
            </a:r>
            <a:r>
              <a:rPr lang="en-IN" sz="2000" b="0" i="0" dirty="0">
                <a:solidFill>
                  <a:srgbClr val="0000CD"/>
                </a:solidFill>
                <a:effectLst/>
                <a:latin typeface="Consolas" panose="020B0609020204030204" pitchFamily="49" charset="0"/>
              </a:rPr>
              <a:t>="radio"</a:t>
            </a:r>
            <a:r>
              <a:rPr lang="en-IN" sz="2000" b="0" i="0" dirty="0">
                <a:solidFill>
                  <a:srgbClr val="FF0000"/>
                </a:solidFill>
                <a:effectLst/>
                <a:latin typeface="Consolas" panose="020B0609020204030204" pitchFamily="49" charset="0"/>
              </a:rPr>
              <a:t> id</a:t>
            </a:r>
            <a:r>
              <a:rPr lang="en-IN" sz="2000" b="0" i="0" dirty="0">
                <a:solidFill>
                  <a:srgbClr val="0000CD"/>
                </a:solidFill>
                <a:effectLst/>
                <a:latin typeface="Consolas" panose="020B0609020204030204" pitchFamily="49" charset="0"/>
              </a:rPr>
              <a:t>="html"</a:t>
            </a:r>
            <a:r>
              <a:rPr lang="en-IN" sz="2000" b="0" i="0" dirty="0">
                <a:solidFill>
                  <a:srgbClr val="FF0000"/>
                </a:solidFill>
                <a:effectLst/>
                <a:latin typeface="Consolas" panose="020B0609020204030204" pitchFamily="49" charset="0"/>
              </a:rPr>
              <a:t> name</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fav_language</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value</a:t>
            </a:r>
            <a:r>
              <a:rPr lang="en-IN" sz="2000" b="0" i="0" dirty="0">
                <a:solidFill>
                  <a:srgbClr val="0000CD"/>
                </a:solidFill>
                <a:effectLst/>
                <a:latin typeface="Consolas" panose="020B0609020204030204" pitchFamily="49" charset="0"/>
              </a:rPr>
              <a:t>="HTML"&gt;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FF0000"/>
                </a:solidFill>
                <a:effectLst/>
                <a:latin typeface="Consolas" panose="020B0609020204030204" pitchFamily="49" charset="0"/>
              </a:rPr>
              <a:t> for</a:t>
            </a:r>
            <a:r>
              <a:rPr lang="en-IN" sz="2000" b="0" i="0" dirty="0">
                <a:solidFill>
                  <a:srgbClr val="0000CD"/>
                </a:solidFill>
                <a:effectLst/>
                <a:latin typeface="Consolas" panose="020B0609020204030204" pitchFamily="49" charset="0"/>
              </a:rPr>
              <a:t>="html"&gt;</a:t>
            </a:r>
            <a:r>
              <a:rPr lang="en-IN" sz="2000" b="0" i="0" dirty="0">
                <a:solidFill>
                  <a:srgbClr val="000000"/>
                </a:solidFill>
                <a:effectLst/>
                <a:latin typeface="Consolas" panose="020B0609020204030204" pitchFamily="49" charset="0"/>
              </a:rPr>
              <a:t>HTML</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0000CD"/>
                </a:solidFill>
                <a:effectLst/>
                <a:latin typeface="Consolas" panose="020B0609020204030204" pitchFamily="49" charset="0"/>
              </a:rPr>
              <a:t>&gt;&lt;</a:t>
            </a:r>
            <a:r>
              <a:rPr lang="en-IN" sz="2000" b="0" i="0" dirty="0" err="1">
                <a:solidFill>
                  <a:srgbClr val="A52A2A"/>
                </a:solidFill>
                <a:effectLst/>
                <a:latin typeface="Consolas" panose="020B0609020204030204" pitchFamily="49" charset="0"/>
              </a:rPr>
              <a:t>br</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input</a:t>
            </a:r>
            <a:r>
              <a:rPr lang="en-IN" sz="2000" b="0" i="0" dirty="0">
                <a:solidFill>
                  <a:srgbClr val="FF0000"/>
                </a:solidFill>
                <a:effectLst/>
                <a:latin typeface="Consolas" panose="020B0609020204030204" pitchFamily="49" charset="0"/>
              </a:rPr>
              <a:t> type</a:t>
            </a:r>
            <a:r>
              <a:rPr lang="en-IN" sz="2000" b="0" i="0" dirty="0">
                <a:solidFill>
                  <a:srgbClr val="0000CD"/>
                </a:solidFill>
                <a:effectLst/>
                <a:latin typeface="Consolas" panose="020B0609020204030204" pitchFamily="49" charset="0"/>
              </a:rPr>
              <a:t>="radio"</a:t>
            </a:r>
            <a:r>
              <a:rPr lang="en-IN" sz="2000" b="0" i="0" dirty="0">
                <a:solidFill>
                  <a:srgbClr val="FF0000"/>
                </a:solidFill>
                <a:effectLst/>
                <a:latin typeface="Consolas" panose="020B0609020204030204" pitchFamily="49" charset="0"/>
              </a:rPr>
              <a:t> id</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css</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name</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fav_language</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value</a:t>
            </a:r>
            <a:r>
              <a:rPr lang="en-IN" sz="2000" b="0" i="0" dirty="0">
                <a:solidFill>
                  <a:srgbClr val="0000CD"/>
                </a:solidFill>
                <a:effectLst/>
                <a:latin typeface="Consolas" panose="020B0609020204030204" pitchFamily="49" charset="0"/>
              </a:rPr>
              <a:t>="CSS"&gt;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FF0000"/>
                </a:solidFill>
                <a:effectLst/>
                <a:latin typeface="Consolas" panose="020B0609020204030204" pitchFamily="49" charset="0"/>
              </a:rPr>
              <a:t> for</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css</a:t>
            </a:r>
            <a:r>
              <a:rPr lang="en-IN" sz="2000" b="0" i="0" dirty="0">
                <a:solidFill>
                  <a:srgbClr val="0000CD"/>
                </a:solidFill>
                <a:effectLst/>
                <a:latin typeface="Consolas" panose="020B0609020204030204" pitchFamily="49" charset="0"/>
              </a:rPr>
              <a:t>"&gt;</a:t>
            </a:r>
            <a:r>
              <a:rPr lang="en-IN" sz="2000" b="0" i="0" dirty="0">
                <a:solidFill>
                  <a:srgbClr val="000000"/>
                </a:solidFill>
                <a:effectLst/>
                <a:latin typeface="Consolas" panose="020B0609020204030204" pitchFamily="49" charset="0"/>
              </a:rPr>
              <a:t>CSS</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0000CD"/>
                </a:solidFill>
                <a:effectLst/>
                <a:latin typeface="Consolas" panose="020B0609020204030204" pitchFamily="49" charset="0"/>
              </a:rPr>
              <a:t>&gt;&lt;</a:t>
            </a:r>
            <a:r>
              <a:rPr lang="en-IN" sz="2000" b="0" i="0" dirty="0" err="1">
                <a:solidFill>
                  <a:srgbClr val="A52A2A"/>
                </a:solidFill>
                <a:effectLst/>
                <a:latin typeface="Consolas" panose="020B0609020204030204" pitchFamily="49" charset="0"/>
              </a:rPr>
              <a:t>br</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input</a:t>
            </a:r>
            <a:r>
              <a:rPr lang="en-IN" sz="2000" b="0" i="0" dirty="0">
                <a:solidFill>
                  <a:srgbClr val="FF0000"/>
                </a:solidFill>
                <a:effectLst/>
                <a:latin typeface="Consolas" panose="020B0609020204030204" pitchFamily="49" charset="0"/>
              </a:rPr>
              <a:t> type</a:t>
            </a:r>
            <a:r>
              <a:rPr lang="en-IN" sz="2000" b="0" i="0" dirty="0">
                <a:solidFill>
                  <a:srgbClr val="0000CD"/>
                </a:solidFill>
                <a:effectLst/>
                <a:latin typeface="Consolas" panose="020B0609020204030204" pitchFamily="49" charset="0"/>
              </a:rPr>
              <a:t>="radio"</a:t>
            </a:r>
            <a:r>
              <a:rPr lang="en-IN" sz="2000" b="0" i="0" dirty="0">
                <a:solidFill>
                  <a:srgbClr val="FF0000"/>
                </a:solidFill>
                <a:effectLst/>
                <a:latin typeface="Consolas" panose="020B0609020204030204" pitchFamily="49" charset="0"/>
              </a:rPr>
              <a:t> id</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javascript</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name</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fav_language</a:t>
            </a:r>
            <a:r>
              <a:rPr lang="en-IN" sz="2000" b="0" i="0" dirty="0">
                <a:solidFill>
                  <a:srgbClr val="0000CD"/>
                </a:solidFill>
                <a:effectLst/>
                <a:latin typeface="Consolas" panose="020B0609020204030204" pitchFamily="49" charset="0"/>
              </a:rPr>
              <a:t>"</a:t>
            </a:r>
            <a:r>
              <a:rPr lang="en-IN" sz="2000" b="0" i="0" dirty="0">
                <a:solidFill>
                  <a:srgbClr val="FF0000"/>
                </a:solidFill>
                <a:effectLst/>
                <a:latin typeface="Consolas" panose="020B0609020204030204" pitchFamily="49" charset="0"/>
              </a:rPr>
              <a:t> value</a:t>
            </a:r>
            <a:r>
              <a:rPr lang="en-IN" sz="2000" b="0" i="0" dirty="0">
                <a:solidFill>
                  <a:srgbClr val="0000CD"/>
                </a:solidFill>
                <a:effectLst/>
                <a:latin typeface="Consolas" panose="020B0609020204030204" pitchFamily="49" charset="0"/>
              </a:rPr>
              <a:t>="JavaScript"&gt;</a:t>
            </a:r>
            <a:br>
              <a:rPr lang="en-IN" sz="2000" dirty="0"/>
            </a:b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FF0000"/>
                </a:solidFill>
                <a:effectLst/>
                <a:latin typeface="Consolas" panose="020B0609020204030204" pitchFamily="49" charset="0"/>
              </a:rPr>
              <a:t> for</a:t>
            </a:r>
            <a:r>
              <a:rPr lang="en-IN" sz="2000" b="0" i="0" dirty="0">
                <a:solidFill>
                  <a:srgbClr val="0000CD"/>
                </a:solidFill>
                <a:effectLst/>
                <a:latin typeface="Consolas" panose="020B0609020204030204" pitchFamily="49" charset="0"/>
              </a:rPr>
              <a:t>="</a:t>
            </a:r>
            <a:r>
              <a:rPr lang="en-IN" sz="2000" b="0" i="0" dirty="0" err="1">
                <a:solidFill>
                  <a:srgbClr val="0000CD"/>
                </a:solidFill>
                <a:effectLst/>
                <a:latin typeface="Consolas" panose="020B0609020204030204" pitchFamily="49" charset="0"/>
              </a:rPr>
              <a:t>javascript</a:t>
            </a:r>
            <a:r>
              <a:rPr lang="en-IN" sz="2000" b="0" i="0" dirty="0">
                <a:solidFill>
                  <a:srgbClr val="0000CD"/>
                </a:solidFill>
                <a:effectLst/>
                <a:latin typeface="Consolas" panose="020B0609020204030204" pitchFamily="49" charset="0"/>
              </a:rPr>
              <a:t>"&gt;</a:t>
            </a:r>
            <a:r>
              <a:rPr lang="en-IN" sz="2000" b="0" i="0" dirty="0">
                <a:solidFill>
                  <a:srgbClr val="000000"/>
                </a:solidFill>
                <a:effectLst/>
                <a:latin typeface="Consolas" panose="020B0609020204030204" pitchFamily="49" charset="0"/>
              </a:rPr>
              <a:t>JavaScript</a:t>
            </a: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/label</a:t>
            </a:r>
            <a:r>
              <a:rPr lang="en-IN" sz="2000" b="0" i="0" dirty="0">
                <a:solidFill>
                  <a:srgbClr val="0000CD"/>
                </a:solidFill>
                <a:effectLst/>
                <a:latin typeface="Consolas" panose="020B0609020204030204" pitchFamily="49" charset="0"/>
              </a:rPr>
              <a:t>&gt;</a:t>
            </a:r>
            <a:br>
              <a:rPr lang="en-IN" sz="2000" dirty="0"/>
            </a:br>
            <a:r>
              <a:rPr lang="en-IN" sz="2000" b="0" i="0" dirty="0">
                <a:solidFill>
                  <a:srgbClr val="0000CD"/>
                </a:solidFill>
                <a:effectLst/>
                <a:latin typeface="Consolas" panose="020B0609020204030204" pitchFamily="49" charset="0"/>
              </a:rPr>
              <a:t>&lt;</a:t>
            </a:r>
            <a:r>
              <a:rPr lang="en-IN" sz="2000" b="0" i="0" dirty="0">
                <a:solidFill>
                  <a:srgbClr val="A52A2A"/>
                </a:solidFill>
                <a:effectLst/>
                <a:latin typeface="Consolas" panose="020B0609020204030204" pitchFamily="49" charset="0"/>
              </a:rPr>
              <a:t>/form</a:t>
            </a:r>
            <a:r>
              <a:rPr lang="en-IN" sz="2000" b="0" i="0" dirty="0">
                <a:solidFill>
                  <a:srgbClr val="0000CD"/>
                </a:solidFill>
                <a:effectLst/>
                <a:latin typeface="Consolas" panose="020B0609020204030204" pitchFamily="49" charset="0"/>
              </a:rPr>
              <a:t>&gt;</a:t>
            </a:r>
            <a:endParaRPr lang="en-IN" sz="2000" dirty="0"/>
          </a:p>
        </p:txBody>
      </p:sp>
      <p:pic>
        <p:nvPicPr>
          <p:cNvPr id="6" name="Picture 5">
            <a:extLst>
              <a:ext uri="{FF2B5EF4-FFF2-40B4-BE49-F238E27FC236}">
                <a16:creationId xmlns:a16="http://schemas.microsoft.com/office/drawing/2014/main" id="{BA28EE11-455F-72BC-D9C9-683F4D1AD9D7}"/>
              </a:ext>
            </a:extLst>
          </p:cNvPr>
          <p:cNvPicPr>
            <a:picLocks noChangeAspect="1"/>
          </p:cNvPicPr>
          <p:nvPr/>
        </p:nvPicPr>
        <p:blipFill>
          <a:blip r:embed="rId2"/>
          <a:stretch>
            <a:fillRect/>
          </a:stretch>
        </p:blipFill>
        <p:spPr>
          <a:xfrm>
            <a:off x="7370916" y="5286021"/>
            <a:ext cx="3629025" cy="1466850"/>
          </a:xfrm>
          <a:prstGeom prst="rect">
            <a:avLst/>
          </a:prstGeom>
        </p:spPr>
      </p:pic>
    </p:spTree>
    <p:extLst>
      <p:ext uri="{BB962C8B-B14F-4D97-AF65-F5344CB8AC3E}">
        <p14:creationId xmlns:p14="http://schemas.microsoft.com/office/powerpoint/2010/main" val="77272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8C11-14E9-6E0C-31A4-849F90E42388}"/>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Checkboxes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27FBF10-40B5-EA96-9307-06D36E4F1FE4}"/>
              </a:ext>
            </a:extLst>
          </p:cNvPr>
          <p:cNvSpPr>
            <a:spLocks noGrp="1"/>
          </p:cNvSpPr>
          <p:nvPr>
            <p:ph idx="1"/>
          </p:nvPr>
        </p:nvSpPr>
        <p:spPr>
          <a:xfrm>
            <a:off x="838200" y="1825625"/>
            <a:ext cx="11155532" cy="3447711"/>
          </a:xfrm>
        </p:spPr>
        <p:txBody>
          <a:bodyPr>
            <a:normAutofit fontScale="77500" lnSpcReduction="20000"/>
          </a:bodyPr>
          <a:lstStyle/>
          <a:p>
            <a:r>
              <a:rPr lang="en-US" dirty="0"/>
              <a:t>The &lt;input type="checkbox"&gt; defines a checkbox.</a:t>
            </a:r>
          </a:p>
          <a:p>
            <a:r>
              <a:rPr lang="en-US" dirty="0"/>
              <a:t>Checkboxes let a user select ZERO or MORE options of a limited number of choices.</a:t>
            </a:r>
          </a:p>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="checkbox"</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="vehicle1"</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="vehicle1"</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="Bike"&gt;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="vehicle1"&gt;</a:t>
            </a:r>
            <a:r>
              <a:rPr lang="en-IN" b="0" i="0" dirty="0">
                <a:solidFill>
                  <a:srgbClr val="000000"/>
                </a:solidFill>
                <a:effectLst/>
                <a:latin typeface="Consolas" panose="020B0609020204030204" pitchFamily="49" charset="0"/>
              </a:rPr>
              <a:t> I have a bike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="checkbox"</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="vehicle2"</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="vehicle2"</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="Car"&gt;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="vehicle2"&gt;</a:t>
            </a:r>
            <a:r>
              <a:rPr lang="en-IN" b="0" i="0" dirty="0">
                <a:solidFill>
                  <a:srgbClr val="000000"/>
                </a:solidFill>
                <a:effectLst/>
                <a:latin typeface="Consolas" panose="020B0609020204030204" pitchFamily="49" charset="0"/>
              </a:rPr>
              <a:t> I have a car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="checkbox"</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="vehicle3"</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="vehicle3"</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="Boat"&gt;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="vehicle3"&gt;</a:t>
            </a:r>
            <a:r>
              <a:rPr lang="en-IN" b="0" i="0" dirty="0">
                <a:solidFill>
                  <a:srgbClr val="000000"/>
                </a:solidFill>
                <a:effectLst/>
                <a:latin typeface="Consolas" panose="020B0609020204030204" pitchFamily="49" charset="0"/>
              </a:rPr>
              <a:t> I have a boat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pic>
        <p:nvPicPr>
          <p:cNvPr id="6" name="Picture 5">
            <a:extLst>
              <a:ext uri="{FF2B5EF4-FFF2-40B4-BE49-F238E27FC236}">
                <a16:creationId xmlns:a16="http://schemas.microsoft.com/office/drawing/2014/main" id="{F0314FDA-D5FB-6ADB-64C6-4C63A3192453}"/>
              </a:ext>
            </a:extLst>
          </p:cNvPr>
          <p:cNvPicPr>
            <a:picLocks noChangeAspect="1"/>
          </p:cNvPicPr>
          <p:nvPr/>
        </p:nvPicPr>
        <p:blipFill>
          <a:blip r:embed="rId2"/>
          <a:stretch>
            <a:fillRect/>
          </a:stretch>
        </p:blipFill>
        <p:spPr>
          <a:xfrm>
            <a:off x="5832629" y="4946988"/>
            <a:ext cx="3055028" cy="1448505"/>
          </a:xfrm>
          <a:prstGeom prst="rect">
            <a:avLst/>
          </a:prstGeom>
        </p:spPr>
      </p:pic>
    </p:spTree>
    <p:extLst>
      <p:ext uri="{BB962C8B-B14F-4D97-AF65-F5344CB8AC3E}">
        <p14:creationId xmlns:p14="http://schemas.microsoft.com/office/powerpoint/2010/main" val="2813596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1391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Consolas</vt:lpstr>
      <vt:lpstr>Segoe UI</vt:lpstr>
      <vt:lpstr>Times New Roman</vt:lpstr>
      <vt:lpstr>Verdana</vt:lpstr>
      <vt:lpstr>Office Theme</vt:lpstr>
      <vt:lpstr>Forms</vt:lpstr>
      <vt:lpstr>Forms:</vt:lpstr>
      <vt:lpstr>Input Controls</vt:lpstr>
      <vt:lpstr>Text Fields </vt:lpstr>
      <vt:lpstr>The Name Attribute for &lt;input&gt; </vt:lpstr>
      <vt:lpstr>Value attribute</vt:lpstr>
      <vt:lpstr>The &lt;label&gt; Element </vt:lpstr>
      <vt:lpstr>Radio Buttons </vt:lpstr>
      <vt:lpstr>Checkboxes </vt:lpstr>
      <vt:lpstr>The Submit Button </vt:lpstr>
      <vt:lpstr>Other useful input tags</vt:lpstr>
      <vt:lpstr>Drop down box</vt:lpstr>
      <vt:lpstr>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dc:title>
  <dc:creator>sanchit kumar</dc:creator>
  <cp:lastModifiedBy>sanchit kumar</cp:lastModifiedBy>
  <cp:revision>2</cp:revision>
  <dcterms:created xsi:type="dcterms:W3CDTF">2022-09-28T13:10:34Z</dcterms:created>
  <dcterms:modified xsi:type="dcterms:W3CDTF">2022-09-28T13:47:15Z</dcterms:modified>
</cp:coreProperties>
</file>