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8" r:id="rId3"/>
    <p:sldId id="259" r:id="rId4"/>
    <p:sldId id="302" r:id="rId5"/>
    <p:sldId id="257"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32" autoAdjust="0"/>
  </p:normalViewPr>
  <p:slideViewPr>
    <p:cSldViewPr snapToGrid="0">
      <p:cViewPr varScale="1">
        <p:scale>
          <a:sx n="82" d="100"/>
          <a:sy n="82" d="100"/>
        </p:scale>
        <p:origin x="710"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DEF06-44D9-4555-858A-5C47B48162DC}" type="datetimeFigureOut">
              <a:rPr lang="en-IN" smtClean="0"/>
              <a:t>06-10-2022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1056B-86CB-4F1A-B389-8A1C6894DC57}" type="slidenum">
              <a:rPr lang="en-IN" smtClean="0"/>
              <a:t>‹#›</a:t>
            </a:fld>
            <a:endParaRPr lang="en-IN"/>
          </a:p>
        </p:txBody>
      </p:sp>
    </p:spTree>
    <p:extLst>
      <p:ext uri="{BB962C8B-B14F-4D97-AF65-F5344CB8AC3E}">
        <p14:creationId xmlns:p14="http://schemas.microsoft.com/office/powerpoint/2010/main" val="361254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D732F8-E7EE-4C08-82D2-A39FFD27202E}"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888F52-28FB-40B6-AAA2-F95D3902F7E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241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32F8-E7EE-4C08-82D2-A39FFD27202E}"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888F52-28FB-40B6-AAA2-F95D3902F7E3}" type="slidenum">
              <a:rPr lang="en-IN" smtClean="0"/>
              <a:t>‹#›</a:t>
            </a:fld>
            <a:endParaRPr lang="en-IN"/>
          </a:p>
        </p:txBody>
      </p:sp>
    </p:spTree>
    <p:extLst>
      <p:ext uri="{BB962C8B-B14F-4D97-AF65-F5344CB8AC3E}">
        <p14:creationId xmlns:p14="http://schemas.microsoft.com/office/powerpoint/2010/main" val="55572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32F8-E7EE-4C08-82D2-A39FFD27202E}"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888F52-28FB-40B6-AAA2-F95D3902F7E3}" type="slidenum">
              <a:rPr lang="en-IN" smtClean="0"/>
              <a:t>‹#›</a:t>
            </a:fld>
            <a:endParaRPr lang="en-IN"/>
          </a:p>
        </p:txBody>
      </p:sp>
    </p:spTree>
    <p:extLst>
      <p:ext uri="{BB962C8B-B14F-4D97-AF65-F5344CB8AC3E}">
        <p14:creationId xmlns:p14="http://schemas.microsoft.com/office/powerpoint/2010/main" val="3615182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732F8-E7EE-4C08-82D2-A39FFD27202E}"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888F52-28FB-40B6-AAA2-F95D3902F7E3}" type="slidenum">
              <a:rPr lang="en-IN" smtClean="0"/>
              <a:t>‹#›</a:t>
            </a:fld>
            <a:endParaRPr lang="en-IN"/>
          </a:p>
        </p:txBody>
      </p:sp>
    </p:spTree>
    <p:extLst>
      <p:ext uri="{BB962C8B-B14F-4D97-AF65-F5344CB8AC3E}">
        <p14:creationId xmlns:p14="http://schemas.microsoft.com/office/powerpoint/2010/main" val="348033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732F8-E7EE-4C08-82D2-A39FFD27202E}"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888F52-28FB-40B6-AAA2-F95D3902F7E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4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D732F8-E7EE-4C08-82D2-A39FFD27202E}"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888F52-28FB-40B6-AAA2-F95D3902F7E3}" type="slidenum">
              <a:rPr lang="en-IN" smtClean="0"/>
              <a:t>‹#›</a:t>
            </a:fld>
            <a:endParaRPr lang="en-IN"/>
          </a:p>
        </p:txBody>
      </p:sp>
    </p:spTree>
    <p:extLst>
      <p:ext uri="{BB962C8B-B14F-4D97-AF65-F5344CB8AC3E}">
        <p14:creationId xmlns:p14="http://schemas.microsoft.com/office/powerpoint/2010/main" val="378762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D732F8-E7EE-4C08-82D2-A39FFD27202E}" type="datetimeFigureOut">
              <a:rPr lang="en-IN" smtClean="0"/>
              <a:t>06-10-2022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888F52-28FB-40B6-AAA2-F95D3902F7E3}" type="slidenum">
              <a:rPr lang="en-IN" smtClean="0"/>
              <a:t>‹#›</a:t>
            </a:fld>
            <a:endParaRPr lang="en-IN"/>
          </a:p>
        </p:txBody>
      </p:sp>
    </p:spTree>
    <p:extLst>
      <p:ext uri="{BB962C8B-B14F-4D97-AF65-F5344CB8AC3E}">
        <p14:creationId xmlns:p14="http://schemas.microsoft.com/office/powerpoint/2010/main" val="3469518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D732F8-E7EE-4C08-82D2-A39FFD27202E}" type="datetimeFigureOut">
              <a:rPr lang="en-IN" smtClean="0"/>
              <a:t>06-10-2022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888F52-28FB-40B6-AAA2-F95D3902F7E3}" type="slidenum">
              <a:rPr lang="en-IN" smtClean="0"/>
              <a:t>‹#›</a:t>
            </a:fld>
            <a:endParaRPr lang="en-IN"/>
          </a:p>
        </p:txBody>
      </p:sp>
    </p:spTree>
    <p:extLst>
      <p:ext uri="{BB962C8B-B14F-4D97-AF65-F5344CB8AC3E}">
        <p14:creationId xmlns:p14="http://schemas.microsoft.com/office/powerpoint/2010/main" val="184287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D732F8-E7EE-4C08-82D2-A39FFD27202E}" type="datetimeFigureOut">
              <a:rPr lang="en-IN" smtClean="0"/>
              <a:t>06-10-2022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B888F52-28FB-40B6-AAA2-F95D3902F7E3}" type="slidenum">
              <a:rPr lang="en-IN" smtClean="0"/>
              <a:t>‹#›</a:t>
            </a:fld>
            <a:endParaRPr lang="en-IN"/>
          </a:p>
        </p:txBody>
      </p:sp>
    </p:spTree>
    <p:extLst>
      <p:ext uri="{BB962C8B-B14F-4D97-AF65-F5344CB8AC3E}">
        <p14:creationId xmlns:p14="http://schemas.microsoft.com/office/powerpoint/2010/main" val="421878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D732F8-E7EE-4C08-82D2-A39FFD27202E}" type="datetimeFigureOut">
              <a:rPr lang="en-IN" smtClean="0"/>
              <a:t>06-10-2022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888F52-28FB-40B6-AAA2-F95D3902F7E3}" type="slidenum">
              <a:rPr lang="en-IN" smtClean="0"/>
              <a:t>‹#›</a:t>
            </a:fld>
            <a:endParaRPr lang="en-IN"/>
          </a:p>
        </p:txBody>
      </p:sp>
    </p:spTree>
    <p:extLst>
      <p:ext uri="{BB962C8B-B14F-4D97-AF65-F5344CB8AC3E}">
        <p14:creationId xmlns:p14="http://schemas.microsoft.com/office/powerpoint/2010/main" val="238565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732F8-E7EE-4C08-82D2-A39FFD27202E}"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888F52-28FB-40B6-AAA2-F95D3902F7E3}" type="slidenum">
              <a:rPr lang="en-IN" smtClean="0"/>
              <a:t>‹#›</a:t>
            </a:fld>
            <a:endParaRPr lang="en-IN"/>
          </a:p>
        </p:txBody>
      </p:sp>
    </p:spTree>
    <p:extLst>
      <p:ext uri="{BB962C8B-B14F-4D97-AF65-F5344CB8AC3E}">
        <p14:creationId xmlns:p14="http://schemas.microsoft.com/office/powerpoint/2010/main" val="177860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D732F8-E7EE-4C08-82D2-A39FFD27202E}" type="datetimeFigureOut">
              <a:rPr lang="en-IN" smtClean="0"/>
              <a:t>06-10-2022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888F52-28FB-40B6-AAA2-F95D3902F7E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0092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15D2-5209-410E-BCC0-C40D6E6023C3}"/>
              </a:ext>
            </a:extLst>
          </p:cNvPr>
          <p:cNvSpPr>
            <a:spLocks noGrp="1"/>
          </p:cNvSpPr>
          <p:nvPr>
            <p:ph type="ctrTitle"/>
          </p:nvPr>
        </p:nvSpPr>
        <p:spPr/>
        <p:txBody>
          <a:bodyPr/>
          <a:lstStyle/>
          <a:p>
            <a:r>
              <a:rPr lang="en-US" dirty="0"/>
              <a:t>HTML</a:t>
            </a:r>
            <a:endParaRPr lang="en-IN" dirty="0"/>
          </a:p>
        </p:txBody>
      </p:sp>
      <p:sp>
        <p:nvSpPr>
          <p:cNvPr id="3" name="Subtitle 2">
            <a:extLst>
              <a:ext uri="{FF2B5EF4-FFF2-40B4-BE49-F238E27FC236}">
                <a16:creationId xmlns:a16="http://schemas.microsoft.com/office/drawing/2014/main" id="{DF3272B7-7639-4F33-9EDF-692302D3906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3825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4E35-905D-41E1-97BE-A1198E541E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30CE22-E934-4F51-A621-81832E1FE330}"/>
              </a:ext>
            </a:extLst>
          </p:cNvPr>
          <p:cNvSpPr>
            <a:spLocks noGrp="1"/>
          </p:cNvSpPr>
          <p:nvPr>
            <p:ph idx="1"/>
          </p:nvPr>
        </p:nvSpPr>
        <p:spPr>
          <a:xfrm>
            <a:off x="1451579" y="2015732"/>
            <a:ext cx="9603275" cy="662154"/>
          </a:xfrm>
        </p:spPr>
        <p:txBody>
          <a:bodyPr>
            <a:normAutofit fontScale="55000" lnSpcReduction="20000"/>
          </a:bodyPr>
          <a:lstStyle/>
          <a:p>
            <a:pPr marL="0" indent="0">
              <a:buNone/>
            </a:pPr>
            <a:r>
              <a:rPr lang="en-US" b="1" i="0" dirty="0">
                <a:solidFill>
                  <a:srgbClr val="333333"/>
                </a:solidFill>
                <a:effectLst/>
                <a:latin typeface="inter-bold"/>
              </a:rPr>
              <a:t>Step 4: Open the HTML page in your web browser.</a:t>
            </a:r>
          </a:p>
          <a:p>
            <a:pPr marL="0" indent="0">
              <a:buNone/>
            </a:pPr>
            <a:r>
              <a:rPr lang="en-US" b="0" i="0" dirty="0">
                <a:solidFill>
                  <a:srgbClr val="333333"/>
                </a:solidFill>
                <a:effectLst/>
                <a:latin typeface="inter-regular"/>
              </a:rPr>
              <a:t>To run the HTML page, you need to open the file location, where you have saved the file and then either double-click on file or click on open with option</a:t>
            </a:r>
            <a:endParaRPr lang="en-IN" dirty="0"/>
          </a:p>
        </p:txBody>
      </p:sp>
      <p:pic>
        <p:nvPicPr>
          <p:cNvPr id="4098" name="Picture 2" descr="text Editors">
            <a:extLst>
              <a:ext uri="{FF2B5EF4-FFF2-40B4-BE49-F238E27FC236}">
                <a16:creationId xmlns:a16="http://schemas.microsoft.com/office/drawing/2014/main" id="{E9D7BC12-CD9B-4800-9EB7-1E7DBACF5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219" y="2677885"/>
            <a:ext cx="6106758" cy="3375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211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12E8-E1B4-4A6B-9036-E8C33265E64C}"/>
              </a:ext>
            </a:extLst>
          </p:cNvPr>
          <p:cNvSpPr>
            <a:spLocks noGrp="1"/>
          </p:cNvSpPr>
          <p:nvPr>
            <p:ph type="title"/>
          </p:nvPr>
        </p:nvSpPr>
        <p:spPr/>
        <p:txBody>
          <a:bodyPr/>
          <a:lstStyle/>
          <a:p>
            <a:endParaRPr lang="en-IN"/>
          </a:p>
        </p:txBody>
      </p:sp>
      <p:pic>
        <p:nvPicPr>
          <p:cNvPr id="5122" name="Picture 2" descr="text Editors">
            <a:extLst>
              <a:ext uri="{FF2B5EF4-FFF2-40B4-BE49-F238E27FC236}">
                <a16:creationId xmlns:a16="http://schemas.microsoft.com/office/drawing/2014/main" id="{4B023969-787F-4A9D-BC69-F6578B1CA2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2109431"/>
            <a:ext cx="6707144"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1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625C-9C50-4960-B6F9-5D83E05879BA}"/>
              </a:ext>
            </a:extLst>
          </p:cNvPr>
          <p:cNvSpPr>
            <a:spLocks noGrp="1"/>
          </p:cNvSpPr>
          <p:nvPr>
            <p:ph type="title"/>
          </p:nvPr>
        </p:nvSpPr>
        <p:spPr/>
        <p:txBody>
          <a:bodyPr/>
          <a:lstStyle/>
          <a:p>
            <a:r>
              <a:rPr lang="en-US" dirty="0"/>
              <a:t>What is html?</a:t>
            </a:r>
            <a:endParaRPr lang="en-IN" dirty="0"/>
          </a:p>
        </p:txBody>
      </p:sp>
      <p:sp>
        <p:nvSpPr>
          <p:cNvPr id="3" name="Content Placeholder 2">
            <a:extLst>
              <a:ext uri="{FF2B5EF4-FFF2-40B4-BE49-F238E27FC236}">
                <a16:creationId xmlns:a16="http://schemas.microsoft.com/office/drawing/2014/main" id="{A41A4692-6FF0-43DB-A14D-1AB60AA3ABBA}"/>
              </a:ext>
            </a:extLst>
          </p:cNvPr>
          <p:cNvSpPr>
            <a:spLocks noGrp="1"/>
          </p:cNvSpPr>
          <p:nvPr>
            <p:ph idx="1"/>
          </p:nvPr>
        </p:nvSpPr>
        <p:spPr>
          <a:xfrm>
            <a:off x="1451579" y="2015732"/>
            <a:ext cx="9603275" cy="4037749"/>
          </a:xfrm>
        </p:spPr>
        <p:txBody>
          <a:bodyPr>
            <a:normAutofit fontScale="92500" lnSpcReduction="20000"/>
          </a:bodyPr>
          <a:lstStyle/>
          <a:p>
            <a:pPr marL="0" indent="0">
              <a:buNone/>
            </a:pPr>
            <a:r>
              <a:rPr lang="en-US" b="0" i="0" dirty="0">
                <a:solidFill>
                  <a:srgbClr val="333333"/>
                </a:solidFill>
                <a:effectLst/>
                <a:latin typeface="inter-regular"/>
              </a:rPr>
              <a:t>HTML is an acronym which stands for </a:t>
            </a:r>
            <a:r>
              <a:rPr lang="en-US" b="1" i="0" dirty="0">
                <a:solidFill>
                  <a:srgbClr val="333333"/>
                </a:solidFill>
                <a:effectLst/>
                <a:latin typeface="inter-bold"/>
              </a:rPr>
              <a:t>Hyper Text Markup Language</a:t>
            </a:r>
            <a:r>
              <a:rPr lang="en-US" b="0" i="0" dirty="0">
                <a:solidFill>
                  <a:srgbClr val="333333"/>
                </a:solidFill>
                <a:effectLst/>
                <a:latin typeface="inter-regular"/>
              </a:rPr>
              <a:t> which is used for creating web pages and web applications. </a:t>
            </a:r>
          </a:p>
          <a:p>
            <a:pPr marL="0" indent="0">
              <a:buNone/>
            </a:pPr>
            <a:r>
              <a:rPr lang="en-US" b="1" i="0" dirty="0">
                <a:solidFill>
                  <a:srgbClr val="333333"/>
                </a:solidFill>
                <a:effectLst/>
                <a:latin typeface="inter-bold"/>
              </a:rPr>
              <a:t>Hyper Text:</a:t>
            </a:r>
            <a:r>
              <a:rPr lang="en-US" b="0" i="0" dirty="0">
                <a:solidFill>
                  <a:srgbClr val="333333"/>
                </a:solidFill>
                <a:effectLst/>
                <a:latin typeface="inter-regular"/>
              </a:rPr>
              <a:t> </a:t>
            </a:r>
            <a:r>
              <a:rPr lang="en-US" b="0" i="0" dirty="0" err="1">
                <a:solidFill>
                  <a:srgbClr val="333333"/>
                </a:solidFill>
                <a:effectLst/>
                <a:latin typeface="inter-regular"/>
              </a:rPr>
              <a:t>HyperText</a:t>
            </a:r>
            <a:r>
              <a:rPr lang="en-US" b="0" i="0" dirty="0">
                <a:solidFill>
                  <a:srgbClr val="333333"/>
                </a:solidFill>
                <a:effectLst/>
                <a:latin typeface="inter-regular"/>
              </a:rPr>
              <a:t> simply means "Text within Text." A text has a link within it, is a hypertext. Whenever you click on a link which brings you to a new webpage, you have clicked on a hypertext. </a:t>
            </a:r>
            <a:r>
              <a:rPr lang="en-US" b="0" i="0" dirty="0" err="1">
                <a:solidFill>
                  <a:srgbClr val="333333"/>
                </a:solidFill>
                <a:effectLst/>
                <a:latin typeface="inter-regular"/>
              </a:rPr>
              <a:t>HyperText</a:t>
            </a:r>
            <a:r>
              <a:rPr lang="en-US" b="0" i="0" dirty="0">
                <a:solidFill>
                  <a:srgbClr val="333333"/>
                </a:solidFill>
                <a:effectLst/>
                <a:latin typeface="inter-regular"/>
              </a:rPr>
              <a:t> is a way to link two or more web pages (HTML documents) with each other.</a:t>
            </a:r>
            <a:endParaRPr lang="en-US" dirty="0">
              <a:solidFill>
                <a:srgbClr val="333333"/>
              </a:solidFill>
              <a:latin typeface="inter-regular"/>
            </a:endParaRPr>
          </a:p>
          <a:p>
            <a:pPr marL="0" indent="0">
              <a:buNone/>
            </a:pPr>
            <a:r>
              <a:rPr lang="en-US" b="1" i="0" dirty="0">
                <a:solidFill>
                  <a:srgbClr val="333333"/>
                </a:solidFill>
                <a:effectLst/>
                <a:latin typeface="inter-bold"/>
              </a:rPr>
              <a:t>Markup language:</a:t>
            </a:r>
            <a:r>
              <a:rPr lang="en-US" b="0" i="0" dirty="0">
                <a:solidFill>
                  <a:srgbClr val="333333"/>
                </a:solidFill>
                <a:effectLst/>
                <a:latin typeface="inter-regular"/>
              </a:rPr>
              <a:t> A markup language is a computer language that is used to apply layout and formatting conventions to a text document. Markup language makes text more interactive and dynamic. It can turn text into images, tables, links, etc.</a:t>
            </a:r>
          </a:p>
          <a:p>
            <a:pPr marL="0" indent="0">
              <a:buNone/>
            </a:pPr>
            <a:r>
              <a:rPr lang="en-US" b="1" i="0" dirty="0">
                <a:solidFill>
                  <a:srgbClr val="333333"/>
                </a:solidFill>
                <a:effectLst/>
                <a:latin typeface="inter-bold"/>
              </a:rPr>
              <a:t>Web Page:</a:t>
            </a:r>
            <a:r>
              <a:rPr lang="en-US" b="0" i="0" dirty="0">
                <a:solidFill>
                  <a:srgbClr val="333333"/>
                </a:solidFill>
                <a:effectLst/>
                <a:latin typeface="inter-regular"/>
              </a:rPr>
              <a:t> A web page is a document which is commonly written in HTML and translated by a web browser. A web page can be identified by entering an URL. A Web page can be of the static or dynamic type. </a:t>
            </a:r>
            <a:r>
              <a:rPr lang="en-US" b="1" i="0" dirty="0">
                <a:solidFill>
                  <a:srgbClr val="333333"/>
                </a:solidFill>
                <a:effectLst/>
                <a:latin typeface="inter-bold"/>
              </a:rPr>
              <a:t>With the help of HTML only, we can create static web pages</a:t>
            </a:r>
            <a:r>
              <a:rPr lang="en-US" b="0" i="0" dirty="0">
                <a:solidFill>
                  <a:srgbClr val="333333"/>
                </a:solidFill>
                <a:effectLst/>
                <a:latin typeface="inter-regular"/>
              </a:rPr>
              <a:t>.</a:t>
            </a:r>
          </a:p>
          <a:p>
            <a:pPr marL="0" indent="0">
              <a:buNone/>
            </a:pPr>
            <a:r>
              <a:rPr lang="en-US" b="0" i="0" dirty="0">
                <a:solidFill>
                  <a:srgbClr val="333333"/>
                </a:solidFill>
                <a:effectLst/>
                <a:latin typeface="inter-regular"/>
              </a:rPr>
              <a:t>HTML is a markup language which is used for creating attractive web pages with the help of styling, and which looks in a nice format on a web browser. An HTML document is made of many HTML tags &lt;&gt; and each HTML tag contains different content.</a:t>
            </a:r>
            <a:endParaRPr lang="en-IN" dirty="0"/>
          </a:p>
        </p:txBody>
      </p:sp>
    </p:spTree>
    <p:extLst>
      <p:ext uri="{BB962C8B-B14F-4D97-AF65-F5344CB8AC3E}">
        <p14:creationId xmlns:p14="http://schemas.microsoft.com/office/powerpoint/2010/main" val="1416338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6A00-DC5A-4B55-8CA8-321372796D26}"/>
              </a:ext>
            </a:extLst>
          </p:cNvPr>
          <p:cNvSpPr>
            <a:spLocks noGrp="1"/>
          </p:cNvSpPr>
          <p:nvPr>
            <p:ph type="title"/>
          </p:nvPr>
        </p:nvSpPr>
        <p:spPr>
          <a:xfrm>
            <a:off x="1097280" y="286603"/>
            <a:ext cx="10058400" cy="1560858"/>
          </a:xfrm>
        </p:spPr>
        <p:txBody>
          <a:bodyPr/>
          <a:lstStyle/>
          <a:p>
            <a:r>
              <a:rPr lang="en-IN" b="0" i="0" dirty="0">
                <a:solidFill>
                  <a:srgbClr val="610B38"/>
                </a:solidFill>
                <a:effectLst/>
                <a:latin typeface="erdana"/>
              </a:rPr>
              <a:t>Description of HTML Example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50A5F09-9C74-44E2-B08C-95CF7480FFB4}"/>
              </a:ext>
            </a:extLst>
          </p:cNvPr>
          <p:cNvSpPr>
            <a:spLocks noGrp="1"/>
          </p:cNvSpPr>
          <p:nvPr>
            <p:ph sz="half" idx="1"/>
          </p:nvPr>
        </p:nvSpPr>
        <p:spPr>
          <a:xfrm>
            <a:off x="391887" y="2010878"/>
            <a:ext cx="7137918" cy="4352600"/>
          </a:xfrm>
        </p:spPr>
        <p:txBody>
          <a:bodyPr>
            <a:normAutofit fontScale="47500" lnSpcReduction="20000"/>
          </a:bodyPr>
          <a:lstStyle/>
          <a:p>
            <a:pPr algn="just"/>
            <a:r>
              <a:rPr lang="en-US" sz="3600" b="1" i="0" dirty="0">
                <a:solidFill>
                  <a:srgbClr val="333333"/>
                </a:solidFill>
                <a:effectLst/>
                <a:latin typeface="inter-bold"/>
              </a:rPr>
              <a:t>&lt;!DOCTYPE&gt;:</a:t>
            </a:r>
            <a:r>
              <a:rPr lang="en-US" sz="3600" b="0" i="0" dirty="0">
                <a:solidFill>
                  <a:srgbClr val="333333"/>
                </a:solidFill>
                <a:effectLst/>
                <a:latin typeface="inter-regular"/>
              </a:rPr>
              <a:t> It defines the document type or it instruct the browser about the version of HTML.</a:t>
            </a:r>
          </a:p>
          <a:p>
            <a:pPr algn="just"/>
            <a:r>
              <a:rPr lang="en-US" sz="3600" b="1" i="0" dirty="0">
                <a:solidFill>
                  <a:srgbClr val="333333"/>
                </a:solidFill>
                <a:effectLst/>
                <a:latin typeface="inter-bold"/>
              </a:rPr>
              <a:t>&lt;html &gt;</a:t>
            </a:r>
            <a:r>
              <a:rPr lang="en-US" sz="3600" b="0" i="0" dirty="0">
                <a:solidFill>
                  <a:srgbClr val="333333"/>
                </a:solidFill>
                <a:effectLst/>
                <a:latin typeface="inter-regular"/>
              </a:rPr>
              <a:t> :This tag informs the browser that it is an HTML document. Text between html tag describes the web document. It is a container for all other elements of HTML except &lt;!DOCTYPE&gt;</a:t>
            </a:r>
          </a:p>
          <a:p>
            <a:pPr algn="just"/>
            <a:r>
              <a:rPr lang="en-US" sz="3600" b="1" i="0" dirty="0">
                <a:solidFill>
                  <a:srgbClr val="333333"/>
                </a:solidFill>
                <a:effectLst/>
                <a:latin typeface="inter-bold"/>
              </a:rPr>
              <a:t>&lt;head&gt;:</a:t>
            </a:r>
            <a:r>
              <a:rPr lang="en-US" sz="3600" b="0" i="0" dirty="0">
                <a:solidFill>
                  <a:srgbClr val="333333"/>
                </a:solidFill>
                <a:effectLst/>
                <a:latin typeface="inter-regular"/>
              </a:rPr>
              <a:t> It should be the first element inside the &lt;html&gt; element, which contains the metadata(information about the document). It must be closed before the body tag opens.</a:t>
            </a:r>
          </a:p>
          <a:p>
            <a:pPr algn="just"/>
            <a:r>
              <a:rPr lang="en-US" sz="3600" b="1" i="0" dirty="0">
                <a:solidFill>
                  <a:srgbClr val="333333"/>
                </a:solidFill>
                <a:effectLst/>
                <a:latin typeface="inter-bold"/>
              </a:rPr>
              <a:t>&lt;title&gt;:</a:t>
            </a:r>
            <a:r>
              <a:rPr lang="en-US" sz="3600" b="0" i="0" dirty="0">
                <a:solidFill>
                  <a:srgbClr val="333333"/>
                </a:solidFill>
                <a:effectLst/>
                <a:latin typeface="inter-regular"/>
              </a:rPr>
              <a:t> As its name suggested, it is used to add title of that HTML page which appears at the top of the browser window. It must be placed inside the head tag and should close immediately. (Optional)</a:t>
            </a:r>
          </a:p>
          <a:p>
            <a:pPr algn="just"/>
            <a:r>
              <a:rPr lang="en-US" sz="3600" b="1" i="0" dirty="0">
                <a:solidFill>
                  <a:srgbClr val="333333"/>
                </a:solidFill>
                <a:effectLst/>
                <a:latin typeface="inter-bold"/>
              </a:rPr>
              <a:t>&lt;body&gt; </a:t>
            </a:r>
            <a:r>
              <a:rPr lang="en-US" sz="3600" b="0" i="0" dirty="0">
                <a:solidFill>
                  <a:srgbClr val="333333"/>
                </a:solidFill>
                <a:effectLst/>
                <a:latin typeface="inter-regular"/>
              </a:rPr>
              <a:t>: Text between body tag describes the body content of the page that is visible to the end user. This tag contains the main content of the HTML document.</a:t>
            </a:r>
          </a:p>
          <a:p>
            <a:pPr algn="just"/>
            <a:r>
              <a:rPr lang="en-US" sz="3600" b="1" i="0" dirty="0">
                <a:solidFill>
                  <a:srgbClr val="333333"/>
                </a:solidFill>
                <a:effectLst/>
                <a:latin typeface="inter-bold"/>
              </a:rPr>
              <a:t>&lt;h1&gt;</a:t>
            </a:r>
            <a:r>
              <a:rPr lang="en-US" sz="3600" b="0" i="0" dirty="0">
                <a:solidFill>
                  <a:srgbClr val="333333"/>
                </a:solidFill>
                <a:effectLst/>
                <a:latin typeface="inter-regular"/>
              </a:rPr>
              <a:t> : Text between &lt;h1&gt; tag describes the first level heading of the webpage.</a:t>
            </a:r>
          </a:p>
          <a:p>
            <a:pPr algn="just"/>
            <a:r>
              <a:rPr lang="en-US" sz="3600" b="1" i="0" dirty="0">
                <a:solidFill>
                  <a:srgbClr val="333333"/>
                </a:solidFill>
                <a:effectLst/>
                <a:latin typeface="inter-bold"/>
              </a:rPr>
              <a:t>&lt;p&gt; </a:t>
            </a:r>
            <a:r>
              <a:rPr lang="en-US" sz="3600" b="0" i="0" dirty="0">
                <a:solidFill>
                  <a:srgbClr val="333333"/>
                </a:solidFill>
                <a:effectLst/>
                <a:latin typeface="inter-regular"/>
              </a:rPr>
              <a:t>: Text between &lt;p&gt; tag describes the paragraph of the webpage.</a:t>
            </a:r>
          </a:p>
          <a:p>
            <a:endParaRPr lang="en-IN" dirty="0"/>
          </a:p>
        </p:txBody>
      </p:sp>
      <p:sp>
        <p:nvSpPr>
          <p:cNvPr id="4" name="Content Placeholder 3">
            <a:extLst>
              <a:ext uri="{FF2B5EF4-FFF2-40B4-BE49-F238E27FC236}">
                <a16:creationId xmlns:a16="http://schemas.microsoft.com/office/drawing/2014/main" id="{53B83B3A-0A10-426B-8D1B-951967DF929C}"/>
              </a:ext>
            </a:extLst>
          </p:cNvPr>
          <p:cNvSpPr>
            <a:spLocks noGrp="1"/>
          </p:cNvSpPr>
          <p:nvPr>
            <p:ph sz="half" idx="2"/>
          </p:nvPr>
        </p:nvSpPr>
        <p:spPr>
          <a:xfrm>
            <a:off x="8276253" y="2026674"/>
            <a:ext cx="2782670" cy="3441520"/>
          </a:xfrm>
        </p:spPr>
        <p:txBody>
          <a:bodyPr>
            <a:normAutofit fontScale="47500" lnSpcReduction="20000"/>
          </a:bodyPr>
          <a:lstStyle/>
          <a:p>
            <a:pPr marL="0" indent="0">
              <a:buNone/>
            </a:pPr>
            <a:r>
              <a:rPr lang="en-US" dirty="0"/>
              <a:t>&lt;!DOCTYPE html&gt;  </a:t>
            </a:r>
          </a:p>
          <a:p>
            <a:pPr marL="0" indent="0">
              <a:buNone/>
            </a:pPr>
            <a:r>
              <a:rPr lang="en-US" dirty="0"/>
              <a:t>&lt;html&gt;  </a:t>
            </a:r>
          </a:p>
          <a:p>
            <a:pPr marL="0" indent="0">
              <a:buNone/>
            </a:pPr>
            <a:r>
              <a:rPr lang="en-US" dirty="0"/>
              <a:t>&lt;head&gt;  </a:t>
            </a:r>
          </a:p>
          <a:p>
            <a:pPr marL="0" indent="0">
              <a:buNone/>
            </a:pPr>
            <a:r>
              <a:rPr lang="en-US" dirty="0"/>
              <a:t>&lt;title&gt;Web page title&lt;/title&gt;  </a:t>
            </a:r>
          </a:p>
          <a:p>
            <a:pPr marL="0" indent="0">
              <a:buNone/>
            </a:pPr>
            <a:r>
              <a:rPr lang="en-US" dirty="0"/>
              <a:t>&lt;/head&gt;  </a:t>
            </a:r>
          </a:p>
          <a:p>
            <a:pPr marL="0" indent="0">
              <a:buNone/>
            </a:pPr>
            <a:r>
              <a:rPr lang="en-US" dirty="0"/>
              <a:t>&lt;body&gt;  </a:t>
            </a:r>
          </a:p>
          <a:p>
            <a:pPr marL="0" indent="0">
              <a:buNone/>
            </a:pPr>
            <a:r>
              <a:rPr lang="en-US" dirty="0"/>
              <a:t>&lt;h1&gt;Write Your First Heading&lt;/h1&gt;  </a:t>
            </a:r>
          </a:p>
          <a:p>
            <a:pPr marL="0" indent="0">
              <a:buNone/>
            </a:pPr>
            <a:r>
              <a:rPr lang="en-US" dirty="0"/>
              <a:t>&lt;p&gt;Write Your First Paragraph.&lt;/p&gt;  </a:t>
            </a:r>
          </a:p>
          <a:p>
            <a:pPr marL="0" indent="0">
              <a:buNone/>
            </a:pPr>
            <a:r>
              <a:rPr lang="en-US" dirty="0"/>
              <a:t>&lt;/body&gt;  </a:t>
            </a:r>
          </a:p>
          <a:p>
            <a:pPr marL="0" indent="0">
              <a:buNone/>
            </a:pPr>
            <a:r>
              <a:rPr lang="en-US" dirty="0"/>
              <a:t>&lt;/html&gt; </a:t>
            </a:r>
            <a:endParaRPr lang="en-IN" dirty="0"/>
          </a:p>
        </p:txBody>
      </p:sp>
    </p:spTree>
    <p:extLst>
      <p:ext uri="{BB962C8B-B14F-4D97-AF65-F5344CB8AC3E}">
        <p14:creationId xmlns:p14="http://schemas.microsoft.com/office/powerpoint/2010/main" val="39715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FD89-EB5C-4E60-A6EA-FCD788B0CCE2}"/>
              </a:ext>
            </a:extLst>
          </p:cNvPr>
          <p:cNvSpPr>
            <a:spLocks noGrp="1"/>
          </p:cNvSpPr>
          <p:nvPr>
            <p:ph type="title"/>
          </p:nvPr>
        </p:nvSpPr>
        <p:spPr/>
        <p:txBody>
          <a:bodyPr/>
          <a:lstStyle/>
          <a:p>
            <a:r>
              <a:rPr lang="en-US" dirty="0"/>
              <a:t>EXAMPLE</a:t>
            </a:r>
            <a:endParaRPr lang="en-IN" dirty="0"/>
          </a:p>
        </p:txBody>
      </p:sp>
      <p:pic>
        <p:nvPicPr>
          <p:cNvPr id="6" name="Content Placeholder 5">
            <a:extLst>
              <a:ext uri="{FF2B5EF4-FFF2-40B4-BE49-F238E27FC236}">
                <a16:creationId xmlns:a16="http://schemas.microsoft.com/office/drawing/2014/main" id="{17F176B8-3639-48FA-B36D-AFE6D45352CC}"/>
              </a:ext>
            </a:extLst>
          </p:cNvPr>
          <p:cNvPicPr>
            <a:picLocks noGrp="1" noChangeAspect="1"/>
          </p:cNvPicPr>
          <p:nvPr>
            <p:ph sz="half" idx="1"/>
          </p:nvPr>
        </p:nvPicPr>
        <p:blipFill>
          <a:blip r:embed="rId2"/>
          <a:stretch>
            <a:fillRect/>
          </a:stretch>
        </p:blipFill>
        <p:spPr>
          <a:xfrm>
            <a:off x="1818481" y="2428875"/>
            <a:ext cx="3495675" cy="2857500"/>
          </a:xfrm>
        </p:spPr>
      </p:pic>
      <p:pic>
        <p:nvPicPr>
          <p:cNvPr id="8" name="Content Placeholder 7">
            <a:extLst>
              <a:ext uri="{FF2B5EF4-FFF2-40B4-BE49-F238E27FC236}">
                <a16:creationId xmlns:a16="http://schemas.microsoft.com/office/drawing/2014/main" id="{9F383AB1-A570-43D3-8676-40DCC272B8B6}"/>
              </a:ext>
            </a:extLst>
          </p:cNvPr>
          <p:cNvPicPr>
            <a:picLocks noGrp="1" noChangeAspect="1"/>
          </p:cNvPicPr>
          <p:nvPr>
            <p:ph sz="half" idx="2"/>
          </p:nvPr>
        </p:nvPicPr>
        <p:blipFill>
          <a:blip r:embed="rId3"/>
          <a:stretch>
            <a:fillRect/>
          </a:stretch>
        </p:blipFill>
        <p:spPr>
          <a:xfrm>
            <a:off x="6218238" y="2576114"/>
            <a:ext cx="4937125" cy="2563022"/>
          </a:xfrm>
        </p:spPr>
      </p:pic>
    </p:spTree>
    <p:extLst>
      <p:ext uri="{BB962C8B-B14F-4D97-AF65-F5344CB8AC3E}">
        <p14:creationId xmlns:p14="http://schemas.microsoft.com/office/powerpoint/2010/main" val="421379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F48A6-4346-4407-8956-50F83B970DED}"/>
              </a:ext>
            </a:extLst>
          </p:cNvPr>
          <p:cNvSpPr>
            <a:spLocks noGrp="1"/>
          </p:cNvSpPr>
          <p:nvPr>
            <p:ph type="title"/>
          </p:nvPr>
        </p:nvSpPr>
        <p:spPr/>
        <p:txBody>
          <a:bodyPr/>
          <a:lstStyle/>
          <a:p>
            <a:r>
              <a:rPr lang="en-IN" b="0" i="0" dirty="0">
                <a:solidFill>
                  <a:srgbClr val="610B38"/>
                </a:solidFill>
                <a:effectLst/>
                <a:latin typeface="erdana"/>
              </a:rPr>
              <a:t>HTML Versions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D0E2F10-BEE7-466B-B28B-6D6EFED8A79E}"/>
              </a:ext>
            </a:extLst>
          </p:cNvPr>
          <p:cNvSpPr>
            <a:spLocks noGrp="1"/>
          </p:cNvSpPr>
          <p:nvPr>
            <p:ph idx="1"/>
          </p:nvPr>
        </p:nvSpPr>
        <p:spPr>
          <a:xfrm>
            <a:off x="1" y="1856792"/>
            <a:ext cx="12083142" cy="3816220"/>
          </a:xfrm>
        </p:spPr>
        <p:txBody>
          <a:bodyPr>
            <a:normAutofit fontScale="25000" lnSpcReduction="20000"/>
          </a:bodyPr>
          <a:lstStyle/>
          <a:p>
            <a:pPr marL="0" indent="0" algn="just">
              <a:buNone/>
            </a:pPr>
            <a:r>
              <a:rPr lang="en-US" sz="7200" b="0" i="0" dirty="0">
                <a:solidFill>
                  <a:srgbClr val="333333"/>
                </a:solidFill>
                <a:effectLst/>
                <a:latin typeface="inter-regular"/>
              </a:rPr>
              <a:t>Since the time HTML was invented there are lots of HTML versions in market, the brief introduction about the HTML version is given below:</a:t>
            </a:r>
          </a:p>
          <a:p>
            <a:pPr algn="just"/>
            <a:r>
              <a:rPr lang="en-US" sz="7200" b="1" i="0" dirty="0">
                <a:solidFill>
                  <a:srgbClr val="333333"/>
                </a:solidFill>
                <a:effectLst/>
                <a:latin typeface="inter-bold"/>
              </a:rPr>
              <a:t>HTML 1.0:</a:t>
            </a:r>
            <a:r>
              <a:rPr lang="en-US" sz="7200" b="0" i="0" dirty="0">
                <a:solidFill>
                  <a:srgbClr val="333333"/>
                </a:solidFill>
                <a:effectLst/>
                <a:latin typeface="inter-regular"/>
              </a:rPr>
              <a:t> The first version of HTML was 1.0, which was the </a:t>
            </a:r>
            <a:r>
              <a:rPr lang="en-US" sz="7200" b="1" i="0" dirty="0">
                <a:solidFill>
                  <a:srgbClr val="333333"/>
                </a:solidFill>
                <a:effectLst/>
                <a:highlight>
                  <a:srgbClr val="FFFF00"/>
                </a:highlight>
                <a:latin typeface="inter-regular"/>
              </a:rPr>
              <a:t>barebones version of HTML language</a:t>
            </a:r>
            <a:r>
              <a:rPr lang="en-US" sz="7200" b="0" i="0" dirty="0">
                <a:solidFill>
                  <a:srgbClr val="333333"/>
                </a:solidFill>
                <a:effectLst/>
                <a:latin typeface="inter-regular"/>
              </a:rPr>
              <a:t>, and it was released in1991.</a:t>
            </a:r>
          </a:p>
          <a:p>
            <a:pPr algn="just"/>
            <a:r>
              <a:rPr lang="en-US" sz="7200" b="1" i="0" dirty="0">
                <a:solidFill>
                  <a:srgbClr val="333333"/>
                </a:solidFill>
                <a:effectLst/>
                <a:latin typeface="inter-bold"/>
              </a:rPr>
              <a:t>HTML 2.0:</a:t>
            </a:r>
            <a:r>
              <a:rPr lang="en-US" sz="7200" b="0" i="0" dirty="0">
                <a:solidFill>
                  <a:srgbClr val="333333"/>
                </a:solidFill>
                <a:effectLst/>
                <a:latin typeface="inter-regular"/>
              </a:rPr>
              <a:t> This was the next version which was released in 1995, and it was standard language </a:t>
            </a:r>
            <a:r>
              <a:rPr lang="en-US" sz="7200" b="0" i="0" dirty="0">
                <a:solidFill>
                  <a:srgbClr val="333333"/>
                </a:solidFill>
                <a:effectLst/>
                <a:highlight>
                  <a:srgbClr val="FFFF00"/>
                </a:highlight>
                <a:latin typeface="inter-regular"/>
              </a:rPr>
              <a:t>version for website design. HTML 2.0 was able to support extra features such as form-based file upload, form elements such as </a:t>
            </a:r>
            <a:r>
              <a:rPr lang="en-US" sz="7200" b="1" i="0" dirty="0">
                <a:solidFill>
                  <a:srgbClr val="333333"/>
                </a:solidFill>
                <a:effectLst/>
                <a:highlight>
                  <a:srgbClr val="FFFF00"/>
                </a:highlight>
                <a:latin typeface="inter-regular"/>
              </a:rPr>
              <a:t>text box, option button</a:t>
            </a:r>
            <a:r>
              <a:rPr lang="en-US" sz="7200" b="0" i="0" dirty="0">
                <a:solidFill>
                  <a:srgbClr val="333333"/>
                </a:solidFill>
                <a:effectLst/>
                <a:latin typeface="inter-regular"/>
              </a:rPr>
              <a:t>, etc.</a:t>
            </a:r>
          </a:p>
          <a:p>
            <a:pPr algn="just"/>
            <a:r>
              <a:rPr lang="en-US" sz="7200" b="1" i="0" dirty="0">
                <a:solidFill>
                  <a:srgbClr val="333333"/>
                </a:solidFill>
                <a:effectLst/>
                <a:latin typeface="inter-bold"/>
              </a:rPr>
              <a:t>HTML 3.2:</a:t>
            </a:r>
            <a:r>
              <a:rPr lang="en-US" sz="7200" b="0" i="0" dirty="0">
                <a:solidFill>
                  <a:srgbClr val="333333"/>
                </a:solidFill>
                <a:effectLst/>
                <a:latin typeface="inter-regular"/>
              </a:rPr>
              <a:t> HTML 3.2 version was published by W3C in early 1997. This version was capable of </a:t>
            </a:r>
            <a:r>
              <a:rPr lang="en-US" sz="7200" b="1" i="0" dirty="0">
                <a:solidFill>
                  <a:srgbClr val="333333"/>
                </a:solidFill>
                <a:effectLst/>
                <a:highlight>
                  <a:srgbClr val="FFFF00"/>
                </a:highlight>
                <a:latin typeface="inter-regular"/>
              </a:rPr>
              <a:t>creating</a:t>
            </a:r>
            <a:r>
              <a:rPr lang="en-US" sz="7200" b="1" i="0" dirty="0">
                <a:solidFill>
                  <a:srgbClr val="333333"/>
                </a:solidFill>
                <a:effectLst/>
                <a:latin typeface="inter-regular"/>
              </a:rPr>
              <a:t> </a:t>
            </a:r>
            <a:r>
              <a:rPr lang="en-US" sz="7200" b="1" i="0" dirty="0">
                <a:solidFill>
                  <a:srgbClr val="333333"/>
                </a:solidFill>
                <a:effectLst/>
                <a:highlight>
                  <a:srgbClr val="FFFF00"/>
                </a:highlight>
                <a:latin typeface="inter-regular"/>
              </a:rPr>
              <a:t>tables</a:t>
            </a:r>
            <a:r>
              <a:rPr lang="en-US" sz="7200" b="1" i="0" dirty="0">
                <a:solidFill>
                  <a:srgbClr val="333333"/>
                </a:solidFill>
                <a:effectLst/>
                <a:latin typeface="inter-regular"/>
              </a:rPr>
              <a:t> </a:t>
            </a:r>
            <a:r>
              <a:rPr lang="en-US" sz="7200" b="0" i="0" dirty="0">
                <a:solidFill>
                  <a:srgbClr val="333333"/>
                </a:solidFill>
                <a:effectLst/>
                <a:latin typeface="inter-regular"/>
              </a:rPr>
              <a:t>and providing support for extra options for form elements. It can also support a web page with </a:t>
            </a:r>
            <a:r>
              <a:rPr lang="en-US" sz="7200" b="1" i="0" dirty="0">
                <a:solidFill>
                  <a:srgbClr val="333333"/>
                </a:solidFill>
                <a:effectLst/>
                <a:highlight>
                  <a:srgbClr val="FFFF00"/>
                </a:highlight>
                <a:latin typeface="inter-regular"/>
              </a:rPr>
              <a:t>complex mathematical equations</a:t>
            </a:r>
            <a:r>
              <a:rPr lang="en-US" sz="7200" b="0" i="0" dirty="0">
                <a:solidFill>
                  <a:srgbClr val="333333"/>
                </a:solidFill>
                <a:effectLst/>
                <a:highlight>
                  <a:srgbClr val="FFFF00"/>
                </a:highlight>
                <a:latin typeface="inter-regular"/>
              </a:rPr>
              <a:t>. </a:t>
            </a:r>
            <a:r>
              <a:rPr lang="en-US" sz="7200" b="0" i="0" dirty="0">
                <a:solidFill>
                  <a:srgbClr val="333333"/>
                </a:solidFill>
                <a:effectLst/>
                <a:latin typeface="inter-regular"/>
              </a:rPr>
              <a:t>It became an official standard for any browser till January 1997. Today it is practically supported by most of the browsers.</a:t>
            </a:r>
          </a:p>
          <a:p>
            <a:pPr algn="just"/>
            <a:r>
              <a:rPr lang="en-US" sz="7200" b="1" i="0" dirty="0">
                <a:solidFill>
                  <a:srgbClr val="333333"/>
                </a:solidFill>
                <a:effectLst/>
                <a:latin typeface="inter-bold"/>
              </a:rPr>
              <a:t>HTML 4.01:</a:t>
            </a:r>
            <a:r>
              <a:rPr lang="en-US" sz="7200" b="0" i="0" dirty="0">
                <a:solidFill>
                  <a:srgbClr val="333333"/>
                </a:solidFill>
                <a:effectLst/>
                <a:latin typeface="inter-regular"/>
              </a:rPr>
              <a:t> HTML 4.01 version was released on December 1999, and it is a very stable version of HTML language. This version is the current official standard, and it provides </a:t>
            </a:r>
            <a:r>
              <a:rPr lang="en-US" sz="7200" b="1" i="0" dirty="0">
                <a:solidFill>
                  <a:srgbClr val="333333"/>
                </a:solidFill>
                <a:effectLst/>
                <a:highlight>
                  <a:srgbClr val="FFFF00"/>
                </a:highlight>
                <a:latin typeface="inter-regular"/>
              </a:rPr>
              <a:t>added support for stylesheets </a:t>
            </a:r>
            <a:r>
              <a:rPr lang="en-US" sz="7200" b="1" i="0" dirty="0">
                <a:solidFill>
                  <a:srgbClr val="333333"/>
                </a:solidFill>
                <a:effectLst/>
                <a:latin typeface="inter-regular"/>
              </a:rPr>
              <a:t>(CSS)</a:t>
            </a:r>
            <a:r>
              <a:rPr lang="en-US" sz="7200" b="0" i="0" dirty="0">
                <a:solidFill>
                  <a:srgbClr val="333333"/>
                </a:solidFill>
                <a:effectLst/>
                <a:latin typeface="inter-regular"/>
              </a:rPr>
              <a:t> and scripting ability for various </a:t>
            </a:r>
            <a:r>
              <a:rPr lang="en-US" sz="7200" b="1" i="0" dirty="0">
                <a:solidFill>
                  <a:srgbClr val="333333"/>
                </a:solidFill>
                <a:effectLst/>
                <a:latin typeface="inter-regular"/>
              </a:rPr>
              <a:t>multimedia elements.</a:t>
            </a:r>
          </a:p>
          <a:p>
            <a:pPr algn="just"/>
            <a:r>
              <a:rPr lang="en-US" sz="7200" b="1" i="0" dirty="0">
                <a:solidFill>
                  <a:srgbClr val="333333"/>
                </a:solidFill>
                <a:effectLst/>
                <a:latin typeface="inter-bold"/>
              </a:rPr>
              <a:t>HTML 5 :</a:t>
            </a:r>
            <a:r>
              <a:rPr lang="en-US" sz="7200" b="0" i="0" dirty="0">
                <a:solidFill>
                  <a:srgbClr val="333333"/>
                </a:solidFill>
                <a:effectLst/>
                <a:latin typeface="inter-regular"/>
              </a:rPr>
              <a:t> HTML5 is the newest version of </a:t>
            </a:r>
            <a:r>
              <a:rPr lang="en-US" sz="7200" b="0" i="0" dirty="0" err="1">
                <a:solidFill>
                  <a:srgbClr val="333333"/>
                </a:solidFill>
                <a:effectLst/>
                <a:latin typeface="inter-regular"/>
              </a:rPr>
              <a:t>HyperText</a:t>
            </a:r>
            <a:r>
              <a:rPr lang="en-US" sz="7200" b="0" i="0" dirty="0">
                <a:solidFill>
                  <a:srgbClr val="333333"/>
                </a:solidFill>
                <a:effectLst/>
                <a:latin typeface="inter-regular"/>
              </a:rPr>
              <a:t> Markup language and is currently being used. </a:t>
            </a:r>
            <a:endParaRPr lang="en-IN" dirty="0"/>
          </a:p>
        </p:txBody>
      </p:sp>
    </p:spTree>
    <p:extLst>
      <p:ext uri="{BB962C8B-B14F-4D97-AF65-F5344CB8AC3E}">
        <p14:creationId xmlns:p14="http://schemas.microsoft.com/office/powerpoint/2010/main" val="210919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EF04-0AA4-460A-AD13-5B43CE82DA1F}"/>
              </a:ext>
            </a:extLst>
          </p:cNvPr>
          <p:cNvSpPr>
            <a:spLocks noGrp="1"/>
          </p:cNvSpPr>
          <p:nvPr>
            <p:ph type="title"/>
          </p:nvPr>
        </p:nvSpPr>
        <p:spPr/>
        <p:txBody>
          <a:bodyPr/>
          <a:lstStyle/>
          <a:p>
            <a:r>
              <a:rPr lang="en-IN" b="0" i="0" dirty="0">
                <a:solidFill>
                  <a:srgbClr val="610B38"/>
                </a:solidFill>
                <a:effectLst/>
                <a:latin typeface="erdana"/>
              </a:rPr>
              <a:t>Features of HTML</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43B5923-0713-42E0-A08A-8767F1AE2D6B}"/>
              </a:ext>
            </a:extLst>
          </p:cNvPr>
          <p:cNvSpPr>
            <a:spLocks noGrp="1"/>
          </p:cNvSpPr>
          <p:nvPr>
            <p:ph idx="1"/>
          </p:nvPr>
        </p:nvSpPr>
        <p:spPr/>
        <p:txBody>
          <a:bodyPr>
            <a:normAutofit fontScale="92500"/>
          </a:bodyPr>
          <a:lstStyle/>
          <a:p>
            <a:pPr algn="just"/>
            <a:r>
              <a:rPr lang="en-US" b="0" i="0" dirty="0">
                <a:solidFill>
                  <a:srgbClr val="333333"/>
                </a:solidFill>
                <a:effectLst/>
                <a:latin typeface="inter-regular"/>
              </a:rPr>
              <a:t>It is a very </a:t>
            </a:r>
            <a:r>
              <a:rPr lang="en-US" b="1" i="0" dirty="0">
                <a:solidFill>
                  <a:srgbClr val="333333"/>
                </a:solidFill>
                <a:effectLst/>
                <a:latin typeface="inter-bold"/>
              </a:rPr>
              <a:t>easy and simple language</a:t>
            </a:r>
            <a:r>
              <a:rPr lang="en-US" b="0" i="0" dirty="0">
                <a:solidFill>
                  <a:srgbClr val="333333"/>
                </a:solidFill>
                <a:effectLst/>
                <a:latin typeface="inter-regular"/>
              </a:rPr>
              <a:t>. It can be easily understood and modified.</a:t>
            </a:r>
          </a:p>
          <a:p>
            <a:pPr algn="just"/>
            <a:r>
              <a:rPr lang="en-US" b="0" i="0" dirty="0">
                <a:solidFill>
                  <a:srgbClr val="333333"/>
                </a:solidFill>
                <a:effectLst/>
                <a:latin typeface="inter-regular"/>
              </a:rPr>
              <a:t>It is very easy to make an </a:t>
            </a:r>
            <a:r>
              <a:rPr lang="en-US" b="1" i="0" dirty="0">
                <a:solidFill>
                  <a:srgbClr val="333333"/>
                </a:solidFill>
                <a:effectLst/>
                <a:latin typeface="inter-bold"/>
              </a:rPr>
              <a:t>effective presentation</a:t>
            </a:r>
            <a:r>
              <a:rPr lang="en-US" b="0" i="0" dirty="0">
                <a:solidFill>
                  <a:srgbClr val="333333"/>
                </a:solidFill>
                <a:effectLst/>
                <a:latin typeface="inter-regular"/>
              </a:rPr>
              <a:t> with HTML because it has a lot of formatting tags.</a:t>
            </a:r>
          </a:p>
          <a:p>
            <a:pPr algn="just"/>
            <a:r>
              <a:rPr lang="en-US" b="0" i="0" dirty="0">
                <a:solidFill>
                  <a:srgbClr val="333333"/>
                </a:solidFill>
                <a:effectLst/>
                <a:latin typeface="inter-regular"/>
              </a:rPr>
              <a:t>It is a </a:t>
            </a:r>
            <a:r>
              <a:rPr lang="en-US" b="1" i="0" dirty="0">
                <a:solidFill>
                  <a:srgbClr val="333333"/>
                </a:solidFill>
                <a:effectLst/>
                <a:latin typeface="inter-bold"/>
              </a:rPr>
              <a:t>markup language</a:t>
            </a:r>
            <a:r>
              <a:rPr lang="en-US" b="0" i="0" dirty="0">
                <a:solidFill>
                  <a:srgbClr val="333333"/>
                </a:solidFill>
                <a:effectLst/>
                <a:latin typeface="inter-regular"/>
              </a:rPr>
              <a:t>, so it provides a flexible way to design web pages along with the text.</a:t>
            </a:r>
          </a:p>
          <a:p>
            <a:pPr algn="just"/>
            <a:r>
              <a:rPr lang="en-US" b="0" i="0" dirty="0">
                <a:solidFill>
                  <a:srgbClr val="333333"/>
                </a:solidFill>
                <a:effectLst/>
                <a:latin typeface="inter-regular"/>
              </a:rPr>
              <a:t>It facilitates programmers to add a </a:t>
            </a:r>
            <a:r>
              <a:rPr lang="en-US" b="1" i="0" dirty="0">
                <a:solidFill>
                  <a:srgbClr val="333333"/>
                </a:solidFill>
                <a:effectLst/>
                <a:latin typeface="inter-bold"/>
              </a:rPr>
              <a:t>link</a:t>
            </a:r>
            <a:r>
              <a:rPr lang="en-US" b="0" i="0" dirty="0">
                <a:solidFill>
                  <a:srgbClr val="333333"/>
                </a:solidFill>
                <a:effectLst/>
                <a:latin typeface="inter-regular"/>
              </a:rPr>
              <a:t> on the web pages (by html anchor tag), so it enhances the interest of browsing of the user.</a:t>
            </a:r>
          </a:p>
          <a:p>
            <a:pPr algn="just"/>
            <a:r>
              <a:rPr lang="en-US" b="0" i="0" dirty="0">
                <a:solidFill>
                  <a:srgbClr val="333333"/>
                </a:solidFill>
                <a:effectLst/>
                <a:latin typeface="inter-regular"/>
              </a:rPr>
              <a:t>It is </a:t>
            </a:r>
            <a:r>
              <a:rPr lang="en-US" b="1" i="0" dirty="0">
                <a:solidFill>
                  <a:srgbClr val="333333"/>
                </a:solidFill>
                <a:effectLst/>
                <a:latin typeface="inter-bold"/>
              </a:rPr>
              <a:t>platform-independent</a:t>
            </a:r>
            <a:r>
              <a:rPr lang="en-US" b="0" i="0" dirty="0">
                <a:solidFill>
                  <a:srgbClr val="333333"/>
                </a:solidFill>
                <a:effectLst/>
                <a:latin typeface="inter-regular"/>
              </a:rPr>
              <a:t> because it can be displayed on any platform like Windows, Linux, and Macintosh, etc.</a:t>
            </a:r>
          </a:p>
          <a:p>
            <a:pPr algn="just"/>
            <a:r>
              <a:rPr lang="en-US" b="0" i="0" dirty="0">
                <a:solidFill>
                  <a:srgbClr val="333333"/>
                </a:solidFill>
                <a:effectLst/>
                <a:latin typeface="inter-regular"/>
              </a:rPr>
              <a:t>It facilitates the programmer to add </a:t>
            </a:r>
            <a:r>
              <a:rPr lang="en-US" b="1" i="0" dirty="0">
                <a:solidFill>
                  <a:srgbClr val="333333"/>
                </a:solidFill>
                <a:effectLst/>
                <a:latin typeface="inter-bold"/>
              </a:rPr>
              <a:t>Graphics, Videos, and Sound</a:t>
            </a:r>
            <a:r>
              <a:rPr lang="en-US" b="0" i="0" dirty="0">
                <a:solidFill>
                  <a:srgbClr val="333333"/>
                </a:solidFill>
                <a:effectLst/>
                <a:latin typeface="inter-regular"/>
              </a:rPr>
              <a:t> to the web pages which makes it more attractive and interactive.</a:t>
            </a:r>
          </a:p>
          <a:p>
            <a:pPr algn="just"/>
            <a:r>
              <a:rPr lang="en-US" b="0" i="0" dirty="0">
                <a:solidFill>
                  <a:srgbClr val="333333"/>
                </a:solidFill>
                <a:effectLst/>
                <a:latin typeface="inter-regular"/>
              </a:rPr>
              <a:t>HTML is a case-insensitive language, which means we can use tags either in lower-case or upper-case.</a:t>
            </a:r>
          </a:p>
          <a:p>
            <a:endParaRPr lang="en-IN" dirty="0"/>
          </a:p>
        </p:txBody>
      </p:sp>
    </p:spTree>
    <p:extLst>
      <p:ext uri="{BB962C8B-B14F-4D97-AF65-F5344CB8AC3E}">
        <p14:creationId xmlns:p14="http://schemas.microsoft.com/office/powerpoint/2010/main" val="53355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9467-6AA8-415C-9CD8-DEB4D2F247AA}"/>
              </a:ext>
            </a:extLst>
          </p:cNvPr>
          <p:cNvSpPr>
            <a:spLocks noGrp="1"/>
          </p:cNvSpPr>
          <p:nvPr>
            <p:ph type="title"/>
          </p:nvPr>
        </p:nvSpPr>
        <p:spPr/>
        <p:txBody>
          <a:bodyPr/>
          <a:lstStyle/>
          <a:p>
            <a:r>
              <a:rPr lang="en-IN" b="0" i="0" dirty="0">
                <a:solidFill>
                  <a:srgbClr val="610B4B"/>
                </a:solidFill>
                <a:effectLst/>
                <a:latin typeface="erdana"/>
              </a:rPr>
              <a:t>HTML code with Notepad</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E4F31308-0472-41FD-AA3F-F03295571353}"/>
              </a:ext>
            </a:extLst>
          </p:cNvPr>
          <p:cNvSpPr>
            <a:spLocks noGrp="1"/>
          </p:cNvSpPr>
          <p:nvPr>
            <p:ph idx="1"/>
          </p:nvPr>
        </p:nvSpPr>
        <p:spPr>
          <a:xfrm>
            <a:off x="1451579" y="1872411"/>
            <a:ext cx="5010539" cy="483105"/>
          </a:xfrm>
        </p:spPr>
        <p:txBody>
          <a:bodyPr>
            <a:normAutofit/>
          </a:bodyPr>
          <a:lstStyle/>
          <a:p>
            <a:pPr marL="0" indent="0">
              <a:buNone/>
            </a:pPr>
            <a:r>
              <a:rPr lang="en-US" b="1" i="0" dirty="0">
                <a:solidFill>
                  <a:srgbClr val="333333"/>
                </a:solidFill>
                <a:effectLst/>
                <a:latin typeface="inter-bold"/>
              </a:rPr>
              <a:t>Step 1: Open Notepad (Windows)</a:t>
            </a:r>
          </a:p>
          <a:p>
            <a:pPr marL="0" indent="0">
              <a:buNone/>
            </a:pPr>
            <a:endParaRPr lang="en-IN" dirty="0"/>
          </a:p>
        </p:txBody>
      </p:sp>
      <p:pic>
        <p:nvPicPr>
          <p:cNvPr id="1026" name="Picture 2" descr="text Editors">
            <a:extLst>
              <a:ext uri="{FF2B5EF4-FFF2-40B4-BE49-F238E27FC236}">
                <a16:creationId xmlns:a16="http://schemas.microsoft.com/office/drawing/2014/main" id="{AE76971A-DB50-4854-A9B8-1D3BF28E9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374173"/>
            <a:ext cx="7781730" cy="339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38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A0FE-38D7-4874-AD5E-42261083E9E2}"/>
              </a:ext>
            </a:extLst>
          </p:cNvPr>
          <p:cNvSpPr>
            <a:spLocks noGrp="1"/>
          </p:cNvSpPr>
          <p:nvPr>
            <p:ph type="title"/>
          </p:nvPr>
        </p:nvSpPr>
        <p:spPr/>
        <p:txBody>
          <a:bodyPr/>
          <a:lstStyle/>
          <a:p>
            <a:endParaRPr lang="en-IN"/>
          </a:p>
        </p:txBody>
      </p:sp>
      <p:pic>
        <p:nvPicPr>
          <p:cNvPr id="2050" name="Picture 2" descr="text Editors">
            <a:extLst>
              <a:ext uri="{FF2B5EF4-FFF2-40B4-BE49-F238E27FC236}">
                <a16:creationId xmlns:a16="http://schemas.microsoft.com/office/drawing/2014/main" id="{4E3B29E0-0498-49A3-8F16-BA1D2F6123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0889" y="2570583"/>
            <a:ext cx="5548159" cy="28345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702529-92A4-4715-BD2C-A779260A89B3}"/>
              </a:ext>
            </a:extLst>
          </p:cNvPr>
          <p:cNvSpPr txBox="1"/>
          <p:nvPr/>
        </p:nvSpPr>
        <p:spPr>
          <a:xfrm>
            <a:off x="1451579" y="2057827"/>
            <a:ext cx="6102220" cy="369332"/>
          </a:xfrm>
          <a:prstGeom prst="rect">
            <a:avLst/>
          </a:prstGeom>
          <a:noFill/>
        </p:spPr>
        <p:txBody>
          <a:bodyPr wrap="square">
            <a:spAutoFit/>
          </a:bodyPr>
          <a:lstStyle/>
          <a:p>
            <a:r>
              <a:rPr lang="en-US" b="1" i="0" dirty="0">
                <a:solidFill>
                  <a:srgbClr val="333333"/>
                </a:solidFill>
                <a:effectLst/>
                <a:latin typeface="inter-bold"/>
              </a:rPr>
              <a:t>Step 2: Write code in HTML</a:t>
            </a:r>
            <a:endParaRPr lang="en-IN" dirty="0"/>
          </a:p>
        </p:txBody>
      </p:sp>
    </p:spTree>
    <p:extLst>
      <p:ext uri="{BB962C8B-B14F-4D97-AF65-F5344CB8AC3E}">
        <p14:creationId xmlns:p14="http://schemas.microsoft.com/office/powerpoint/2010/main" val="348496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F362-26EC-4CD8-ACBF-1AF836209181}"/>
              </a:ext>
            </a:extLst>
          </p:cNvPr>
          <p:cNvSpPr>
            <a:spLocks noGrp="1"/>
          </p:cNvSpPr>
          <p:nvPr>
            <p:ph type="title"/>
          </p:nvPr>
        </p:nvSpPr>
        <p:spPr/>
        <p:txBody>
          <a:bodyPr/>
          <a:lstStyle/>
          <a:p>
            <a:endParaRPr lang="en-IN"/>
          </a:p>
        </p:txBody>
      </p:sp>
      <p:pic>
        <p:nvPicPr>
          <p:cNvPr id="3074" name="Picture 2" descr="text Editors">
            <a:extLst>
              <a:ext uri="{FF2B5EF4-FFF2-40B4-BE49-F238E27FC236}">
                <a16:creationId xmlns:a16="http://schemas.microsoft.com/office/drawing/2014/main" id="{DB015A69-9FD2-463E-BCFB-818DFF4411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0890" y="2472929"/>
            <a:ext cx="5397468" cy="30208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94B3E86-4588-4164-AB78-953060026047}"/>
              </a:ext>
            </a:extLst>
          </p:cNvPr>
          <p:cNvSpPr txBox="1"/>
          <p:nvPr/>
        </p:nvSpPr>
        <p:spPr>
          <a:xfrm>
            <a:off x="1380930" y="2103597"/>
            <a:ext cx="6102220" cy="369332"/>
          </a:xfrm>
          <a:prstGeom prst="rect">
            <a:avLst/>
          </a:prstGeom>
          <a:noFill/>
        </p:spPr>
        <p:txBody>
          <a:bodyPr wrap="square">
            <a:spAutoFit/>
          </a:bodyPr>
          <a:lstStyle/>
          <a:p>
            <a:r>
              <a:rPr lang="en-US" b="1" i="0" dirty="0">
                <a:solidFill>
                  <a:srgbClr val="333333"/>
                </a:solidFill>
                <a:effectLst/>
                <a:latin typeface="inter-bold"/>
              </a:rPr>
              <a:t>Step 3: Save the HTML file with .htm or .html extension.</a:t>
            </a:r>
            <a:endParaRPr lang="en-IN" dirty="0"/>
          </a:p>
        </p:txBody>
      </p:sp>
    </p:spTree>
    <p:extLst>
      <p:ext uri="{BB962C8B-B14F-4D97-AF65-F5344CB8AC3E}">
        <p14:creationId xmlns:p14="http://schemas.microsoft.com/office/powerpoint/2010/main" val="18162229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2706</TotalTime>
  <Words>979</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erdana</vt:lpstr>
      <vt:lpstr>inter-bold</vt:lpstr>
      <vt:lpstr>inter-regular</vt:lpstr>
      <vt:lpstr>Retrospect</vt:lpstr>
      <vt:lpstr>HTML</vt:lpstr>
      <vt:lpstr>What is html?</vt:lpstr>
      <vt:lpstr>Description of HTML Example </vt:lpstr>
      <vt:lpstr>EXAMPLE</vt:lpstr>
      <vt:lpstr>HTML Versions </vt:lpstr>
      <vt:lpstr>Features of HTML </vt:lpstr>
      <vt:lpstr>HTML code with Notepad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sanchit kumar</dc:creator>
  <cp:lastModifiedBy>sanchit kumar</cp:lastModifiedBy>
  <cp:revision>25</cp:revision>
  <dcterms:created xsi:type="dcterms:W3CDTF">2021-08-26T08:23:33Z</dcterms:created>
  <dcterms:modified xsi:type="dcterms:W3CDTF">2022-10-06T14:19:21Z</dcterms:modified>
</cp:coreProperties>
</file>