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316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17" r:id="rId48"/>
    <p:sldId id="318" r:id="rId49"/>
    <p:sldId id="302" r:id="rId50"/>
    <p:sldId id="303" r:id="rId51"/>
    <p:sldId id="320" r:id="rId52"/>
    <p:sldId id="319" r:id="rId53"/>
    <p:sldId id="32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7AD8-B4A8-AD0A-0D0D-3002ADDCD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6E259-D629-9C21-45E5-ED996D6CA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94D82-8FB9-F22F-5324-D5692F75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4935-F7FD-485E-A674-9394847FC3A9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F92DC-8F91-8B56-3883-723D3B376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064F5-E631-FE06-077A-A02E7B2A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39BF-680D-4F32-AB4C-5FC871EB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45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910E-0DD0-64D4-39BB-46373169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49242-D639-190E-E580-1C6BEF483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BB366-4C80-2AFA-455F-CC23CABE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4935-F7FD-485E-A674-9394847FC3A9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85E10-E735-6274-982F-31F110F7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F0943-6E0F-8E18-AAD7-8D9420E1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39BF-680D-4F32-AB4C-5FC871EB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40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981D6C-143D-ACE3-6937-6DCB07E74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69B78-3B1A-B866-3B07-897DAEB92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C6E86-DEE9-69D3-2DBC-D3149513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4935-F7FD-485E-A674-9394847FC3A9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7842B-C1F6-007A-534D-55A168AD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6F613-18F0-48B3-A9FC-7BB7931C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39BF-680D-4F32-AB4C-5FC871EB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11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D26D-7C6E-E7E0-E81F-C3771DF9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31728-F224-6165-DD18-77B081503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CB00E-3430-858D-6EA2-0E9E3A6D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4935-F7FD-485E-A674-9394847FC3A9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1CAEA-3B08-C89C-B72B-26D5AB7F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49A14-3FE5-6939-5F16-44CB55FC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39BF-680D-4F32-AB4C-5FC871EB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08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F4F9-67B9-C4E0-0195-185BF089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D56FC-838B-4EA9-7311-28B4E1375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F4EBB-3FC4-A181-99CC-34D0EB36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4935-F7FD-485E-A674-9394847FC3A9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24B50-023B-35C4-9A35-E9287750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3D6D6-5210-DA88-EC3C-2E8115C5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39BF-680D-4F32-AB4C-5FC871EB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12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DAD1-DFEE-91F4-525C-ABF7F1F5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2E36B-8056-7ADE-382E-A308852C2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078C1-C9D5-1CDF-3161-4FF042554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C4D01-1CAD-ED27-9A88-6C732E92B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4935-F7FD-485E-A674-9394847FC3A9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129EA-46FC-F640-40CC-F3F9E88E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2AE94-02E4-A274-C7CC-0386CB03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39BF-680D-4F32-AB4C-5FC871EB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14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0A27-BAE5-0273-2731-7129EA31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54A53-06AE-BBC1-8D93-295EB79BD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DB595-EA94-80D7-D04D-6A1079E9D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ADBE4-8B0A-FE98-E653-A8491D4CA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8E0191-EAD7-60DF-8367-07AE0EDC6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F09E9-1AD9-9772-48AB-4BB643DC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4935-F7FD-485E-A674-9394847FC3A9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11231-4490-D34B-1A96-FC92E950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CA332-0D33-09CC-F5F6-401C3359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39BF-680D-4F32-AB4C-5FC871EB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91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AB1C-C32C-20BF-6D2D-3D19E48C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A1994-6337-FD54-053B-5B6EBEE0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4935-F7FD-485E-A674-9394847FC3A9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ECECE-E899-77A8-BA69-80E42100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A839E-ECFC-8BAA-958D-9A6EAC62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39BF-680D-4F32-AB4C-5FC871EB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72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4949F-4FBB-91FC-878E-58A43295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4935-F7FD-485E-A674-9394847FC3A9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D2D91-A6B8-753D-A5A3-AC6006CC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B78BE-4CE2-0DEE-CBB7-F2EAD76E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39BF-680D-4F32-AB4C-5FC871EB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30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E1DA-D9CD-220C-A3FA-15DA3110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0383B-5033-96CF-A9EF-D00B8D2DA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B10F4-FB8D-CF6C-123A-75CBAD20B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39D23-FC6D-A8E0-BF40-E94F194F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4935-F7FD-485E-A674-9394847FC3A9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2B8A6-770E-433E-F2FA-C7398354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6873A-C3E5-CB5A-90AB-A08ABCD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39BF-680D-4F32-AB4C-5FC871EB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09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F5C1-EDC1-7CAC-4565-E1B0C39C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78D5F-2A2E-443F-71A1-DDF7EE570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5025B-45D4-51EE-5AB1-7638EF4D1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DD20C-BE94-28B7-15BC-A1A35BD4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4935-F7FD-485E-A674-9394847FC3A9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C143E-D4DF-FF92-F479-7361A329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D92EB-7514-3244-8641-78650336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39BF-680D-4F32-AB4C-5FC871EB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78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32D58-AB6B-B7F1-67B7-F5D8002D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BE1CA-57E3-D934-66EB-51BB13C7F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5AD2E-09C4-F34A-39D2-61AB90D72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E4935-F7FD-485E-A674-9394847FC3A9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32EED-BB0F-658F-F2F0-FE3B4281A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3826A-AFF2-E683-91E2-2CEA2C331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C39BF-680D-4F32-AB4C-5FC871EB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60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6BBB-7C5E-2375-EFD0-C19B92B7C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Html tags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4A274-EB4B-37A5-F3D6-EF584ED9E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1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16AE-A0E6-0467-29C2-2CEBCBDE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>
              <a:lnSpc>
                <a:spcPct val="115000"/>
              </a:lnSpc>
              <a:spcBef>
                <a:spcPts val="2400"/>
              </a:spcBef>
            </a:pPr>
            <a:r>
              <a:rPr lang="en-US" sz="1800" b="1" kern="0" dirty="0">
                <a:solidFill>
                  <a:srgbClr val="365F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Generic Attributes:</a:t>
            </a:r>
            <a:br>
              <a:rPr lang="en-IN" sz="1800" b="1" kern="0" dirty="0">
                <a:solidFill>
                  <a:srgbClr val="365F9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Here's a table of some other attributes that are readily usable with many of HTML's tags.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E7B145-2C17-462F-D889-7285ECC67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19887"/>
              </p:ext>
            </p:extLst>
          </p:nvPr>
        </p:nvGraphicFramePr>
        <p:xfrm>
          <a:off x="838200" y="1358284"/>
          <a:ext cx="10515600" cy="49981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0675623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397786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65733843"/>
                    </a:ext>
                  </a:extLst>
                </a:gridCol>
              </a:tblGrid>
              <a:tr h="466366"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Attribute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Options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Function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805624867"/>
                  </a:ext>
                </a:extLst>
              </a:tr>
              <a:tr h="466366"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align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right, left, center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Horizontally aligns tags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115202979"/>
                  </a:ext>
                </a:extLst>
              </a:tr>
              <a:tr h="466366"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valign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top, middle, bottom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Vertically aligns tags within an HTML element.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230657096"/>
                  </a:ext>
                </a:extLst>
              </a:tr>
              <a:tr h="466366"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bgcolor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numeric, hexidecimal, RGB values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Places a background color behind an element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17481644"/>
                  </a:ext>
                </a:extLst>
              </a:tr>
              <a:tr h="466366"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background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URL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Places an background image behind an element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66488661"/>
                  </a:ext>
                </a:extLst>
              </a:tr>
              <a:tr h="466366"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User Defined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Names an element for use with Cascading Style Sheets.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125979637"/>
                  </a:ext>
                </a:extLst>
              </a:tr>
              <a:tr h="800839"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class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User Defined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Classifies an element for use with Cascading Style Sheets.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58055740"/>
                  </a:ext>
                </a:extLst>
              </a:tr>
              <a:tr h="466366"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width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Numeric Value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Specifies the width of tables, images, or table cells.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153366304"/>
                  </a:ext>
                </a:extLst>
              </a:tr>
              <a:tr h="466366"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height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Numeric Value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Specifies the height of tables, images, or table cells.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8276982"/>
                  </a:ext>
                </a:extLst>
              </a:tr>
              <a:tr h="466366"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title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User Defined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"Pop-up" title for your elements.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919182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149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16AE-A0E6-0467-29C2-2CEBCBDE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1FAB-7B51-2E7F-D58B-3D3A8F72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E2BD8-8571-1013-AEF8-069F1B234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133600"/>
            <a:ext cx="9906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5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16AE-A0E6-0467-29C2-2CEBCBDE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1FAB-7B51-2E7F-D58B-3D3A8F72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ED07E-B07C-8924-4041-B91A9DD64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409700"/>
            <a:ext cx="102965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35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16AE-A0E6-0467-29C2-2CEBCBDE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1FAB-7B51-2E7F-D58B-3D3A8F72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AC322-161B-03A5-D3D1-6458CAF26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119187"/>
            <a:ext cx="105918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98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16AE-A0E6-0467-29C2-2CEBCBDE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1FAB-7B51-2E7F-D58B-3D3A8F72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DF791-CBF3-FA5D-91E6-007496E9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23825"/>
            <a:ext cx="1000125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46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16AE-A0E6-0467-29C2-2CEBCBDE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1FAB-7B51-2E7F-D58B-3D3A8F72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6E7F5-26D3-9519-0336-2C7C4212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276225"/>
            <a:ext cx="1020127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57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16AE-A0E6-0467-29C2-2CEBCBDE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1FAB-7B51-2E7F-D58B-3D3A8F72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2F383-4DC5-D411-9D31-E6E4C83AE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85" y="100660"/>
            <a:ext cx="9858375" cy="2981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FD3EC4-4214-B420-1A39-6637C6FF2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50" y="2885512"/>
            <a:ext cx="10449017" cy="360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64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16AE-A0E6-0467-29C2-2CEBCBDE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1FAB-7B51-2E7F-D58B-3D3A8F72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0AEDE7-B022-3659-0470-C8115968D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671512"/>
            <a:ext cx="99250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97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16AE-A0E6-0467-29C2-2CEBCBDE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1FAB-7B51-2E7F-D58B-3D3A8F72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2CDC8-C2BC-8866-37AB-C6344CBF3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61" y="0"/>
            <a:ext cx="9902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01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16AE-A0E6-0467-29C2-2CEBCBDE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1FAB-7B51-2E7F-D58B-3D3A8F72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36C10-3E04-5BAB-B73E-47098E9AE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214312"/>
            <a:ext cx="1044892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5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9140-B287-21FB-6568-6E6D4313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8F9CF-4E34-8954-8EC9-094DC94B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A1239-445E-13CF-29F5-3B2605492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14312"/>
            <a:ext cx="1053465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00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16AE-A0E6-0467-29C2-2CEBCBDE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1FAB-7B51-2E7F-D58B-3D3A8F72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B8BDF-2456-1A91-FD11-3ED3BFC47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80" y="42862"/>
            <a:ext cx="11265763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2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16AE-A0E6-0467-29C2-2CEBCBDE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B2AF56-8A78-B0D4-0D62-4B6B0B200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663" y="3195645"/>
            <a:ext cx="8467725" cy="22860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5E09D9-C218-31D3-BD4C-8F8E583BD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92" y="361950"/>
            <a:ext cx="10596008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20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16AE-A0E6-0467-29C2-2CEBCBDE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1FAB-7B51-2E7F-D58B-3D3A8F72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D26F5-70A8-DB73-FBEE-A47207480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32" y="200025"/>
            <a:ext cx="10412767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6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16AE-A0E6-0467-29C2-2CEBCBDE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1FAB-7B51-2E7F-D58B-3D3A8F72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5F599-6667-24D5-22DC-A754F2FDB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95" y="0"/>
            <a:ext cx="9004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63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16AE-A0E6-0467-29C2-2CEBCBDE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1FAB-7B51-2E7F-D58B-3D3A8F72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577FDC-EB3F-6DC4-EC8C-9EB37891A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47625"/>
            <a:ext cx="8334375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68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16AE-A0E6-0467-29C2-2CEBCBDE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1FAB-7B51-2E7F-D58B-3D3A8F72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FC3FF-771D-2F85-2376-D9DEB6B85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11" y="0"/>
            <a:ext cx="10830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11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41CB-4A9F-C7FB-2B1A-FFDBE5F7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1314-CC95-BF53-816B-F5F7E6560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401F8-2C69-5C79-69EC-AFF03FD3C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55" y="0"/>
            <a:ext cx="96973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38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28A0-D217-6EDA-D7BC-F35C7FB4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CDEEF-3BE6-BE52-82E1-71B4F514E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CCAD6-1FB0-DBCF-701B-F5FB597F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85" y="205328"/>
            <a:ext cx="10317716" cy="607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60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0637-EE4D-2CB0-E0D4-23FFABBE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87F2-B3FA-89C5-607E-E37AF8E0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57643-1A45-134C-8191-0F1C959DD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34987"/>
            <a:ext cx="9927541" cy="584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77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0637-EE4D-2CB0-E0D4-23FFABBE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87F2-B3FA-89C5-607E-E37AF8E0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6DDC4-DF96-C6E9-6D16-5016B0EA5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676400"/>
            <a:ext cx="95059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3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9EB0-E9DC-787C-F0B0-AA9FA15D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43959-FB0D-CC1E-31F0-96374200B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42E27-996F-D92F-5294-4F501DA6E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414337"/>
            <a:ext cx="99822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33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0637-EE4D-2CB0-E0D4-23FFABBE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87F2-B3FA-89C5-607E-E37AF8E0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F2CC8-1C39-D89A-9AED-5F7D26ED7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8" y="295275"/>
            <a:ext cx="11212497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34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0637-EE4D-2CB0-E0D4-23FFABBE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0A29A7-7E31-CA9E-348F-15ED77EEB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626" y="2186827"/>
            <a:ext cx="10515600" cy="401955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567805-0EDC-7C78-2F08-3AE1C1523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526" y="129304"/>
            <a:ext cx="9348186" cy="196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59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0637-EE4D-2CB0-E0D4-23FFABBE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87F2-B3FA-89C5-607E-E37AF8E0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2E434-FCA8-6648-8C7B-4F1181BAB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71437"/>
            <a:ext cx="94964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80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0637-EE4D-2CB0-E0D4-23FFABBE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87F2-B3FA-89C5-607E-E37AF8E0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0EC2B-E19B-4CDF-E22D-B98D3761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384" y="0"/>
            <a:ext cx="8537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01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0637-EE4D-2CB0-E0D4-23FFABBE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87F2-B3FA-89C5-607E-E37AF8E0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F7860-B07F-3695-CAA9-379617A6E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704850"/>
            <a:ext cx="82105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27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0637-EE4D-2CB0-E0D4-23FFABBE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87F2-B3FA-89C5-607E-E37AF8E0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EBEE3-1D22-8AE6-479A-720A2B72C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614487"/>
            <a:ext cx="77343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82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0637-EE4D-2CB0-E0D4-23FFABBE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87F2-B3FA-89C5-607E-E37AF8E0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5A59D6-94BD-D3B2-BA5C-39CD5018F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67973"/>
            <a:ext cx="11484167" cy="552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13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8FBB83-EAFE-AD5E-6C4D-06966C2609D9}"/>
              </a:ext>
            </a:extLst>
          </p:cNvPr>
          <p:cNvSpPr txBox="1"/>
          <p:nvPr/>
        </p:nvSpPr>
        <p:spPr>
          <a:xfrm>
            <a:off x="497150" y="727969"/>
            <a:ext cx="11336784" cy="2626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15000"/>
              </a:lnSpc>
              <a:spcBef>
                <a:spcPts val="2400"/>
              </a:spcBef>
            </a:pPr>
            <a:r>
              <a:rPr lang="en-US" sz="1800" b="1" kern="0" dirty="0">
                <a:solidFill>
                  <a:srgbClr val="365F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 and Inline Elements:</a:t>
            </a:r>
            <a:endParaRPr lang="en-IN" sz="2000" b="1" kern="0" dirty="0">
              <a:solidFill>
                <a:srgbClr val="365F9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can categories all the elements into two sections: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Block-level elements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Block-level elements appear on the screen as if they have a carriage return or line break before and after them. For example the &lt;p&gt;, &lt;h1&gt;, &lt;h2&gt;, &lt;h3&gt;, &lt;h4&gt;, &lt;h5&gt;, &lt;h6&gt;,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&gt;,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&gt;, &lt;dl&gt;, &lt;pre&gt;,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/&gt;, &lt;blockquote&gt;and &lt;div&gt; elements are all block level elements.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They all start on their own new line, and anything that follows them appears on its own new line.</a:t>
            </a:r>
            <a:endParaRPr lang="en-IN" sz="18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Inline elements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Inline elements, on the other hand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can appear within sentences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do not have to appear on a new line of their own. The &lt;b&gt;,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&gt;, &lt;u&gt;,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&gt;, &lt;strong&gt;, &lt;sup&gt;, &lt;sub&gt;, &lt;big&gt;, &lt;small&gt;, &lt;li&gt; and &lt;span&gt; elements are all inline elements.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986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0637-EE4D-2CB0-E0D4-23FFABBE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kern="0" dirty="0">
                <a:solidFill>
                  <a:srgbClr val="365F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Comments</a:t>
            </a:r>
            <a:br>
              <a:rPr lang="en-IN" sz="1800" b="1" kern="0" dirty="0">
                <a:solidFill>
                  <a:srgbClr val="365F9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87F2-B3FA-89C5-607E-E37AF8E0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 Comment lines are indicated by the special beginning tag &lt;!-- and ending tag --&gt; placed at the beginning and end of EVERY line to be treated as a comment.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example: Given line is a valid comment in HTML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  <a:p>
            <a:r>
              <a:rPr lang="en-US" sz="1800" b="1" kern="0" dirty="0">
                <a:solidFill>
                  <a:srgbClr val="365F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Multiline Comments:</a:t>
            </a:r>
            <a:endParaRPr lang="en-IN" sz="1800" b="1" kern="0" dirty="0">
              <a:solidFill>
                <a:srgbClr val="365F9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411D65-81DC-2624-152C-61B043324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797464"/>
              </p:ext>
            </p:extLst>
          </p:nvPr>
        </p:nvGraphicFramePr>
        <p:xfrm>
          <a:off x="838200" y="2824239"/>
          <a:ext cx="10515600" cy="2767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2102864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</a:rPr>
                        <a:t>&lt;!--   This is commented out --&gt;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13264084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8484117-0915-47DD-05E6-A0118C8CD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383328"/>
              </p:ext>
            </p:extLst>
          </p:nvPr>
        </p:nvGraphicFramePr>
        <p:xfrm>
          <a:off x="838200" y="3855149"/>
          <a:ext cx="10515600" cy="672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581322052"/>
                    </a:ext>
                  </a:extLst>
                </a:gridCol>
              </a:tblGrid>
              <a:tr h="6724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&lt;!--   This is a multiline comment &lt;</a:t>
                      </a:r>
                      <a:r>
                        <a:rPr lang="en-US" sz="1200" dirty="0" err="1">
                          <a:effectLst/>
                        </a:rPr>
                        <a:t>br</a:t>
                      </a:r>
                      <a:r>
                        <a:rPr lang="en-US" sz="1200" dirty="0">
                          <a:effectLst/>
                        </a:rPr>
                        <a:t> /&gt;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and can span through as many as lines you like.--&gt;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896959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307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87F2-B3FA-89C5-607E-E37AF8E03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235" y="381740"/>
            <a:ext cx="10572565" cy="5795223"/>
          </a:xfrm>
        </p:spPr>
        <p:txBody>
          <a:bodyPr/>
          <a:lstStyle/>
          <a:p>
            <a:r>
              <a:rPr lang="en-US" sz="1800" b="1" kern="0" dirty="0">
                <a:solidFill>
                  <a:srgbClr val="365F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Commenting Scripts and Style Sheets:</a:t>
            </a:r>
            <a:endParaRPr lang="en-IN" sz="1800" b="1" kern="0" dirty="0">
              <a:solidFill>
                <a:srgbClr val="365F9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45C3D9-91F5-C522-330C-DA6502CB4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409043"/>
              </p:ext>
            </p:extLst>
          </p:nvPr>
        </p:nvGraphicFramePr>
        <p:xfrm>
          <a:off x="895165" y="1413789"/>
          <a:ext cx="10515600" cy="21461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17068459"/>
                    </a:ext>
                  </a:extLst>
                </a:gridCol>
              </a:tblGrid>
              <a:tr h="21461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&lt;script&gt;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&lt;!– 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 dirty="0" err="1">
                          <a:effectLst/>
                        </a:rPr>
                        <a:t>document.write</a:t>
                      </a:r>
                      <a:r>
                        <a:rPr lang="en-US" sz="1200" dirty="0">
                          <a:effectLst/>
                        </a:rPr>
                        <a:t>("Hello World!")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//--&gt;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&lt;/script&gt;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9906648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CD01F3-A22B-A98E-CB82-AF51EBDB7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659573"/>
              </p:ext>
            </p:extLst>
          </p:nvPr>
        </p:nvGraphicFramePr>
        <p:xfrm>
          <a:off x="838200" y="3872904"/>
          <a:ext cx="10515600" cy="1737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102096687"/>
                    </a:ext>
                  </a:extLst>
                </a:gridCol>
              </a:tblGrid>
              <a:tr h="17377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&lt;style&gt;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&lt;!—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img</a:t>
                      </a:r>
                      <a:r>
                        <a:rPr lang="en-US" sz="1200" dirty="0">
                          <a:effectLst/>
                        </a:rPr>
                        <a:t>{  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border:0px;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}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//--&gt;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&lt;/style&gt;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985896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85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16AE-A0E6-0467-29C2-2CEBCBDE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1FAB-7B51-2E7F-D58B-3D3A8F72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05B2E-402F-E69B-8E53-39265F22C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166687"/>
            <a:ext cx="1016317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94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0637-EE4D-2CB0-E0D4-23FFABBE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 marquee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C10277-4926-D7D1-284A-3CF05FC46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300" y="3625056"/>
            <a:ext cx="8153400" cy="7524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FDD9C-40B4-0F8C-593E-B168AF505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4782343"/>
            <a:ext cx="8934450" cy="695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B9A033-1516-50FD-4EEA-86B21988A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0" y="4377531"/>
            <a:ext cx="8953500" cy="53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73E39-2AAF-CA87-1159-D710D4FFB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300" y="5315743"/>
            <a:ext cx="8991600" cy="7715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44950C-07CF-E30F-C198-933C9673AE15}"/>
              </a:ext>
            </a:extLst>
          </p:cNvPr>
          <p:cNvSpPr txBox="1"/>
          <p:nvPr/>
        </p:nvSpPr>
        <p:spPr>
          <a:xfrm>
            <a:off x="1402671" y="1775535"/>
            <a:ext cx="94369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HTML marquee is a scrolling piece of text displayed either horizontally across or vertically down your web site page depending on the settings. This is created by using HTML tag &lt;marquees&gt;.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011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0637-EE4D-2CB0-E0D4-23FFABBE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anchor tag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 or how to create links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87F2-B3FA-89C5-607E-E37AF8E0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HTML anchor tag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defines </a:t>
            </a:r>
            <a:r>
              <a:rPr lang="en-US" b="0" i="1" dirty="0">
                <a:solidFill>
                  <a:srgbClr val="333333"/>
                </a:solidFill>
                <a:effectLst/>
                <a:latin typeface="inter-regular"/>
              </a:rPr>
              <a:t>a hyperlink that links one page to another page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It can create hyperlink to other web page as well as files, location, or any URL. The "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href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" attribute is the most important attribute of the HTML a tag. and which links to destination page or URL.</a:t>
            </a:r>
          </a:p>
          <a:p>
            <a:pPr algn="just"/>
            <a:r>
              <a:rPr lang="en-US" b="0" i="0" dirty="0" err="1">
                <a:solidFill>
                  <a:srgbClr val="610B4B"/>
                </a:solidFill>
                <a:effectLst/>
                <a:latin typeface="erdana"/>
              </a:rPr>
              <a:t>href</a:t>
            </a:r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 attribute of HTML anchor tag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href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attribute is used to define the address of the file to be linked. In other words, it points out the destination page.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syntax of HTML anchor tag is given below:</a:t>
            </a:r>
          </a:p>
          <a:p>
            <a:pPr marL="0" indent="0" algn="just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&lt;a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href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= "..........."&gt; Link Text &lt;/a&gt;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</a:p>
          <a:p>
            <a:pPr marL="0" indent="0" algn="just">
              <a:buNone/>
            </a:pPr>
            <a:r>
              <a:rPr lang="en-US" b="1" i="0" dirty="0" err="1">
                <a:solidFill>
                  <a:srgbClr val="006699"/>
                </a:solidFill>
                <a:effectLst/>
                <a:latin typeface="inter-regular"/>
              </a:rPr>
              <a:t>Eg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: &lt;a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inter-regular"/>
              </a:rPr>
              <a:t>href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"second.html"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Click for Second Page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&lt;/a&gt;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610B38"/>
                </a:solidFill>
                <a:effectLst/>
                <a:latin typeface="erdana"/>
              </a:rPr>
              <a:t>Specify a location for Link using target attribute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If we want to open that link to another page then we can use target attribute of &lt;a&gt; tag. With the help of this link will be open in next page.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&lt;p&gt;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Click on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&lt;a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inter-regular"/>
              </a:rPr>
              <a:t>href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"https://www.google.com/"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>
                <a:solidFill>
                  <a:srgbClr val="FF0000"/>
                </a:solidFill>
                <a:effectLst/>
                <a:latin typeface="inter-regular"/>
              </a:rPr>
              <a:t>target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"_blank"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this-link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&lt;/a&gt;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to go on home page .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&lt;/p&gt;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3340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87F2-B3FA-89C5-607E-E37AF8E03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319596"/>
            <a:ext cx="10720528" cy="5857367"/>
          </a:xfrm>
        </p:spPr>
        <p:txBody>
          <a:bodyPr>
            <a:normAutofit/>
          </a:bodyPr>
          <a:lstStyle/>
          <a:p>
            <a:r>
              <a:rPr lang="en-US" dirty="0"/>
              <a:t>&lt;body&gt;</a:t>
            </a:r>
          </a:p>
          <a:p>
            <a:r>
              <a:rPr lang="en-US" dirty="0"/>
              <a:t>&lt;h1&gt;The a </a:t>
            </a:r>
            <a:r>
              <a:rPr lang="en-US" dirty="0" err="1"/>
              <a:t>href</a:t>
            </a:r>
            <a:r>
              <a:rPr lang="en-US" dirty="0"/>
              <a:t> attribute&lt;/h1&gt;</a:t>
            </a:r>
          </a:p>
          <a:p>
            <a:r>
              <a:rPr lang="en-US" dirty="0"/>
              <a:t>&lt;p&gt;This is &lt;a </a:t>
            </a:r>
            <a:r>
              <a:rPr lang="en-US" dirty="0" err="1"/>
              <a:t>href</a:t>
            </a:r>
            <a:r>
              <a:rPr lang="en-US" dirty="0"/>
              <a:t>="https://www.facebook.com"&gt;Facebook&lt;/a&gt; link&lt;/p&gt;</a:t>
            </a:r>
          </a:p>
          <a:p>
            <a:r>
              <a:rPr lang="en-US" dirty="0"/>
              <a:t>&lt;p&gt;This is &lt;a </a:t>
            </a:r>
            <a:r>
              <a:rPr lang="en-US" dirty="0" err="1"/>
              <a:t>href</a:t>
            </a:r>
            <a:r>
              <a:rPr lang="en-US" dirty="0"/>
              <a:t>="https://www.twitter.com"&gt;Twitter&lt;/a&gt; link&lt;/p&gt;</a:t>
            </a:r>
          </a:p>
          <a:p>
            <a:r>
              <a:rPr lang="en-US" dirty="0"/>
              <a:t>&lt;p&gt;This is &lt;a </a:t>
            </a:r>
            <a:r>
              <a:rPr lang="en-US" dirty="0" err="1"/>
              <a:t>href</a:t>
            </a:r>
            <a:r>
              <a:rPr lang="en-US" dirty="0"/>
              <a:t>="https://www.google.com"&gt;Google&lt;/a&gt; link&lt;/p&gt;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BA6F6-353E-C948-F2AF-A4E3E41B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556" y="3491555"/>
            <a:ext cx="6067246" cy="253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67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0637-EE4D-2CB0-E0D4-23FFABBE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1325563"/>
          </a:xfrm>
        </p:spPr>
        <p:txBody>
          <a:bodyPr/>
          <a:lstStyle/>
          <a:p>
            <a:r>
              <a:rPr lang="en-US" dirty="0"/>
              <a:t>Important attributes of Anchor tag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87F2-B3FA-89C5-607E-E37AF8E0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target: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specify where to display the contents of a selected hyperlink. If set to "_blank" then a new window will be opened to display the loaded page, if set to "_top" or "_parent" then same window will be used to display the loaded document, if set to "_self" then loads the new page in current window. By default its "_self".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8083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0637-EE4D-2CB0-E0D4-23FFABBE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87F2-B3FA-89C5-607E-E37AF8E0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825FBA-3942-1DBE-F7D9-940A5244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671"/>
            <a:ext cx="12192000" cy="635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546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0637-EE4D-2CB0-E0D4-23FFABBE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 &amp; id: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attributes places a label within a document. When that label is used in a link to that document, it is the equivalent of telling the browser to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goto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that label.</a:t>
            </a:r>
            <a:b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87F2-B3FA-89C5-607E-E37AF8E0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&lt;a </a:t>
            </a:r>
            <a:r>
              <a:rPr lang="en-IN" dirty="0" err="1"/>
              <a:t>href</a:t>
            </a:r>
            <a:r>
              <a:rPr lang="en-IN" dirty="0"/>
              <a:t>="#section2"&gt;Go to Section 2&lt;/a&gt;</a:t>
            </a:r>
          </a:p>
          <a:p>
            <a:endParaRPr lang="en-IN" dirty="0"/>
          </a:p>
          <a:p>
            <a:r>
              <a:rPr lang="en-IN" dirty="0"/>
              <a:t>&lt;p&gt;This is empty page</a:t>
            </a:r>
          </a:p>
          <a:p>
            <a:r>
              <a:rPr lang="en-IN" dirty="0"/>
              <a:t>&lt;/p&gt;</a:t>
            </a:r>
          </a:p>
          <a:p>
            <a:endParaRPr lang="en-IN" dirty="0"/>
          </a:p>
          <a:p>
            <a:r>
              <a:rPr lang="en-IN" dirty="0"/>
              <a:t>&lt;h2 id="section2"&gt;Section 2&lt;/h2&gt;</a:t>
            </a:r>
          </a:p>
          <a:p>
            <a:endParaRPr lang="en-IN" dirty="0"/>
          </a:p>
          <a:p>
            <a:r>
              <a:rPr lang="en-IN" dirty="0"/>
              <a:t>&lt;p&gt;this second para&lt;/p&gt;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197332-E726-AC90-604C-66C170CFA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868" y="2866858"/>
            <a:ext cx="4608204" cy="256396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442448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0637-EE4D-2CB0-E0D4-23FFABBE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kern="0" dirty="0">
                <a:solidFill>
                  <a:srgbClr val="365F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Email Tag:</a:t>
            </a:r>
            <a:br>
              <a:rPr lang="en-IN" sz="1800" b="1" kern="0" dirty="0">
                <a:solidFill>
                  <a:srgbClr val="365F9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5D337C-6C6D-E650-F358-FB9E7A51E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477" y="820676"/>
            <a:ext cx="10515599" cy="6037324"/>
          </a:xfrm>
        </p:spPr>
      </p:pic>
    </p:spTree>
    <p:extLst>
      <p:ext uri="{BB962C8B-B14F-4D97-AF65-F5344CB8AC3E}">
        <p14:creationId xmlns:p14="http://schemas.microsoft.com/office/powerpoint/2010/main" val="7054882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7E7E-8472-4604-90BD-C44AB0B13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913" y="720543"/>
            <a:ext cx="9603275" cy="1049235"/>
          </a:xfrm>
        </p:spPr>
        <p:txBody>
          <a:bodyPr/>
          <a:lstStyle/>
          <a:p>
            <a:r>
              <a:rPr lang="en-US" dirty="0"/>
              <a:t>images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D8E1D-807A-4B82-BC79-686DF6F74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Images make up a key component of the web and come in a variety of format types (jpg, </a:t>
            </a:r>
            <a:r>
              <a:rPr lang="en-US" dirty="0" err="1"/>
              <a:t>png</a:t>
            </a:r>
            <a:r>
              <a:rPr lang="en-US" dirty="0"/>
              <a:t>, gif, and </a:t>
            </a:r>
            <a:r>
              <a:rPr lang="en-US" dirty="0" err="1"/>
              <a:t>svg</a:t>
            </a:r>
            <a:r>
              <a:rPr lang="en-US" dirty="0"/>
              <a:t>). The &lt;</a:t>
            </a:r>
            <a:r>
              <a:rPr lang="en-US" dirty="0" err="1"/>
              <a:t>img</a:t>
            </a:r>
            <a:r>
              <a:rPr lang="en-US" dirty="0"/>
              <a:t>&gt; tag is how we embed images into HTML documents: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&lt;</a:t>
            </a:r>
            <a:r>
              <a:rPr lang="en-US" dirty="0" err="1"/>
              <a:t>img</a:t>
            </a:r>
            <a:r>
              <a:rPr lang="en-US" dirty="0"/>
              <a:t>&gt; element has two required attributes:</a:t>
            </a:r>
          </a:p>
          <a:p>
            <a:r>
              <a:rPr lang="en-US" dirty="0" err="1"/>
              <a:t>src</a:t>
            </a:r>
            <a:r>
              <a:rPr lang="en-US" dirty="0"/>
              <a:t> provides the location (relative or absolute URL) of the image we want to reference.</a:t>
            </a:r>
          </a:p>
          <a:p>
            <a:r>
              <a:rPr lang="en-US" dirty="0"/>
              <a:t>alt provides an alternative text description of the referenced image for screen readers, search engines, etc.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3D3E05-3539-4015-9D9E-B19ACCB8F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025" y="3009900"/>
            <a:ext cx="762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703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9FF5F9-35C5-4FA8-B27E-F89F47530F93}"/>
              </a:ext>
            </a:extLst>
          </p:cNvPr>
          <p:cNvSpPr txBox="1"/>
          <p:nvPr/>
        </p:nvSpPr>
        <p:spPr>
          <a:xfrm>
            <a:off x="219938" y="559837"/>
            <a:ext cx="1156073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&lt;body&gt;</a:t>
            </a:r>
          </a:p>
          <a:p>
            <a:endParaRPr lang="en-US" sz="1600" dirty="0"/>
          </a:p>
          <a:p>
            <a:r>
              <a:rPr lang="en-US" sz="1600" dirty="0"/>
              <a:t>&lt;h1&gt;adding image example&lt;/h1&gt;</a:t>
            </a:r>
          </a:p>
          <a:p>
            <a:endParaRPr lang="en-US" sz="1600" dirty="0"/>
          </a:p>
          <a:p>
            <a:r>
              <a:rPr lang="en-US" sz="1600" dirty="0"/>
              <a:t>&lt;h2&gt;vertical-align: bottom&lt;/h2&gt;</a:t>
            </a:r>
          </a:p>
          <a:p>
            <a:r>
              <a:rPr lang="en-US" sz="1600" dirty="0"/>
              <a:t>&lt;p&gt;This is some text</a:t>
            </a:r>
            <a:r>
              <a:rPr lang="en-US" sz="1600" dirty="0">
                <a:highlight>
                  <a:srgbClr val="FFFF00"/>
                </a:highlight>
              </a:rPr>
              <a:t>. &lt;</a:t>
            </a:r>
            <a:r>
              <a:rPr lang="en-US" sz="1600" dirty="0" err="1">
                <a:highlight>
                  <a:srgbClr val="FFFF00"/>
                </a:highlight>
              </a:rPr>
              <a:t>img</a:t>
            </a:r>
            <a:r>
              <a:rPr lang="en-US" sz="1600" dirty="0">
                <a:highlight>
                  <a:srgbClr val="FFFF00"/>
                </a:highlight>
              </a:rPr>
              <a:t> </a:t>
            </a:r>
            <a:r>
              <a:rPr lang="en-US" sz="1600" dirty="0" err="1">
                <a:highlight>
                  <a:srgbClr val="FFFF00"/>
                </a:highlight>
              </a:rPr>
              <a:t>src</a:t>
            </a:r>
            <a:r>
              <a:rPr lang="en-US" sz="1600" dirty="0">
                <a:highlight>
                  <a:srgbClr val="FFFF00"/>
                </a:highlight>
              </a:rPr>
              <a:t>="C:\Users\OneDrive\Documents\smilingface.gif" alt="Smiley face" width="42" height="42" style="</a:t>
            </a:r>
            <a:r>
              <a:rPr lang="en-US" sz="1600" dirty="0" err="1">
                <a:highlight>
                  <a:srgbClr val="FFFF00"/>
                </a:highlight>
              </a:rPr>
              <a:t>vertical-align:bottom</a:t>
            </a:r>
            <a:r>
              <a:rPr lang="en-US" sz="1600" dirty="0">
                <a:highlight>
                  <a:srgbClr val="FFFF00"/>
                </a:highlight>
              </a:rPr>
              <a:t>"&gt; </a:t>
            </a:r>
            <a:r>
              <a:rPr lang="en-US" sz="1600" dirty="0"/>
              <a:t>This is some text. This is some text. This is some text.&lt;/p&gt;</a:t>
            </a:r>
          </a:p>
          <a:p>
            <a:endParaRPr lang="en-US" sz="1600" dirty="0"/>
          </a:p>
          <a:p>
            <a:r>
              <a:rPr lang="en-US" sz="1600" dirty="0"/>
              <a:t>&lt;h2&gt;vertical-align: middle&lt;/h2&gt;</a:t>
            </a:r>
          </a:p>
          <a:p>
            <a:r>
              <a:rPr lang="en-US" sz="1600" dirty="0"/>
              <a:t>&lt;p&gt;This is some text</a:t>
            </a:r>
            <a:r>
              <a:rPr lang="en-US" sz="1600" dirty="0">
                <a:highlight>
                  <a:srgbClr val="FFFF00"/>
                </a:highlight>
              </a:rPr>
              <a:t>.  &lt;</a:t>
            </a:r>
            <a:r>
              <a:rPr lang="en-US" sz="1600" dirty="0" err="1">
                <a:highlight>
                  <a:srgbClr val="FFFF00"/>
                </a:highlight>
              </a:rPr>
              <a:t>img</a:t>
            </a:r>
            <a:r>
              <a:rPr lang="en-US" sz="1600" dirty="0">
                <a:highlight>
                  <a:srgbClr val="FFFF00"/>
                </a:highlight>
              </a:rPr>
              <a:t> </a:t>
            </a:r>
            <a:r>
              <a:rPr lang="en-US" sz="1600" dirty="0" err="1">
                <a:highlight>
                  <a:srgbClr val="FFFF00"/>
                </a:highlight>
              </a:rPr>
              <a:t>src</a:t>
            </a:r>
            <a:r>
              <a:rPr lang="en-US" sz="1600" dirty="0">
                <a:highlight>
                  <a:srgbClr val="FFFF00"/>
                </a:highlight>
              </a:rPr>
              <a:t>="https://www.icegif.com/wp-content/uploads/flower-icegif-3.gif" alt="Smiley face" width="42" height="42" style="</a:t>
            </a:r>
            <a:r>
              <a:rPr lang="en-US" sz="1600" dirty="0" err="1">
                <a:highlight>
                  <a:srgbClr val="FFFF00"/>
                </a:highlight>
              </a:rPr>
              <a:t>vertical-align:middle</a:t>
            </a:r>
            <a:r>
              <a:rPr lang="en-US" sz="1600" dirty="0">
                <a:highlight>
                  <a:srgbClr val="FFFF00"/>
                </a:highlight>
              </a:rPr>
              <a:t>"&gt;</a:t>
            </a:r>
            <a:r>
              <a:rPr lang="en-US" sz="1600" dirty="0"/>
              <a:t> This is some text. This is some text. This is some text&lt;/p&gt;</a:t>
            </a:r>
          </a:p>
          <a:p>
            <a:endParaRPr lang="en-US" sz="1600" dirty="0"/>
          </a:p>
          <a:p>
            <a:r>
              <a:rPr lang="en-US" sz="1600" dirty="0"/>
              <a:t>&lt;h2&gt;vertical-align: top&lt;/h2&gt;</a:t>
            </a:r>
          </a:p>
          <a:p>
            <a:r>
              <a:rPr lang="en-US" sz="1600" dirty="0"/>
              <a:t>&lt;p&gt;This is some text. &lt;</a:t>
            </a:r>
            <a:r>
              <a:rPr lang="en-US" sz="1600" dirty="0" err="1"/>
              <a:t>img</a:t>
            </a:r>
            <a:r>
              <a:rPr lang="en-US" sz="1600" dirty="0"/>
              <a:t> </a:t>
            </a:r>
            <a:r>
              <a:rPr lang="en-US" sz="1600" dirty="0" err="1"/>
              <a:t>src</a:t>
            </a:r>
            <a:r>
              <a:rPr lang="en-US" sz="1600" dirty="0"/>
              <a:t>="C:\Users\OneDrive\Documents\smilingface.gif" width="42" height="42" style="</a:t>
            </a:r>
            <a:r>
              <a:rPr lang="en-US" sz="1600" dirty="0" err="1"/>
              <a:t>vertical-align:top</a:t>
            </a:r>
            <a:r>
              <a:rPr lang="en-US" sz="1600" dirty="0"/>
              <a:t>"&gt; This is some text. This is some text. This is some text.&lt;/p&gt;</a:t>
            </a:r>
          </a:p>
          <a:p>
            <a:endParaRPr lang="en-US" sz="1600" dirty="0"/>
          </a:p>
          <a:p>
            <a:r>
              <a:rPr lang="en-US" sz="1600" dirty="0"/>
              <a:t>&lt;h2&gt;float: right&lt;/h2&gt;</a:t>
            </a:r>
          </a:p>
          <a:p>
            <a:r>
              <a:rPr lang="en-US" sz="1600" dirty="0"/>
              <a:t>&lt;p&gt;This is some text.&lt;</a:t>
            </a:r>
            <a:r>
              <a:rPr lang="en-US" sz="1600" dirty="0" err="1"/>
              <a:t>img</a:t>
            </a:r>
            <a:r>
              <a:rPr lang="en-US" sz="1600" dirty="0"/>
              <a:t> </a:t>
            </a:r>
            <a:r>
              <a:rPr lang="en-US" sz="1600" dirty="0" err="1"/>
              <a:t>src</a:t>
            </a:r>
            <a:r>
              <a:rPr lang="en-US" sz="1600" dirty="0"/>
              <a:t>="C:\Users\OneDrive\Documents\smilingface.gif" width="42" height="42" style="</a:t>
            </a:r>
            <a:r>
              <a:rPr lang="en-US" sz="1600" dirty="0" err="1"/>
              <a:t>float:right</a:t>
            </a:r>
            <a:r>
              <a:rPr lang="en-US" sz="1600" dirty="0"/>
              <a:t>"&gt;This is some text. This is some text. This is some text.&lt;/p&gt;</a:t>
            </a:r>
          </a:p>
          <a:p>
            <a:endParaRPr lang="en-US" sz="1600" dirty="0"/>
          </a:p>
          <a:p>
            <a:r>
              <a:rPr lang="en-US" sz="1600" dirty="0"/>
              <a:t>&lt;h2&gt;float: left&lt;/h2&gt;</a:t>
            </a:r>
          </a:p>
          <a:p>
            <a:r>
              <a:rPr lang="en-US" sz="1600" dirty="0"/>
              <a:t>&lt;p&gt;This is some text. &lt;</a:t>
            </a:r>
            <a:r>
              <a:rPr lang="en-US" sz="1600" dirty="0" err="1"/>
              <a:t>img</a:t>
            </a:r>
            <a:r>
              <a:rPr lang="en-US" sz="1600" dirty="0"/>
              <a:t> </a:t>
            </a:r>
            <a:r>
              <a:rPr lang="en-US" sz="1600" dirty="0" err="1"/>
              <a:t>src</a:t>
            </a:r>
            <a:r>
              <a:rPr lang="en-US" sz="1600" dirty="0"/>
              <a:t>="C:\Users\OneDrive\Documents\smilingface.gif" width="42" height="42" style="</a:t>
            </a:r>
            <a:r>
              <a:rPr lang="en-US" sz="1600" dirty="0" err="1"/>
              <a:t>float:left</a:t>
            </a:r>
            <a:r>
              <a:rPr lang="en-US" sz="1600" dirty="0"/>
              <a:t>"&gt;This is some text. This is some text. This is some text.&lt;/p&gt;</a:t>
            </a:r>
          </a:p>
          <a:p>
            <a:endParaRPr lang="en-US" sz="1600" dirty="0"/>
          </a:p>
          <a:p>
            <a:r>
              <a:rPr lang="en-US" sz="1600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6819182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0637-EE4D-2CB0-E0D4-23FFABBE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87F2-B3FA-89C5-607E-E37AF8E0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FCD5AAD1-71D9-B4AD-AEB8-6FCB0E807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88" y="452006"/>
            <a:ext cx="10268424" cy="572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7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16AE-A0E6-0467-29C2-2CEBCBDE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1FAB-7B51-2E7F-D58B-3D3A8F72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7E5E6-D722-3144-58C8-073FA0BEA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762125"/>
            <a:ext cx="100298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685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0637-EE4D-2CB0-E0D4-23FFABBE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kern="0" dirty="0">
                <a:solidFill>
                  <a:srgbClr val="365F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Image Links </a:t>
            </a:r>
            <a:br>
              <a:rPr lang="en-IN" sz="1800" b="1" kern="0" dirty="0">
                <a:solidFill>
                  <a:srgbClr val="365F9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7EC279-388A-54F5-DAD0-42E908F73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127" y="1606859"/>
            <a:ext cx="10570776" cy="4133210"/>
          </a:xfrm>
        </p:spPr>
      </p:pic>
    </p:spTree>
    <p:extLst>
      <p:ext uri="{BB962C8B-B14F-4D97-AF65-F5344CB8AC3E}">
        <p14:creationId xmlns:p14="http://schemas.microsoft.com/office/powerpoint/2010/main" val="6859804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C273-FAFC-8E17-A447-050F1E58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16777-FC5D-AB72-F50F-0E9C6DDC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Clicking different areas of the image causes the browser to link to different target documents. Such mouse-sensitive images known as image maps.</a:t>
            </a:r>
          </a:p>
          <a:p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x</a:t>
            </a:r>
            <a:r>
              <a:rPr lang="en-US" sz="1800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y</a:t>
            </a:r>
            <a:r>
              <a:rPr lang="en-US" sz="1800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x</a:t>
            </a:r>
            <a:r>
              <a:rPr lang="en-US" sz="1800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y</a:t>
            </a:r>
            <a:r>
              <a:rPr lang="en-US" sz="1800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y</a:t>
            </a:r>
            <a:r>
              <a:rPr lang="en-US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are the coordinates of the upper left corner of the rectangle; x</a:t>
            </a:r>
            <a:r>
              <a:rPr lang="en-US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y</a:t>
            </a:r>
            <a:r>
              <a:rPr lang="en-US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are the coordinates of the lower right corner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circle = x</a:t>
            </a:r>
            <a:r>
              <a:rPr lang="en-US" sz="1800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800" b="1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radius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en-US" sz="18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are the coordinates of the center of the circle, and radius is the circle's radius.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poly = x</a:t>
            </a:r>
            <a:r>
              <a:rPr lang="en-US" sz="1800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y</a:t>
            </a:r>
            <a:r>
              <a:rPr lang="en-US" sz="1800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x</a:t>
            </a:r>
            <a:r>
              <a:rPr lang="en-US" sz="1800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y</a:t>
            </a:r>
            <a:r>
              <a:rPr lang="en-US" sz="1800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x</a:t>
            </a:r>
            <a:r>
              <a:rPr lang="en-US" sz="1800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y</a:t>
            </a:r>
            <a:r>
              <a:rPr lang="en-US" sz="1800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...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b="1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800" b="1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6784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B6BB-DF81-0F4A-5F4F-2C51BEF3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maps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167ADC-7C11-DE3A-97B7-AF0CEB3CC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2110581"/>
            <a:ext cx="7162800" cy="3781425"/>
          </a:xfrm>
        </p:spPr>
      </p:pic>
    </p:spTree>
    <p:extLst>
      <p:ext uri="{BB962C8B-B14F-4D97-AF65-F5344CB8AC3E}">
        <p14:creationId xmlns:p14="http://schemas.microsoft.com/office/powerpoint/2010/main" val="27462259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5A82-B966-AA41-F97D-3FFE428A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F21E-158B-5F18-1DF6-D0E2A4E4E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Blog Design Project">
            <a:extLst>
              <a:ext uri="{FF2B5EF4-FFF2-40B4-BE49-F238E27FC236}">
                <a16:creationId xmlns:a16="http://schemas.microsoft.com/office/drawing/2014/main" id="{0D7D16BD-1845-A9E0-27DA-0192DF08B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45" y="-257452"/>
            <a:ext cx="96056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77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16AE-A0E6-0467-29C2-2CEBCBDE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1FAB-7B51-2E7F-D58B-3D3A8F72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D63C0-7F6E-040B-79E5-4E2C58596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095375"/>
            <a:ext cx="100298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8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16AE-A0E6-0467-29C2-2CEBCBDE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1FAB-7B51-2E7F-D58B-3D3A8F72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34C6F-9914-D66F-B7B4-1C86D1C8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26" y="0"/>
            <a:ext cx="9488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4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16AE-A0E6-0467-29C2-2CEBCBDE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1FAB-7B51-2E7F-D58B-3D3A8F72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E483D-D64E-2500-76DB-1276D006B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0" y="0"/>
            <a:ext cx="9507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7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16AE-A0E6-0467-29C2-2CEBCBDE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1FAB-7B51-2E7F-D58B-3D3A8F72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83924-2D30-8FC8-1530-03EAECF1B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876300"/>
            <a:ext cx="99155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9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1492</Words>
  <Application>Microsoft Office PowerPoint</Application>
  <PresentationFormat>Widescreen</PresentationFormat>
  <Paragraphs>123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Arial Unicode MS</vt:lpstr>
      <vt:lpstr>Calibri</vt:lpstr>
      <vt:lpstr>Calibri Light</vt:lpstr>
      <vt:lpstr>Cambria</vt:lpstr>
      <vt:lpstr>erdana</vt:lpstr>
      <vt:lpstr>inter-bold</vt:lpstr>
      <vt:lpstr>inter-regular</vt:lpstr>
      <vt:lpstr>Symbol</vt:lpstr>
      <vt:lpstr>Times New Roman</vt:lpstr>
      <vt:lpstr>Office Theme</vt:lpstr>
      <vt:lpstr>Html tags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Generic Attributes: Here's a table of some other attributes that are readily usable with many of HTML's tags.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 Comments </vt:lpstr>
      <vt:lpstr>PowerPoint Presentation</vt:lpstr>
      <vt:lpstr>HTML marquee</vt:lpstr>
      <vt:lpstr>anchor tag  or how to create links</vt:lpstr>
      <vt:lpstr>PowerPoint Presentation</vt:lpstr>
      <vt:lpstr>Important attributes of Anchor tag</vt:lpstr>
      <vt:lpstr>PowerPoint Presentation</vt:lpstr>
      <vt:lpstr>name &amp; id: attributes places a label within a document. When that label is used in a link to that document, it is the equivalent of telling the browser to goto that label. </vt:lpstr>
      <vt:lpstr>HTML Email Tag: </vt:lpstr>
      <vt:lpstr>images</vt:lpstr>
      <vt:lpstr>PowerPoint Presentation</vt:lpstr>
      <vt:lpstr>PowerPoint Presentation</vt:lpstr>
      <vt:lpstr>HTML Image Links  </vt:lpstr>
      <vt:lpstr>Image maps</vt:lpstr>
      <vt:lpstr>Image maps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tags</dc:title>
  <dc:creator>sanchit kumar</dc:creator>
  <cp:lastModifiedBy>sanchit kumar</cp:lastModifiedBy>
  <cp:revision>5</cp:revision>
  <dcterms:created xsi:type="dcterms:W3CDTF">2022-09-14T17:28:48Z</dcterms:created>
  <dcterms:modified xsi:type="dcterms:W3CDTF">2022-09-22T17:57:30Z</dcterms:modified>
</cp:coreProperties>
</file>