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Bold" charset="1" panose="020B0803030501040103"/>
      <p:regular r:id="rId20"/>
    </p:embeddedFont>
    <p:embeddedFont>
      <p:font typeface="Quicksand Bold" charset="1" panose="00000000000000000000"/>
      <p:regular r:id="rId21"/>
    </p:embeddedFont>
    <p:embeddedFont>
      <p:font typeface="Canva Sans" charset="1" panose="020B0503030501040103"/>
      <p:regular r:id="rId22"/>
    </p:embeddedFont>
    <p:embeddedFont>
      <p:font typeface="Glacial Indifference Italics" charset="1" panose="00000000000000000000"/>
      <p:regular r:id="rId23"/>
    </p:embeddedFont>
    <p:embeddedFont>
      <p:font typeface="Arimo Bold" charset="1" panose="020B0704020202020204"/>
      <p:regular r:id="rId24"/>
    </p:embeddedFont>
    <p:embeddedFont>
      <p:font typeface="Arimo" charset="1" panose="020B0604020202020204"/>
      <p:regular r:id="rId25"/>
    </p:embeddedFont>
    <p:embeddedFont>
      <p:font typeface="Arimo Italics" charset="1" panose="020B0604020202090204"/>
      <p:regular r:id="rId26"/>
    </p:embeddedFont>
    <p:embeddedFont>
      <p:font typeface="Canva Sans Bold Italics" charset="1" panose="020B0803030501040103"/>
      <p:regular r:id="rId27"/>
    </p:embeddedFont>
    <p:embeddedFont>
      <p:font typeface="Canva Sans Italics" charset="1" panose="020B0503030501040103"/>
      <p:regular r:id="rId28"/>
    </p:embeddedFont>
    <p:embeddedFont>
      <p:font typeface="Open Sauce Medium" charset="1" panose="000006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my.clevelandclinic.org/health/drugs/16386-antibiotics" TargetMode="External" Type="http://schemas.openxmlformats.org/officeDocument/2006/relationships/hyperlink"/><Relationship Id="rId4" Target="https://my.clevelandclinic.org/health/diseases/24189-bacterial-infection" TargetMode="External" Type="http://schemas.openxmlformats.org/officeDocument/2006/relationships/hyperlink"/><Relationship Id="rId5" Target="https://my.clevelandclinic.org/health/diseases/16142-antimicrobial-resistance"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https://www.sciencedirect.com/topics/agricultural-and-biological-sciences/neural-network"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www.sciencedirect.com/topics/medicine-and-dentistry/public-health"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488056" y="1190878"/>
            <a:ext cx="5311889" cy="1341252"/>
          </a:xfrm>
          <a:custGeom>
            <a:avLst/>
            <a:gdLst/>
            <a:ahLst/>
            <a:cxnLst/>
            <a:rect r="r" b="b" t="t" l="l"/>
            <a:pathLst>
              <a:path h="1341252" w="5311889">
                <a:moveTo>
                  <a:pt x="0" y="0"/>
                </a:moveTo>
                <a:lnTo>
                  <a:pt x="5311888" y="0"/>
                </a:lnTo>
                <a:lnTo>
                  <a:pt x="5311888" y="1341252"/>
                </a:lnTo>
                <a:lnTo>
                  <a:pt x="0" y="1341252"/>
                </a:lnTo>
                <a:lnTo>
                  <a:pt x="0" y="0"/>
                </a:lnTo>
                <a:close/>
              </a:path>
            </a:pathLst>
          </a:custGeom>
          <a:blipFill>
            <a:blip r:embed="rId3"/>
            <a:stretch>
              <a:fillRect l="0" t="0" r="0" b="0"/>
            </a:stretch>
          </a:blipFill>
        </p:spPr>
      </p:sp>
      <p:sp>
        <p:nvSpPr>
          <p:cNvPr name="TextBox 4" id="4"/>
          <p:cNvSpPr txBox="true"/>
          <p:nvPr/>
        </p:nvSpPr>
        <p:spPr>
          <a:xfrm rot="0">
            <a:off x="354730" y="3014924"/>
            <a:ext cx="17933270" cy="1500507"/>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Canva Sans Bold"/>
                <a:ea typeface="Canva Sans Bold"/>
                <a:cs typeface="Canva Sans Bold"/>
                <a:sym typeface="Canva Sans Bold"/>
              </a:rPr>
              <a:t>Classification studies on MDR pathogens based on antibiotic resistance using ML models</a:t>
            </a:r>
          </a:p>
        </p:txBody>
      </p:sp>
      <p:sp>
        <p:nvSpPr>
          <p:cNvPr name="TextBox 5" id="5"/>
          <p:cNvSpPr txBox="true"/>
          <p:nvPr/>
        </p:nvSpPr>
        <p:spPr>
          <a:xfrm rot="0">
            <a:off x="3988214" y="5571544"/>
            <a:ext cx="11047106" cy="3796994"/>
          </a:xfrm>
          <a:prstGeom prst="rect">
            <a:avLst/>
          </a:prstGeom>
        </p:spPr>
        <p:txBody>
          <a:bodyPr anchor="t" rtlCol="false" tIns="0" lIns="0" bIns="0" rIns="0">
            <a:spAutoFit/>
          </a:bodyPr>
          <a:lstStyle/>
          <a:p>
            <a:pPr algn="just">
              <a:lnSpc>
                <a:spcPts val="6996"/>
              </a:lnSpc>
            </a:pPr>
            <a:r>
              <a:rPr lang="en-US" sz="4091" b="true">
                <a:solidFill>
                  <a:srgbClr val="000000"/>
                </a:solidFill>
                <a:latin typeface="Quicksand Bold"/>
                <a:ea typeface="Quicksand Bold"/>
                <a:cs typeface="Quicksand Bold"/>
                <a:sym typeface="Quicksand Bold"/>
              </a:rPr>
              <a:t>                      Team Members   </a:t>
            </a:r>
          </a:p>
          <a:p>
            <a:pPr algn="l">
              <a:lnSpc>
                <a:spcPts val="5727"/>
              </a:lnSpc>
            </a:pPr>
            <a:r>
              <a:rPr lang="en-US" sz="4091" b="true">
                <a:solidFill>
                  <a:srgbClr val="000000"/>
                </a:solidFill>
                <a:latin typeface="Quicksand Bold"/>
                <a:ea typeface="Quicksand Bold"/>
                <a:cs typeface="Quicksand Bold"/>
                <a:sym typeface="Quicksand Bold"/>
              </a:rPr>
              <a:t>Sanjay R                 - CB.AI.U4AIM24143</a:t>
            </a:r>
          </a:p>
          <a:p>
            <a:pPr algn="l">
              <a:lnSpc>
                <a:spcPts val="5727"/>
              </a:lnSpc>
            </a:pPr>
            <a:r>
              <a:rPr lang="en-US" sz="4091" b="true">
                <a:solidFill>
                  <a:srgbClr val="000000"/>
                </a:solidFill>
                <a:latin typeface="Quicksand Bold"/>
                <a:ea typeface="Quicksand Bold"/>
                <a:cs typeface="Quicksand Bold"/>
                <a:sym typeface="Quicksand Bold"/>
              </a:rPr>
              <a:t>Shreevarsinii B       - CB.AI.U4AIM24144</a:t>
            </a:r>
          </a:p>
          <a:p>
            <a:pPr algn="l">
              <a:lnSpc>
                <a:spcPts val="5727"/>
              </a:lnSpc>
            </a:pPr>
            <a:r>
              <a:rPr lang="en-US" sz="4091" b="true">
                <a:solidFill>
                  <a:srgbClr val="000000"/>
                </a:solidFill>
                <a:latin typeface="Quicksand Bold"/>
                <a:ea typeface="Quicksand Bold"/>
                <a:cs typeface="Quicksand Bold"/>
                <a:sym typeface="Quicksand Bold"/>
              </a:rPr>
              <a:t>Srijan Sivaram A    - CB.AI.U4AIM24145</a:t>
            </a:r>
          </a:p>
          <a:p>
            <a:pPr algn="l">
              <a:lnSpc>
                <a:spcPts val="5727"/>
              </a:lnSpc>
              <a:spcBef>
                <a:spcPct val="0"/>
              </a:spcBef>
            </a:pPr>
            <a:r>
              <a:rPr lang="en-US" sz="4091" b="true">
                <a:solidFill>
                  <a:srgbClr val="000000"/>
                </a:solidFill>
                <a:latin typeface="Quicksand Bold"/>
                <a:ea typeface="Quicksand Bold"/>
                <a:cs typeface="Quicksand Bold"/>
                <a:sym typeface="Quicksand Bold"/>
              </a:rPr>
              <a:t>Snendar M S           - CB.AI.U4AIM24127</a:t>
            </a:r>
          </a:p>
        </p:txBody>
      </p:sp>
      <p:sp>
        <p:nvSpPr>
          <p:cNvPr name="TextBox 6" id="6"/>
          <p:cNvSpPr txBox="true"/>
          <p:nvPr/>
        </p:nvSpPr>
        <p:spPr>
          <a:xfrm rot="0">
            <a:off x="5963028" y="4829756"/>
            <a:ext cx="6361945" cy="570338"/>
          </a:xfrm>
          <a:prstGeom prst="rect">
            <a:avLst/>
          </a:prstGeom>
        </p:spPr>
        <p:txBody>
          <a:bodyPr anchor="t" rtlCol="false" tIns="0" lIns="0" bIns="0" rIns="0">
            <a:spAutoFit/>
          </a:bodyPr>
          <a:lstStyle/>
          <a:p>
            <a:pPr algn="ctr">
              <a:lnSpc>
                <a:spcPts val="4791"/>
              </a:lnSpc>
              <a:spcBef>
                <a:spcPct val="0"/>
              </a:spcBef>
            </a:pPr>
            <a:r>
              <a:rPr lang="en-US" b="true" sz="3422">
                <a:solidFill>
                  <a:srgbClr val="000000"/>
                </a:solidFill>
                <a:latin typeface="Quicksand Bold"/>
                <a:ea typeface="Quicksand Bold"/>
                <a:cs typeface="Quicksand Bold"/>
                <a:sym typeface="Quicksand Bold"/>
              </a:rPr>
              <a:t>SUBJECT :24AIM112&amp;24AIM115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369917" y="327502"/>
            <a:ext cx="16035586" cy="1313251"/>
          </a:xfrm>
          <a:prstGeom prst="rect">
            <a:avLst/>
          </a:prstGeom>
        </p:spPr>
        <p:txBody>
          <a:bodyPr anchor="t" rtlCol="false" tIns="0" lIns="0" bIns="0" rIns="0">
            <a:spAutoFit/>
          </a:bodyPr>
          <a:lstStyle/>
          <a:p>
            <a:pPr algn="ctr">
              <a:lnSpc>
                <a:spcPts val="5316"/>
              </a:lnSpc>
              <a:spcBef>
                <a:spcPct val="0"/>
              </a:spcBef>
            </a:pPr>
            <a:r>
              <a:rPr lang="en-US" b="true" sz="3797">
                <a:solidFill>
                  <a:srgbClr val="000000"/>
                </a:solidFill>
                <a:latin typeface="Canva Sans Bold"/>
                <a:ea typeface="Canva Sans Bold"/>
                <a:cs typeface="Canva Sans Bold"/>
                <a:sym typeface="Canva Sans Bold"/>
              </a:rPr>
              <a:t>Control of Antimicrobial Resistance Requires an Ethical Approach-</a:t>
            </a:r>
            <a:r>
              <a:rPr lang="en-US" sz="3797" i="true">
                <a:solidFill>
                  <a:srgbClr val="000000"/>
                </a:solidFill>
                <a:latin typeface="Canva Sans Italics"/>
                <a:ea typeface="Canva Sans Italics"/>
                <a:cs typeface="Canva Sans Italics"/>
                <a:sym typeface="Canva Sans Italics"/>
              </a:rPr>
              <a:t>Ben Parsonage.et.al.,</a:t>
            </a:r>
          </a:p>
        </p:txBody>
      </p:sp>
      <p:sp>
        <p:nvSpPr>
          <p:cNvPr name="TextBox 4" id="4"/>
          <p:cNvSpPr txBox="true"/>
          <p:nvPr/>
        </p:nvSpPr>
        <p:spPr>
          <a:xfrm rot="0">
            <a:off x="0" y="1856384"/>
            <a:ext cx="18288000" cy="74485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More pertinent to </a:t>
            </a:r>
            <a:r>
              <a:rPr lang="en-US" sz="3000">
                <a:solidFill>
                  <a:srgbClr val="000000"/>
                </a:solidFill>
                <a:latin typeface="Canva Sans"/>
                <a:ea typeface="Canva Sans"/>
                <a:cs typeface="Canva Sans"/>
                <a:sym typeface="Canva Sans"/>
              </a:rPr>
              <a:t>antimicrobial prescribing, the term non-maleficence meaning‘to do no harm’ or rather inflicting the least harm possible to reach a beneficial outcome, defines the choice between immediate benefit from anti-infectives and potential lack oftherapies for that patient in the future.</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Prescribing restrictions challenge traditional autonomy of individual practitioners. Autonomy itself demonstrates an ethical principle intimating freedom from external control or influence</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For prescribers, decisions must be made over when patients should receive antibiotics and which class or combination would be most beneficial.</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The practice of buying antibiotics froma shop or online, without any form of prescription, promotesAMR because it might not be the correct drug or dose for the user</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Most antimicrobial consumption in agriculture is aimed at growth promotion or infection prevention, rather than direct treatment of infection, and this obviously raises ethicalm issues. There are economic reasons for livestock workers to use antimicrobials because production benefits could be minimal even within optimized systems.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51785" y="136283"/>
            <a:ext cx="18339785" cy="688851"/>
          </a:xfrm>
          <a:prstGeom prst="rect">
            <a:avLst/>
          </a:prstGeom>
        </p:spPr>
        <p:txBody>
          <a:bodyPr anchor="t" rtlCol="false" tIns="0" lIns="0" bIns="0" rIns="0">
            <a:spAutoFit/>
          </a:bodyPr>
          <a:lstStyle/>
          <a:p>
            <a:pPr algn="ctr">
              <a:lnSpc>
                <a:spcPts val="5606"/>
              </a:lnSpc>
              <a:spcBef>
                <a:spcPct val="0"/>
              </a:spcBef>
            </a:pPr>
            <a:r>
              <a:rPr lang="en-US" b="true" sz="4004">
                <a:solidFill>
                  <a:srgbClr val="000000"/>
                </a:solidFill>
                <a:latin typeface="Canva Sans Bold"/>
                <a:ea typeface="Canva Sans Bold"/>
                <a:cs typeface="Canva Sans Bold"/>
                <a:sym typeface="Canva Sans Bold"/>
              </a:rPr>
              <a:t>The Ethical Significance of Antimicrobial </a:t>
            </a:r>
            <a:r>
              <a:rPr lang="en-US" b="true" sz="4004">
                <a:solidFill>
                  <a:srgbClr val="000000"/>
                </a:solidFill>
                <a:latin typeface="Canva Sans Bold"/>
                <a:ea typeface="Canva Sans Bold"/>
                <a:cs typeface="Canva Sans Bold"/>
                <a:sym typeface="Canva Sans Bold"/>
              </a:rPr>
              <a:t>Resistance</a:t>
            </a:r>
          </a:p>
        </p:txBody>
      </p:sp>
      <p:sp>
        <p:nvSpPr>
          <p:cNvPr name="TextBox 4" id="4"/>
          <p:cNvSpPr txBox="true"/>
          <p:nvPr/>
        </p:nvSpPr>
        <p:spPr>
          <a:xfrm rot="0">
            <a:off x="324909" y="2055371"/>
            <a:ext cx="17422848" cy="1893570"/>
          </a:xfrm>
          <a:prstGeom prst="rect">
            <a:avLst/>
          </a:prstGeom>
        </p:spPr>
        <p:txBody>
          <a:bodyPr anchor="t" rtlCol="false" tIns="0" lIns="0" bIns="0" rIns="0">
            <a:spAutoFit/>
          </a:bodyPr>
          <a:lstStyle/>
          <a:p>
            <a:pPr algn="l">
              <a:lnSpc>
                <a:spcPts val="3779"/>
              </a:lnSpc>
            </a:pPr>
            <a:r>
              <a:rPr lang="en-US" sz="2700" b="true">
                <a:solidFill>
                  <a:srgbClr val="000000"/>
                </a:solidFill>
                <a:latin typeface="Canva Sans Bold"/>
                <a:ea typeface="Canva Sans Bold"/>
                <a:cs typeface="Canva Sans Bold"/>
                <a:sym typeface="Canva Sans Bold"/>
              </a:rPr>
              <a:t>Introduction:</a:t>
            </a:r>
            <a:r>
              <a:rPr lang="en-US" sz="2700">
                <a:solidFill>
                  <a:srgbClr val="000000"/>
                </a:solidFill>
                <a:latin typeface="Canva Sans"/>
                <a:ea typeface="Canva Sans"/>
                <a:cs typeface="Canva Sans"/>
                <a:sym typeface="Canva Sans"/>
              </a:rPr>
              <a:t> The paper discusses the ethical challenges AMR poses, emphasizing that AMR is not merely a technical or medical problem but a complex global issue with significant ethical implications. It states that </a:t>
            </a:r>
            <a:r>
              <a:rPr lang="en-US" b="true" sz="2700" i="true">
                <a:solidFill>
                  <a:srgbClr val="0033FF"/>
                </a:solidFill>
                <a:latin typeface="Canva Sans Bold Italics"/>
                <a:ea typeface="Canva Sans Bold Italics"/>
                <a:cs typeface="Canva Sans Bold Italics"/>
                <a:sym typeface="Canva Sans Bold Italics"/>
              </a:rPr>
              <a:t>“AMR has been described as one of the major threats to individual and population health in the 21st century</a:t>
            </a:r>
            <a:r>
              <a:rPr lang="en-US" sz="2700">
                <a:solidFill>
                  <a:srgbClr val="0033FF"/>
                </a:solidFill>
                <a:latin typeface="Canva Sans"/>
                <a:ea typeface="Canva Sans"/>
                <a:cs typeface="Canva Sans"/>
                <a:sym typeface="Canva Sans"/>
              </a:rPr>
              <a:t>”.</a:t>
            </a:r>
          </a:p>
        </p:txBody>
      </p:sp>
      <p:sp>
        <p:nvSpPr>
          <p:cNvPr name="TextBox 5" id="5"/>
          <p:cNvSpPr txBox="true"/>
          <p:nvPr/>
        </p:nvSpPr>
        <p:spPr>
          <a:xfrm rot="0">
            <a:off x="324909" y="971550"/>
            <a:ext cx="17422848" cy="940946"/>
          </a:xfrm>
          <a:prstGeom prst="rect">
            <a:avLst/>
          </a:prstGeom>
        </p:spPr>
        <p:txBody>
          <a:bodyPr anchor="t" rtlCol="false" tIns="0" lIns="0" bIns="0" rIns="0">
            <a:spAutoFit/>
          </a:bodyPr>
          <a:lstStyle/>
          <a:p>
            <a:pPr algn="l">
              <a:lnSpc>
                <a:spcPts val="3786"/>
              </a:lnSpc>
            </a:pPr>
            <a:r>
              <a:rPr lang="en-US" sz="2704" b="true">
                <a:solidFill>
                  <a:srgbClr val="000000"/>
                </a:solidFill>
                <a:latin typeface="Canva Sans Bold"/>
                <a:ea typeface="Canva Sans Bold"/>
                <a:cs typeface="Canva Sans Bold"/>
                <a:sym typeface="Canva Sans Bold"/>
              </a:rPr>
              <a:t>Authors: </a:t>
            </a:r>
            <a:r>
              <a:rPr lang="en-US" sz="2704" i="true">
                <a:solidFill>
                  <a:srgbClr val="000000"/>
                </a:solidFill>
                <a:latin typeface="Canva Sans Italics"/>
                <a:ea typeface="Canva Sans Italics"/>
                <a:cs typeface="Canva Sans Italics"/>
                <a:sym typeface="Canva Sans Italics"/>
              </a:rPr>
              <a:t>Jasper Littmann, Institute of Experimental Medicine, Christian-Albrechts University Kiel</a:t>
            </a:r>
          </a:p>
          <a:p>
            <a:pPr algn="l">
              <a:lnSpc>
                <a:spcPts val="3786"/>
              </a:lnSpc>
              <a:spcBef>
                <a:spcPct val="0"/>
              </a:spcBef>
            </a:pPr>
            <a:r>
              <a:rPr lang="en-US" sz="2704" i="true">
                <a:solidFill>
                  <a:srgbClr val="000000"/>
                </a:solidFill>
                <a:latin typeface="Canva Sans Italics"/>
                <a:ea typeface="Canva Sans Italics"/>
                <a:cs typeface="Canva Sans Italics"/>
                <a:sym typeface="Canva Sans Italics"/>
              </a:rPr>
              <a:t>                  A. M. Viens, Southampton Law School, University of Southampton</a:t>
            </a:r>
          </a:p>
        </p:txBody>
      </p:sp>
      <p:sp>
        <p:nvSpPr>
          <p:cNvPr name="TextBox 6" id="6"/>
          <p:cNvSpPr txBox="true"/>
          <p:nvPr/>
        </p:nvSpPr>
        <p:spPr>
          <a:xfrm rot="0">
            <a:off x="324909" y="8521127"/>
            <a:ext cx="17422848" cy="1417196"/>
          </a:xfrm>
          <a:prstGeom prst="rect">
            <a:avLst/>
          </a:prstGeom>
        </p:spPr>
        <p:txBody>
          <a:bodyPr anchor="t" rtlCol="false" tIns="0" lIns="0" bIns="0" rIns="0">
            <a:spAutoFit/>
          </a:bodyPr>
          <a:lstStyle/>
          <a:p>
            <a:pPr algn="l">
              <a:lnSpc>
                <a:spcPts val="3786"/>
              </a:lnSpc>
              <a:spcBef>
                <a:spcPct val="0"/>
              </a:spcBef>
            </a:pPr>
            <a:r>
              <a:rPr lang="en-US" b="true" sz="2704">
                <a:solidFill>
                  <a:srgbClr val="000000"/>
                </a:solidFill>
                <a:latin typeface="Canva Sans Bold"/>
                <a:ea typeface="Canva Sans Bold"/>
                <a:cs typeface="Canva Sans Bold"/>
                <a:sym typeface="Canva Sans Bold"/>
              </a:rPr>
              <a:t>Conclusion: </a:t>
            </a:r>
            <a:r>
              <a:rPr lang="en-US" b="true" sz="2704" i="true">
                <a:solidFill>
                  <a:srgbClr val="0033FF"/>
                </a:solidFill>
                <a:latin typeface="Canva Sans Bold Italics"/>
                <a:ea typeface="Canva Sans Bold Italics"/>
                <a:cs typeface="Canva Sans Bold Italics"/>
                <a:sym typeface="Canva Sans Bold Italics"/>
              </a:rPr>
              <a:t> "We believe that the articles in this symposium make a strong case for including ethics, which has not been traditionally associated with being central to infectious disease and global health policy, into the development of the policy responses to AMR that are so urgently needed"</a:t>
            </a:r>
          </a:p>
        </p:txBody>
      </p:sp>
      <p:sp>
        <p:nvSpPr>
          <p:cNvPr name="TextBox 7" id="7"/>
          <p:cNvSpPr txBox="true"/>
          <p:nvPr/>
        </p:nvSpPr>
        <p:spPr>
          <a:xfrm rot="0">
            <a:off x="324909" y="4091816"/>
            <a:ext cx="17422848" cy="4274820"/>
          </a:xfrm>
          <a:prstGeom prst="rect">
            <a:avLst/>
          </a:prstGeom>
        </p:spPr>
        <p:txBody>
          <a:bodyPr anchor="t" rtlCol="false" tIns="0" lIns="0" bIns="0" rIns="0">
            <a:spAutoFit/>
          </a:bodyPr>
          <a:lstStyle/>
          <a:p>
            <a:pPr algn="l">
              <a:lnSpc>
                <a:spcPts val="3779"/>
              </a:lnSpc>
              <a:spcBef>
                <a:spcPct val="0"/>
              </a:spcBef>
            </a:pPr>
            <a:r>
              <a:rPr lang="en-US" b="true" sz="2700">
                <a:solidFill>
                  <a:srgbClr val="000000"/>
                </a:solidFill>
                <a:latin typeface="Canva Sans Bold"/>
                <a:ea typeface="Canva Sans Bold"/>
                <a:cs typeface="Canva Sans Bold"/>
                <a:sym typeface="Canva Sans Bold"/>
              </a:rPr>
              <a:t>Objective: </a:t>
            </a:r>
            <a:r>
              <a:rPr lang="en-US" sz="2700">
                <a:solidFill>
                  <a:srgbClr val="000000"/>
                </a:solidFill>
                <a:latin typeface="Canva Sans"/>
                <a:ea typeface="Canva Sans"/>
                <a:cs typeface="Canva Sans"/>
                <a:sym typeface="Canva Sans"/>
              </a:rPr>
              <a:t>The paper explains - </a:t>
            </a:r>
          </a:p>
          <a:p>
            <a:pPr algn="l" marL="582930" indent="-291465" lvl="1">
              <a:lnSpc>
                <a:spcPts val="3779"/>
              </a:lnSpc>
              <a:buFont typeface="Arial"/>
              <a:buChar char="•"/>
            </a:pPr>
            <a:r>
              <a:rPr lang="en-US" sz="2700">
                <a:solidFill>
                  <a:srgbClr val="000000"/>
                </a:solidFill>
                <a:latin typeface="Canva Sans"/>
                <a:ea typeface="Canva Sans"/>
                <a:cs typeface="Canva Sans"/>
                <a:sym typeface="Canva Sans"/>
              </a:rPr>
              <a:t>Why AMR is an ethical issue?</a:t>
            </a:r>
          </a:p>
          <a:p>
            <a:pPr algn="l">
              <a:lnSpc>
                <a:spcPts val="3779"/>
              </a:lnSpc>
              <a:spcBef>
                <a:spcPct val="0"/>
              </a:spcBef>
            </a:pPr>
            <a:r>
              <a:rPr lang="en-US" b="true" sz="2700" i="true">
                <a:solidFill>
                  <a:srgbClr val="0033FF"/>
                </a:solidFill>
                <a:latin typeface="Canva Sans Bold Italics"/>
                <a:ea typeface="Canva Sans Bold Italics"/>
                <a:cs typeface="Canva Sans Bold Italics"/>
                <a:sym typeface="Canva Sans Bold Italics"/>
              </a:rPr>
              <a:t>"AMR is putting current and future populations at substantial risk of injury, loss and death"</a:t>
            </a:r>
          </a:p>
          <a:p>
            <a:pPr algn="l" marL="582930" indent="-291465" lvl="1">
              <a:lnSpc>
                <a:spcPts val="3779"/>
              </a:lnSpc>
              <a:buFont typeface="Arial"/>
              <a:buChar char="•"/>
            </a:pPr>
            <a:r>
              <a:rPr lang="en-US" sz="2700">
                <a:solidFill>
                  <a:srgbClr val="000000"/>
                </a:solidFill>
                <a:latin typeface="Canva Sans"/>
                <a:ea typeface="Canva Sans"/>
                <a:cs typeface="Canva Sans"/>
                <a:sym typeface="Canva Sans"/>
              </a:rPr>
              <a:t>What ethical issue does AMR raise?</a:t>
            </a:r>
          </a:p>
          <a:p>
            <a:pPr algn="l">
              <a:lnSpc>
                <a:spcPts val="3779"/>
              </a:lnSpc>
            </a:pPr>
            <a:r>
              <a:rPr lang="en-US" b="true" sz="2700" i="true">
                <a:solidFill>
                  <a:srgbClr val="0033FF"/>
                </a:solidFill>
                <a:latin typeface="Canva Sans Bold Italics"/>
                <a:ea typeface="Canva Sans Bold Italics"/>
                <a:cs typeface="Canva Sans Bold Italics"/>
                <a:sym typeface="Canva Sans Bold Italics"/>
              </a:rPr>
              <a:t>"The dilemma we face is thus that the more extensively we use antibiotics, the faster we will create antibiotic resistance"</a:t>
            </a:r>
          </a:p>
          <a:p>
            <a:pPr algn="l" marL="582930" indent="-291465" lvl="1">
              <a:lnSpc>
                <a:spcPts val="3779"/>
              </a:lnSpc>
              <a:buFont typeface="Arial"/>
              <a:buChar char="•"/>
            </a:pPr>
            <a:r>
              <a:rPr lang="en-US" sz="2700">
                <a:solidFill>
                  <a:srgbClr val="000000"/>
                </a:solidFill>
                <a:latin typeface="Canva Sans"/>
                <a:ea typeface="Canva Sans"/>
                <a:cs typeface="Canva Sans"/>
                <a:sym typeface="Canva Sans"/>
              </a:rPr>
              <a:t>How should we approach the ethical issue raised by AMR?</a:t>
            </a:r>
            <a:r>
              <a:rPr lang="en-US" b="true" sz="2700" i="true">
                <a:solidFill>
                  <a:srgbClr val="0033FF"/>
                </a:solidFill>
                <a:latin typeface="Canva Sans Bold Italics"/>
                <a:ea typeface="Canva Sans Bold Italics"/>
                <a:cs typeface="Canva Sans Bold Italics"/>
                <a:sym typeface="Canva Sans Bold Italics"/>
              </a:rPr>
              <a:t> </a:t>
            </a:r>
          </a:p>
          <a:p>
            <a:pPr algn="l">
              <a:lnSpc>
                <a:spcPts val="3779"/>
              </a:lnSpc>
            </a:pPr>
            <a:r>
              <a:rPr lang="en-US" b="true" sz="2700" i="true">
                <a:solidFill>
                  <a:srgbClr val="0033FF"/>
                </a:solidFill>
                <a:latin typeface="Canva Sans Bold Italics"/>
                <a:ea typeface="Canva Sans Bold Italics"/>
                <a:cs typeface="Canva Sans Bold Italics"/>
                <a:sym typeface="Canva Sans Bold Italics"/>
              </a:rPr>
              <a:t>"Successful responses to the problem of AMR will not only be a scientific or medical undertaking, but it must also be an ethical undertaking"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5636478" y="1302101"/>
            <a:ext cx="7015043" cy="481330"/>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Canva Sans"/>
                <a:ea typeface="Canva Sans"/>
                <a:cs typeface="Canva Sans"/>
                <a:sym typeface="Canva Sans"/>
              </a:rPr>
              <a:t> Euzebiusz Jamrozik and George S. Heriot</a:t>
            </a:r>
          </a:p>
        </p:txBody>
      </p:sp>
      <p:sp>
        <p:nvSpPr>
          <p:cNvPr name="TextBox 4" id="4"/>
          <p:cNvSpPr txBox="true"/>
          <p:nvPr/>
        </p:nvSpPr>
        <p:spPr>
          <a:xfrm rot="0">
            <a:off x="208524" y="3276971"/>
            <a:ext cx="17484045" cy="976630"/>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Canva Sans Bold"/>
                <a:ea typeface="Canva Sans Bold"/>
                <a:cs typeface="Canva Sans Bold"/>
                <a:sym typeface="Canva Sans Bold"/>
              </a:rPr>
              <a:t>Medical bias:</a:t>
            </a:r>
            <a:r>
              <a:rPr lang="en-US" sz="2799">
                <a:solidFill>
                  <a:srgbClr val="000000"/>
                </a:solidFill>
                <a:latin typeface="Canva Sans"/>
                <a:ea typeface="Canva Sans"/>
                <a:cs typeface="Canva Sans"/>
                <a:sym typeface="Canva Sans"/>
              </a:rPr>
              <a:t> The prescriber may overprescribe the antibiotics in the case of low-income, less educated and rural population, and the distrust in the physicians</a:t>
            </a:r>
          </a:p>
        </p:txBody>
      </p:sp>
      <p:sp>
        <p:nvSpPr>
          <p:cNvPr name="TextBox 5" id="5"/>
          <p:cNvSpPr txBox="true"/>
          <p:nvPr/>
        </p:nvSpPr>
        <p:spPr>
          <a:xfrm rot="0">
            <a:off x="1607813" y="89897"/>
            <a:ext cx="14685466" cy="1269354"/>
          </a:xfrm>
          <a:prstGeom prst="rect">
            <a:avLst/>
          </a:prstGeom>
        </p:spPr>
        <p:txBody>
          <a:bodyPr anchor="t" rtlCol="false" tIns="0" lIns="0" bIns="0" rIns="0">
            <a:spAutoFit/>
          </a:bodyPr>
          <a:lstStyle/>
          <a:p>
            <a:pPr algn="ctr">
              <a:lnSpc>
                <a:spcPts val="10360"/>
              </a:lnSpc>
            </a:pPr>
            <a:r>
              <a:rPr lang="en-US" sz="7400" b="true">
                <a:solidFill>
                  <a:srgbClr val="000000"/>
                </a:solidFill>
                <a:latin typeface="Open Sauce Medium"/>
                <a:ea typeface="Open Sauce Medium"/>
                <a:cs typeface="Open Sauce Medium"/>
                <a:sym typeface="Open Sauce Medium"/>
              </a:rPr>
              <a:t> Ethics and antibiotic resistance</a:t>
            </a:r>
          </a:p>
        </p:txBody>
      </p:sp>
      <p:sp>
        <p:nvSpPr>
          <p:cNvPr name="TextBox 6" id="6"/>
          <p:cNvSpPr txBox="true"/>
          <p:nvPr/>
        </p:nvSpPr>
        <p:spPr>
          <a:xfrm rot="0">
            <a:off x="208524" y="2102902"/>
            <a:ext cx="17484045" cy="976630"/>
          </a:xfrm>
          <a:prstGeom prst="rect">
            <a:avLst/>
          </a:prstGeom>
        </p:spPr>
        <p:txBody>
          <a:bodyPr anchor="t" rtlCol="false" tIns="0" lIns="0" bIns="0" rIns="0">
            <a:spAutoFit/>
          </a:bodyPr>
          <a:lstStyle/>
          <a:p>
            <a:pPr algn="l">
              <a:lnSpc>
                <a:spcPts val="3919"/>
              </a:lnSpc>
            </a:pPr>
            <a:r>
              <a:rPr lang="en-US" sz="2799" b="true">
                <a:solidFill>
                  <a:srgbClr val="000000"/>
                </a:solidFill>
                <a:latin typeface="Canva Sans Bold"/>
                <a:ea typeface="Canva Sans Bold"/>
                <a:cs typeface="Canva Sans Bold"/>
                <a:sym typeface="Canva Sans Bold"/>
              </a:rPr>
              <a:t>Usage of the antibiotics: </a:t>
            </a:r>
            <a:r>
              <a:rPr lang="en-US" sz="2799">
                <a:solidFill>
                  <a:srgbClr val="000000"/>
                </a:solidFill>
                <a:latin typeface="Canva Sans"/>
                <a:ea typeface="Canva Sans"/>
                <a:cs typeface="Canva Sans"/>
                <a:sym typeface="Canva Sans"/>
              </a:rPr>
              <a:t>It is noted that patients often stop the course of the antibiotics soon after the symptoms are cured this leads to further antibiotic resistance developed by the microbes</a:t>
            </a:r>
          </a:p>
        </p:txBody>
      </p:sp>
      <p:sp>
        <p:nvSpPr>
          <p:cNvPr name="TextBox 7" id="7"/>
          <p:cNvSpPr txBox="true"/>
          <p:nvPr/>
        </p:nvSpPr>
        <p:spPr>
          <a:xfrm rot="0">
            <a:off x="208524" y="4577451"/>
            <a:ext cx="17484045" cy="1012190"/>
          </a:xfrm>
          <a:prstGeom prst="rect">
            <a:avLst/>
          </a:prstGeom>
        </p:spPr>
        <p:txBody>
          <a:bodyPr anchor="t" rtlCol="false" tIns="0" lIns="0" bIns="0" rIns="0">
            <a:spAutoFit/>
          </a:bodyPr>
          <a:lstStyle/>
          <a:p>
            <a:pPr algn="l">
              <a:lnSpc>
                <a:spcPts val="4060"/>
              </a:lnSpc>
            </a:pPr>
            <a:r>
              <a:rPr lang="en-US" sz="2900" b="true">
                <a:solidFill>
                  <a:srgbClr val="000000"/>
                </a:solidFill>
                <a:latin typeface="Canva Sans Bold"/>
                <a:ea typeface="Canva Sans Bold"/>
                <a:cs typeface="Canva Sans Bold"/>
                <a:sym typeface="Canva Sans Bold"/>
              </a:rPr>
              <a:t>Social stigma: </a:t>
            </a:r>
            <a:r>
              <a:rPr lang="en-US" sz="2900">
                <a:solidFill>
                  <a:srgbClr val="000000"/>
                </a:solidFill>
                <a:latin typeface="Canva Sans"/>
                <a:ea typeface="Canva Sans"/>
                <a:cs typeface="Canva Sans"/>
                <a:sym typeface="Canva Sans"/>
              </a:rPr>
              <a:t>  Being identified as a carrier can result in restricted access to healthcare and mental health issues due to stigmatization </a:t>
            </a:r>
          </a:p>
        </p:txBody>
      </p:sp>
      <p:sp>
        <p:nvSpPr>
          <p:cNvPr name="TextBox 8" id="8"/>
          <p:cNvSpPr txBox="true"/>
          <p:nvPr/>
        </p:nvSpPr>
        <p:spPr>
          <a:xfrm rot="0">
            <a:off x="208524" y="5913491"/>
            <a:ext cx="17692568" cy="2040890"/>
          </a:xfrm>
          <a:prstGeom prst="rect">
            <a:avLst/>
          </a:prstGeom>
        </p:spPr>
        <p:txBody>
          <a:bodyPr anchor="t" rtlCol="false" tIns="0" lIns="0" bIns="0" rIns="0">
            <a:spAutoFit/>
          </a:bodyPr>
          <a:lstStyle/>
          <a:p>
            <a:pPr algn="l">
              <a:lnSpc>
                <a:spcPts val="4060"/>
              </a:lnSpc>
            </a:pPr>
            <a:r>
              <a:rPr lang="en-US" sz="2900" b="true">
                <a:solidFill>
                  <a:srgbClr val="000000"/>
                </a:solidFill>
                <a:latin typeface="Canva Sans Bold"/>
                <a:ea typeface="Canva Sans Bold"/>
                <a:cs typeface="Canva Sans Bold"/>
                <a:sym typeface="Canva Sans Bold"/>
              </a:rPr>
              <a:t>Responsibilities: </a:t>
            </a:r>
            <a:r>
              <a:rPr lang="en-US" sz="2900">
                <a:solidFill>
                  <a:srgbClr val="000000"/>
                </a:solidFill>
                <a:latin typeface="Canva Sans"/>
                <a:ea typeface="Canva Sans"/>
                <a:cs typeface="Canva Sans"/>
                <a:sym typeface="Canva Sans"/>
              </a:rPr>
              <a:t> Not only do social determinants of health make infectious disease episodes more likely, they also promote the spread of resistant organisms (and resistance traits between organisms) as much of the environment in poor communities is contaminated with resistant bacteria</a:t>
            </a:r>
          </a:p>
        </p:txBody>
      </p:sp>
      <p:sp>
        <p:nvSpPr>
          <p:cNvPr name="TextBox 9" id="9"/>
          <p:cNvSpPr txBox="true"/>
          <p:nvPr/>
        </p:nvSpPr>
        <p:spPr>
          <a:xfrm rot="0">
            <a:off x="208524" y="8154406"/>
            <a:ext cx="17692568" cy="1012190"/>
          </a:xfrm>
          <a:prstGeom prst="rect">
            <a:avLst/>
          </a:prstGeom>
        </p:spPr>
        <p:txBody>
          <a:bodyPr anchor="t" rtlCol="false" tIns="0" lIns="0" bIns="0" rIns="0">
            <a:spAutoFit/>
          </a:bodyPr>
          <a:lstStyle/>
          <a:p>
            <a:pPr algn="l">
              <a:lnSpc>
                <a:spcPts val="4060"/>
              </a:lnSpc>
            </a:pPr>
            <a:r>
              <a:rPr lang="en-US" sz="2900" b="true">
                <a:solidFill>
                  <a:srgbClr val="000000"/>
                </a:solidFill>
                <a:latin typeface="Canva Sans Bold"/>
                <a:ea typeface="Canva Sans Bold"/>
                <a:cs typeface="Canva Sans Bold"/>
                <a:sym typeface="Canva Sans Bold"/>
              </a:rPr>
              <a:t>Justice and equality:</a:t>
            </a:r>
            <a:r>
              <a:rPr lang="en-US" sz="2900">
                <a:solidFill>
                  <a:srgbClr val="000000"/>
                </a:solidFill>
                <a:latin typeface="Canva Sans"/>
                <a:ea typeface="Canva Sans"/>
                <a:cs typeface="Canva Sans"/>
                <a:sym typeface="Canva Sans"/>
              </a:rPr>
              <a:t> Low-income countries face a disproportionate burden of antibiotic resistance due to limited healthcare access, poor sanitation, and lack of regulation.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395987" y="1318427"/>
            <a:ext cx="10929913" cy="1036550"/>
          </a:xfrm>
          <a:prstGeom prst="rect">
            <a:avLst/>
          </a:prstGeom>
        </p:spPr>
        <p:txBody>
          <a:bodyPr anchor="t" rtlCol="false" tIns="0" lIns="0" bIns="0" rIns="0">
            <a:spAutoFit/>
          </a:bodyPr>
          <a:lstStyle/>
          <a:p>
            <a:pPr algn="ctr">
              <a:lnSpc>
                <a:spcPts val="8492"/>
              </a:lnSpc>
            </a:pPr>
            <a:r>
              <a:rPr lang="en-US" b="true" sz="6065">
                <a:solidFill>
                  <a:srgbClr val="000000"/>
                </a:solidFill>
                <a:latin typeface="Canva Sans Bold"/>
                <a:ea typeface="Canva Sans Bold"/>
                <a:cs typeface="Canva Sans Bold"/>
                <a:sym typeface="Canva Sans Bold"/>
              </a:rPr>
              <a:t>INNOVATIVE APPROACH</a:t>
            </a:r>
          </a:p>
        </p:txBody>
      </p:sp>
      <p:sp>
        <p:nvSpPr>
          <p:cNvPr name="TextBox 4" id="4"/>
          <p:cNvSpPr txBox="true"/>
          <p:nvPr/>
        </p:nvSpPr>
        <p:spPr>
          <a:xfrm rot="0">
            <a:off x="359216" y="3832456"/>
            <a:ext cx="17569569" cy="3804284"/>
          </a:xfrm>
          <a:prstGeom prst="rect">
            <a:avLst/>
          </a:prstGeom>
        </p:spPr>
        <p:txBody>
          <a:bodyPr anchor="t" rtlCol="false" tIns="0" lIns="0" bIns="0" rIns="0">
            <a:spAutoFit/>
          </a:bodyPr>
          <a:lstStyle/>
          <a:p>
            <a:pPr algn="l" marL="777250" indent="-388625" lvl="1">
              <a:lnSpc>
                <a:spcPts val="5040"/>
              </a:lnSpc>
              <a:buFont typeface="Arial"/>
              <a:buChar char="•"/>
            </a:pPr>
            <a:r>
              <a:rPr lang="en-US" sz="3600">
                <a:solidFill>
                  <a:srgbClr val="000000"/>
                </a:solidFill>
                <a:latin typeface="Canva Sans"/>
                <a:ea typeface="Canva Sans"/>
                <a:cs typeface="Canva Sans"/>
                <a:sym typeface="Canva Sans"/>
              </a:rPr>
              <a:t>In comparison to the previous solution to the problem statement, our project brings a unique solution as we are finding the resistance phenotype for not one but six pathogens.</a:t>
            </a:r>
          </a:p>
          <a:p>
            <a:pPr algn="l">
              <a:lnSpc>
                <a:spcPts val="5040"/>
              </a:lnSpc>
            </a:pPr>
          </a:p>
          <a:p>
            <a:pPr algn="l" marL="777250" indent="-388625" lvl="1">
              <a:lnSpc>
                <a:spcPts val="5040"/>
              </a:lnSpc>
              <a:buFont typeface="Arial"/>
              <a:buChar char="•"/>
            </a:pPr>
            <a:r>
              <a:rPr lang="en-US" sz="3600">
                <a:solidFill>
                  <a:srgbClr val="000000"/>
                </a:solidFill>
                <a:latin typeface="Canva Sans"/>
                <a:ea typeface="Canva Sans"/>
                <a:cs typeface="Canva Sans"/>
                <a:sym typeface="Canva Sans"/>
              </a:rPr>
              <a:t>In our project, we try to find a particular antibiotic for a particular pathogen instead of giving an antibiotic for a spectrum of pathogens.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2616729" y="3537850"/>
            <a:ext cx="13054542" cy="2877898"/>
          </a:xfrm>
          <a:prstGeom prst="rect">
            <a:avLst/>
          </a:prstGeom>
        </p:spPr>
        <p:txBody>
          <a:bodyPr anchor="t" rtlCol="false" tIns="0" lIns="0" bIns="0" rIns="0">
            <a:spAutoFit/>
          </a:bodyPr>
          <a:lstStyle/>
          <a:p>
            <a:pPr algn="ctr">
              <a:lnSpc>
                <a:spcPts val="23410"/>
              </a:lnSpc>
            </a:pPr>
            <a:r>
              <a:rPr lang="en-US" b="true" sz="16721">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3829938" y="1770485"/>
            <a:ext cx="15033877" cy="738499"/>
          </a:xfrm>
          <a:prstGeom prst="rect">
            <a:avLst/>
          </a:prstGeom>
        </p:spPr>
        <p:txBody>
          <a:bodyPr anchor="t" rtlCol="false" tIns="0" lIns="0" bIns="0" rIns="0">
            <a:spAutoFit/>
          </a:bodyPr>
          <a:lstStyle/>
          <a:p>
            <a:pPr algn="ctr">
              <a:lnSpc>
                <a:spcPts val="6020"/>
              </a:lnSpc>
            </a:pPr>
            <a:r>
              <a:rPr lang="en-US" b="true" sz="4300" u="sng">
                <a:solidFill>
                  <a:srgbClr val="000000"/>
                </a:solidFill>
                <a:latin typeface="Canva Sans Bold"/>
                <a:ea typeface="Canva Sans Bold"/>
                <a:cs typeface="Canva Sans Bold"/>
                <a:sym typeface="Canva Sans Bold"/>
              </a:rPr>
              <a:t>ANTIBIOTIC RESISTANCE  :</a:t>
            </a:r>
          </a:p>
        </p:txBody>
      </p:sp>
      <p:sp>
        <p:nvSpPr>
          <p:cNvPr name="TextBox 4" id="4"/>
          <p:cNvSpPr txBox="true"/>
          <p:nvPr/>
        </p:nvSpPr>
        <p:spPr>
          <a:xfrm rot="0">
            <a:off x="9107766" y="4962842"/>
            <a:ext cx="7246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I</a:t>
            </a:r>
          </a:p>
        </p:txBody>
      </p:sp>
      <p:grpSp>
        <p:nvGrpSpPr>
          <p:cNvPr name="Group 5" id="5"/>
          <p:cNvGrpSpPr/>
          <p:nvPr/>
        </p:nvGrpSpPr>
        <p:grpSpPr>
          <a:xfrm rot="0">
            <a:off x="148179" y="3498147"/>
            <a:ext cx="18139821" cy="4481332"/>
            <a:chOff x="0" y="0"/>
            <a:chExt cx="4777566" cy="1180269"/>
          </a:xfrm>
        </p:grpSpPr>
        <p:sp>
          <p:nvSpPr>
            <p:cNvPr name="Freeform 6" id="6"/>
            <p:cNvSpPr/>
            <p:nvPr/>
          </p:nvSpPr>
          <p:spPr>
            <a:xfrm flipH="false" flipV="false" rot="0">
              <a:off x="0" y="0"/>
              <a:ext cx="4777566" cy="1180269"/>
            </a:xfrm>
            <a:custGeom>
              <a:avLst/>
              <a:gdLst/>
              <a:ahLst/>
              <a:cxnLst/>
              <a:rect r="r" b="b" t="t" l="l"/>
              <a:pathLst>
                <a:path h="1180269" w="4777566">
                  <a:moveTo>
                    <a:pt x="21766" y="0"/>
                  </a:moveTo>
                  <a:lnTo>
                    <a:pt x="4755799" y="0"/>
                  </a:lnTo>
                  <a:cubicBezTo>
                    <a:pt x="4767821" y="0"/>
                    <a:pt x="4777566" y="9745"/>
                    <a:pt x="4777566" y="21766"/>
                  </a:cubicBezTo>
                  <a:lnTo>
                    <a:pt x="4777566" y="1158502"/>
                  </a:lnTo>
                  <a:cubicBezTo>
                    <a:pt x="4777566" y="1170523"/>
                    <a:pt x="4767821" y="1180269"/>
                    <a:pt x="4755799" y="1180269"/>
                  </a:cubicBezTo>
                  <a:lnTo>
                    <a:pt x="21766" y="1180269"/>
                  </a:lnTo>
                  <a:cubicBezTo>
                    <a:pt x="9745" y="1180269"/>
                    <a:pt x="0" y="1170523"/>
                    <a:pt x="0" y="1158502"/>
                  </a:cubicBezTo>
                  <a:lnTo>
                    <a:pt x="0" y="21766"/>
                  </a:lnTo>
                  <a:cubicBezTo>
                    <a:pt x="0" y="9745"/>
                    <a:pt x="9745" y="0"/>
                    <a:pt x="21766" y="0"/>
                  </a:cubicBezTo>
                  <a:close/>
                </a:path>
              </a:pathLst>
            </a:custGeom>
            <a:solidFill>
              <a:srgbClr val="FFFFFF"/>
            </a:solidFill>
            <a:ln w="38100" cap="rnd">
              <a:solidFill>
                <a:srgbClr val="000000"/>
              </a:solidFill>
              <a:prstDash val="lgDash"/>
              <a:round/>
            </a:ln>
          </p:spPr>
        </p:sp>
        <p:sp>
          <p:nvSpPr>
            <p:cNvPr name="TextBox 7" id="7"/>
            <p:cNvSpPr txBox="true"/>
            <p:nvPr/>
          </p:nvSpPr>
          <p:spPr>
            <a:xfrm>
              <a:off x="0" y="-38100"/>
              <a:ext cx="4777566" cy="1218369"/>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95450" y="4036310"/>
            <a:ext cx="17569569" cy="3347856"/>
          </a:xfrm>
          <a:prstGeom prst="rect">
            <a:avLst/>
          </a:prstGeom>
        </p:spPr>
        <p:txBody>
          <a:bodyPr anchor="t" rtlCol="false" tIns="0" lIns="0" bIns="0" rIns="0">
            <a:spAutoFit/>
          </a:bodyPr>
          <a:lstStyle/>
          <a:p>
            <a:pPr algn="l" marL="690892" indent="-345446" lvl="1">
              <a:lnSpc>
                <a:spcPts val="4480"/>
              </a:lnSpc>
              <a:buFont typeface="Arial"/>
              <a:buChar char="•"/>
            </a:pPr>
            <a:r>
              <a:rPr lang="en-US" b="true" sz="3200">
                <a:solidFill>
                  <a:srgbClr val="000000"/>
                </a:solidFill>
                <a:latin typeface="Canva Sans Bold"/>
                <a:ea typeface="Canva Sans Bold"/>
                <a:cs typeface="Canva Sans Bold"/>
                <a:sym typeface="Canva Sans Bold"/>
              </a:rPr>
              <a:t>Antibiotic resistance occurs when bacteria change so that </a:t>
            </a:r>
            <a:r>
              <a:rPr lang="en-US" sz="3200" u="sng">
                <a:solidFill>
                  <a:srgbClr val="000000"/>
                </a:solidFill>
                <a:latin typeface="Canva Sans"/>
                <a:ea typeface="Canva Sans"/>
                <a:cs typeface="Canva Sans"/>
                <a:sym typeface="Canva Sans"/>
                <a:hlinkClick r:id="rId3" tooltip="https://my.clevelandclinic.org/health/drugs/16386-antibiotics"/>
              </a:rPr>
              <a:t>antibiotic</a:t>
            </a:r>
            <a:r>
              <a:rPr lang="en-US" b="true" sz="3200">
                <a:solidFill>
                  <a:srgbClr val="000000"/>
                </a:solidFill>
                <a:latin typeface="Canva Sans Bold"/>
                <a:ea typeface="Canva Sans Bold"/>
                <a:cs typeface="Canva Sans Bold"/>
                <a:sym typeface="Canva Sans Bold"/>
              </a:rPr>
              <a:t> medicines can’t kill them or stop their growth. As a result, </a:t>
            </a:r>
            <a:r>
              <a:rPr lang="en-US" sz="3200" u="sng">
                <a:solidFill>
                  <a:srgbClr val="000000"/>
                </a:solidFill>
                <a:latin typeface="Canva Sans"/>
                <a:ea typeface="Canva Sans"/>
                <a:cs typeface="Canva Sans"/>
                <a:sym typeface="Canva Sans"/>
                <a:hlinkClick r:id="rId4" tooltip="https://my.clevelandclinic.org/health/diseases/24189-bacterial-infection"/>
              </a:rPr>
              <a:t>bacterial infections</a:t>
            </a:r>
            <a:r>
              <a:rPr lang="en-US" b="true" sz="3200">
                <a:solidFill>
                  <a:srgbClr val="000000"/>
                </a:solidFill>
                <a:latin typeface="Canva Sans Bold"/>
                <a:ea typeface="Canva Sans Bold"/>
                <a:cs typeface="Canva Sans Bold"/>
                <a:sym typeface="Canva Sans Bold"/>
              </a:rPr>
              <a:t> become extremely difficult to treat.</a:t>
            </a:r>
          </a:p>
          <a:p>
            <a:pPr algn="l" marL="690892" indent="-345446" lvl="1">
              <a:lnSpc>
                <a:spcPts val="4480"/>
              </a:lnSpc>
              <a:buFont typeface="Arial"/>
              <a:buChar char="•"/>
            </a:pPr>
            <a:r>
              <a:rPr lang="en-US" b="true" sz="3200">
                <a:solidFill>
                  <a:srgbClr val="000000"/>
                </a:solidFill>
                <a:latin typeface="Canva Sans Bold"/>
                <a:ea typeface="Canva Sans Bold"/>
                <a:cs typeface="Canva Sans Bold"/>
                <a:sym typeface="Canva Sans Bold"/>
              </a:rPr>
              <a:t>Antibiotic resistance is a type of </a:t>
            </a:r>
            <a:r>
              <a:rPr lang="en-US" sz="3200" u="sng">
                <a:solidFill>
                  <a:srgbClr val="000000"/>
                </a:solidFill>
                <a:latin typeface="Canva Sans"/>
                <a:ea typeface="Canva Sans"/>
                <a:cs typeface="Canva Sans"/>
                <a:sym typeface="Canva Sans"/>
                <a:hlinkClick r:id="rId5" tooltip="https://my.clevelandclinic.org/health/diseases/16142-antimicrobial-resistance"/>
              </a:rPr>
              <a:t>antimicrobial resistance</a:t>
            </a:r>
            <a:r>
              <a:rPr lang="en-US" b="true" sz="3200">
                <a:solidFill>
                  <a:srgbClr val="000000"/>
                </a:solidFill>
                <a:latin typeface="Canva Sans Bold"/>
                <a:ea typeface="Canva Sans Bold"/>
                <a:cs typeface="Canva Sans Bold"/>
                <a:sym typeface="Canva Sans Bold"/>
              </a:rPr>
              <a:t>. Fungi, parasites and viruses can also develop drug resistance.</a:t>
            </a:r>
          </a:p>
          <a:p>
            <a:pPr algn="l">
              <a:lnSpc>
                <a:spcPts val="4480"/>
              </a:lnSpc>
            </a:pPr>
          </a:p>
        </p:txBody>
      </p:sp>
      <p:sp>
        <p:nvSpPr>
          <p:cNvPr name="TextBox 9" id="9"/>
          <p:cNvSpPr txBox="true"/>
          <p:nvPr/>
        </p:nvSpPr>
        <p:spPr>
          <a:xfrm rot="0">
            <a:off x="148179" y="174577"/>
            <a:ext cx="5453877" cy="854123"/>
          </a:xfrm>
          <a:prstGeom prst="rect">
            <a:avLst/>
          </a:prstGeom>
        </p:spPr>
        <p:txBody>
          <a:bodyPr anchor="t" rtlCol="false" tIns="0" lIns="0" bIns="0" rIns="0">
            <a:spAutoFit/>
          </a:bodyPr>
          <a:lstStyle/>
          <a:p>
            <a:pPr algn="ctr">
              <a:lnSpc>
                <a:spcPts val="6999"/>
              </a:lnSpc>
              <a:spcBef>
                <a:spcPct val="0"/>
              </a:spcBef>
            </a:pPr>
            <a:r>
              <a:rPr lang="en-US" b="true" sz="4999" u="sng">
                <a:solidFill>
                  <a:srgbClr val="000000"/>
                </a:solidFill>
                <a:latin typeface="Canva Sans Bold"/>
                <a:ea typeface="Canva Sans Bold"/>
                <a:cs typeface="Canva Sans Bold"/>
                <a:sym typeface="Canva Sa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2943114" y="616588"/>
            <a:ext cx="15033877" cy="738499"/>
          </a:xfrm>
          <a:prstGeom prst="rect">
            <a:avLst/>
          </a:prstGeom>
        </p:spPr>
        <p:txBody>
          <a:bodyPr anchor="t" rtlCol="false" tIns="0" lIns="0" bIns="0" rIns="0">
            <a:spAutoFit/>
          </a:bodyPr>
          <a:lstStyle/>
          <a:p>
            <a:pPr algn="ctr">
              <a:lnSpc>
                <a:spcPts val="6020"/>
              </a:lnSpc>
            </a:pPr>
            <a:r>
              <a:rPr lang="en-US" b="true" sz="4300" u="sng">
                <a:solidFill>
                  <a:srgbClr val="000000"/>
                </a:solidFill>
                <a:latin typeface="Canva Sans Bold"/>
                <a:ea typeface="Canva Sans Bold"/>
                <a:cs typeface="Canva Sans Bold"/>
                <a:sym typeface="Canva Sans Bold"/>
              </a:rPr>
              <a:t>MULTIDRUG RESISTANCE (MDR):</a:t>
            </a:r>
          </a:p>
        </p:txBody>
      </p:sp>
      <p:sp>
        <p:nvSpPr>
          <p:cNvPr name="TextBox 4" id="4"/>
          <p:cNvSpPr txBox="true"/>
          <p:nvPr/>
        </p:nvSpPr>
        <p:spPr>
          <a:xfrm rot="0">
            <a:off x="9107766" y="4962842"/>
            <a:ext cx="72468"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I</a:t>
            </a:r>
          </a:p>
        </p:txBody>
      </p:sp>
      <p:grpSp>
        <p:nvGrpSpPr>
          <p:cNvPr name="Group 5" id="5"/>
          <p:cNvGrpSpPr/>
          <p:nvPr/>
        </p:nvGrpSpPr>
        <p:grpSpPr>
          <a:xfrm rot="0">
            <a:off x="274869" y="1968534"/>
            <a:ext cx="17728005" cy="8039750"/>
            <a:chOff x="0" y="0"/>
            <a:chExt cx="4669104" cy="2117465"/>
          </a:xfrm>
        </p:grpSpPr>
        <p:sp>
          <p:nvSpPr>
            <p:cNvPr name="Freeform 6" id="6"/>
            <p:cNvSpPr/>
            <p:nvPr/>
          </p:nvSpPr>
          <p:spPr>
            <a:xfrm flipH="false" flipV="false" rot="0">
              <a:off x="0" y="0"/>
              <a:ext cx="4669104" cy="2117465"/>
            </a:xfrm>
            <a:custGeom>
              <a:avLst/>
              <a:gdLst/>
              <a:ahLst/>
              <a:cxnLst/>
              <a:rect r="r" b="b" t="t" l="l"/>
              <a:pathLst>
                <a:path h="2117465" w="4669104">
                  <a:moveTo>
                    <a:pt x="22272" y="0"/>
                  </a:moveTo>
                  <a:lnTo>
                    <a:pt x="4646832" y="0"/>
                  </a:lnTo>
                  <a:cubicBezTo>
                    <a:pt x="4659133" y="0"/>
                    <a:pt x="4669104" y="9972"/>
                    <a:pt x="4669104" y="22272"/>
                  </a:cubicBezTo>
                  <a:lnTo>
                    <a:pt x="4669104" y="2095193"/>
                  </a:lnTo>
                  <a:cubicBezTo>
                    <a:pt x="4669104" y="2101100"/>
                    <a:pt x="4666758" y="2106765"/>
                    <a:pt x="4662581" y="2110942"/>
                  </a:cubicBezTo>
                  <a:cubicBezTo>
                    <a:pt x="4658404" y="2115118"/>
                    <a:pt x="4652739" y="2117465"/>
                    <a:pt x="4646832" y="2117465"/>
                  </a:cubicBezTo>
                  <a:lnTo>
                    <a:pt x="22272" y="2117465"/>
                  </a:lnTo>
                  <a:cubicBezTo>
                    <a:pt x="16365" y="2117465"/>
                    <a:pt x="10700" y="2115118"/>
                    <a:pt x="6523" y="2110942"/>
                  </a:cubicBezTo>
                  <a:cubicBezTo>
                    <a:pt x="2347" y="2106765"/>
                    <a:pt x="0" y="2101100"/>
                    <a:pt x="0" y="2095193"/>
                  </a:cubicBezTo>
                  <a:lnTo>
                    <a:pt x="0" y="22272"/>
                  </a:lnTo>
                  <a:cubicBezTo>
                    <a:pt x="0" y="16365"/>
                    <a:pt x="2347" y="10700"/>
                    <a:pt x="6523" y="6523"/>
                  </a:cubicBezTo>
                  <a:cubicBezTo>
                    <a:pt x="10700" y="2347"/>
                    <a:pt x="16365" y="0"/>
                    <a:pt x="22272" y="0"/>
                  </a:cubicBezTo>
                  <a:close/>
                </a:path>
              </a:pathLst>
            </a:custGeom>
            <a:solidFill>
              <a:srgbClr val="FFFFFF"/>
            </a:solidFill>
            <a:ln w="38100" cap="rnd">
              <a:solidFill>
                <a:srgbClr val="000000"/>
              </a:solidFill>
              <a:prstDash val="lgDash"/>
              <a:round/>
            </a:ln>
          </p:spPr>
        </p:sp>
        <p:sp>
          <p:nvSpPr>
            <p:cNvPr name="TextBox 7" id="7"/>
            <p:cNvSpPr txBox="true"/>
            <p:nvPr/>
          </p:nvSpPr>
          <p:spPr>
            <a:xfrm>
              <a:off x="0" y="-38100"/>
              <a:ext cx="4669104" cy="215556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33305" y="2376808"/>
            <a:ext cx="17569569" cy="8405837"/>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Multidrug resistance (MDR) is when bacteria or viruses are resistant to multiple antibiotics or antivirals. MDR can also refer to the ability of cells to resist a variety of drugs. </a:t>
            </a:r>
          </a:p>
          <a:p>
            <a:pPr algn="l">
              <a:lnSpc>
                <a:spcPts val="4480"/>
              </a:lnSpc>
            </a:pPr>
          </a:p>
          <a:p>
            <a:pPr algn="l">
              <a:lnSpc>
                <a:spcPts val="4480"/>
              </a:lnSpc>
            </a:pPr>
            <a:r>
              <a:rPr lang="en-US" sz="3200" b="true">
                <a:solidFill>
                  <a:srgbClr val="000000"/>
                </a:solidFill>
                <a:latin typeface="Canva Sans Bold"/>
                <a:ea typeface="Canva Sans Bold"/>
                <a:cs typeface="Canva Sans Bold"/>
                <a:sym typeface="Canva Sans Bold"/>
              </a:rPr>
              <a:t>Causes</a:t>
            </a:r>
          </a:p>
          <a:p>
            <a:pPr algn="l" marL="690892" indent="-345446" lvl="1">
              <a:lnSpc>
                <a:spcPts val="4480"/>
              </a:lnSpc>
              <a:buFont typeface="Arial"/>
              <a:buChar char="•"/>
            </a:pPr>
            <a:r>
              <a:rPr lang="en-US" b="true" sz="3200">
                <a:solidFill>
                  <a:srgbClr val="000000"/>
                </a:solidFill>
                <a:latin typeface="Canva Sans Bold"/>
                <a:ea typeface="Canva Sans Bold"/>
                <a:cs typeface="Canva Sans Bold"/>
                <a:sym typeface="Canva Sans Bold"/>
              </a:rPr>
              <a:t>Overuse of antibiotics: Taking antibiotics for longer than needed or when they aren't needed can cause bacteria to become resistant </a:t>
            </a:r>
          </a:p>
          <a:p>
            <a:pPr algn="l" marL="690892" indent="-345446" lvl="1">
              <a:lnSpc>
                <a:spcPts val="4480"/>
              </a:lnSpc>
              <a:buFont typeface="Arial"/>
              <a:buChar char="•"/>
            </a:pPr>
            <a:r>
              <a:rPr lang="en-US" b="true" sz="3200">
                <a:solidFill>
                  <a:srgbClr val="000000"/>
                </a:solidFill>
                <a:latin typeface="Canva Sans Bold"/>
                <a:ea typeface="Canva Sans Bold"/>
                <a:cs typeface="Canva Sans Bold"/>
                <a:sym typeface="Canva Sans Bold"/>
              </a:rPr>
              <a:t>Ineffective drugs: Using poor quality drugs or single drugs can lead to drug resistance</a:t>
            </a:r>
          </a:p>
          <a:p>
            <a:pPr algn="l" marL="690892" indent="-345446" lvl="1">
              <a:lnSpc>
                <a:spcPts val="4480"/>
              </a:lnSpc>
              <a:buFont typeface="Arial"/>
              <a:buChar char="•"/>
            </a:pPr>
            <a:r>
              <a:rPr lang="en-US" b="true" sz="3200">
                <a:solidFill>
                  <a:srgbClr val="000000"/>
                </a:solidFill>
                <a:latin typeface="Canva Sans Bold"/>
                <a:ea typeface="Canva Sans Bold"/>
                <a:cs typeface="Canva Sans Bold"/>
                <a:sym typeface="Canva Sans Bold"/>
              </a:rPr>
              <a:t>Premature treatment interruption: Stopping treatment too early can cause drug resistance </a:t>
            </a:r>
          </a:p>
          <a:p>
            <a:pPr algn="l" marL="690892" indent="-345446" lvl="1">
              <a:lnSpc>
                <a:spcPts val="4480"/>
              </a:lnSpc>
              <a:buFont typeface="Arial"/>
              <a:buChar char="•"/>
            </a:pPr>
            <a:r>
              <a:rPr lang="en-US" b="true" sz="3200">
                <a:solidFill>
                  <a:srgbClr val="000000"/>
                </a:solidFill>
                <a:latin typeface="Canva Sans Bold"/>
                <a:ea typeface="Canva Sans Bold"/>
                <a:cs typeface="Canva Sans Bold"/>
                <a:sym typeface="Canva Sans Bold"/>
              </a:rPr>
              <a:t>Natural growth of bacteria: Bacteria naturally grow over time, which can lead to resistance </a:t>
            </a:r>
          </a:p>
          <a:p>
            <a:pPr algn="l">
              <a:lnSpc>
                <a:spcPts val="4480"/>
              </a:lnSpc>
            </a:pPr>
          </a:p>
          <a:p>
            <a:pPr algn="l">
              <a:lnSpc>
                <a:spcPts val="4480"/>
              </a:lnSpc>
            </a:pPr>
          </a:p>
          <a:p>
            <a:pPr algn="l">
              <a:lnSpc>
                <a:spcPts val="448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479296" y="2162188"/>
            <a:ext cx="17329407" cy="5472616"/>
            <a:chOff x="0" y="0"/>
            <a:chExt cx="23105876" cy="7296821"/>
          </a:xfrm>
        </p:grpSpPr>
        <p:grpSp>
          <p:nvGrpSpPr>
            <p:cNvPr name="Group 4" id="4"/>
            <p:cNvGrpSpPr/>
            <p:nvPr/>
          </p:nvGrpSpPr>
          <p:grpSpPr>
            <a:xfrm rot="0">
              <a:off x="0" y="1148098"/>
              <a:ext cx="23105876" cy="6148723"/>
              <a:chOff x="0" y="0"/>
              <a:chExt cx="4232282" cy="1126256"/>
            </a:xfrm>
          </p:grpSpPr>
          <p:sp>
            <p:nvSpPr>
              <p:cNvPr name="Freeform 5" id="5"/>
              <p:cNvSpPr/>
              <p:nvPr/>
            </p:nvSpPr>
            <p:spPr>
              <a:xfrm flipH="false" flipV="false" rot="0">
                <a:off x="0" y="0"/>
                <a:ext cx="4232282" cy="1126256"/>
              </a:xfrm>
              <a:custGeom>
                <a:avLst/>
                <a:gdLst/>
                <a:ahLst/>
                <a:cxnLst/>
                <a:rect r="r" b="b" t="t" l="l"/>
                <a:pathLst>
                  <a:path h="1126256" w="4232282">
                    <a:moveTo>
                      <a:pt x="24571" y="0"/>
                    </a:moveTo>
                    <a:lnTo>
                      <a:pt x="4207711" y="0"/>
                    </a:lnTo>
                    <a:cubicBezTo>
                      <a:pt x="4221281" y="0"/>
                      <a:pt x="4232282" y="11001"/>
                      <a:pt x="4232282" y="24571"/>
                    </a:cubicBezTo>
                    <a:lnTo>
                      <a:pt x="4232282" y="1101685"/>
                    </a:lnTo>
                    <a:cubicBezTo>
                      <a:pt x="4232282" y="1115255"/>
                      <a:pt x="4221281" y="1126256"/>
                      <a:pt x="4207711" y="1126256"/>
                    </a:cubicBezTo>
                    <a:lnTo>
                      <a:pt x="24571" y="1126256"/>
                    </a:lnTo>
                    <a:cubicBezTo>
                      <a:pt x="11001" y="1126256"/>
                      <a:pt x="0" y="1115255"/>
                      <a:pt x="0" y="1101685"/>
                    </a:cubicBezTo>
                    <a:lnTo>
                      <a:pt x="0" y="24571"/>
                    </a:lnTo>
                    <a:cubicBezTo>
                      <a:pt x="0" y="11001"/>
                      <a:pt x="11001" y="0"/>
                      <a:pt x="24571" y="0"/>
                    </a:cubicBezTo>
                    <a:close/>
                  </a:path>
                </a:pathLst>
              </a:custGeom>
              <a:solidFill>
                <a:srgbClr val="FFFFFF"/>
              </a:solidFill>
              <a:ln w="38100" cap="rnd">
                <a:solidFill>
                  <a:srgbClr val="000000"/>
                </a:solidFill>
                <a:prstDash val="lgDash"/>
                <a:round/>
              </a:ln>
            </p:spPr>
          </p:sp>
          <p:sp>
            <p:nvSpPr>
              <p:cNvPr name="TextBox 6" id="6"/>
              <p:cNvSpPr txBox="true"/>
              <p:nvPr/>
            </p:nvSpPr>
            <p:spPr>
              <a:xfrm>
                <a:off x="0" y="-66675"/>
                <a:ext cx="4232282" cy="1192931"/>
              </a:xfrm>
              <a:prstGeom prst="rect">
                <a:avLst/>
              </a:prstGeom>
            </p:spPr>
            <p:txBody>
              <a:bodyPr anchor="ctr" rtlCol="false" tIns="50800" lIns="50800" bIns="50800" rIns="50800"/>
              <a:lstStyle/>
              <a:p>
                <a:pPr algn="ctr">
                  <a:lnSpc>
                    <a:spcPts val="4759"/>
                  </a:lnSpc>
                </a:pPr>
                <a:r>
                  <a:rPr lang="en-US" sz="3399">
                    <a:solidFill>
                      <a:srgbClr val="000000"/>
                    </a:solidFill>
                    <a:latin typeface="Canva Sans"/>
                    <a:ea typeface="Canva Sans"/>
                    <a:cs typeface="Canva Sans"/>
                    <a:sym typeface="Canva Sans"/>
                  </a:rPr>
                  <a:t>Multidrug-resistant (MDR) pathogens are becoming a major healthcare challenge, making it harder to treat infections effectively. This study aims to use machine learning (ML) models to classify MDR pathogens based on their antibiotic resistance patterns. The goal is to improve the accuracy of resistance predictions and help guide better treatment decisions in healthcare settings.</a:t>
                </a:r>
              </a:p>
            </p:txBody>
          </p:sp>
        </p:grpSp>
        <p:sp>
          <p:nvSpPr>
            <p:cNvPr name="TextBox 7" id="7"/>
            <p:cNvSpPr txBox="true"/>
            <p:nvPr/>
          </p:nvSpPr>
          <p:spPr>
            <a:xfrm rot="0">
              <a:off x="710962" y="-114300"/>
              <a:ext cx="22169527" cy="2707235"/>
            </a:xfrm>
            <a:prstGeom prst="rect">
              <a:avLst/>
            </a:prstGeom>
          </p:spPr>
          <p:txBody>
            <a:bodyPr anchor="t" rtlCol="false" tIns="0" lIns="0" bIns="0" rIns="0">
              <a:spAutoFit/>
            </a:bodyPr>
            <a:lstStyle/>
            <a:p>
              <a:pPr algn="ctr">
                <a:lnSpc>
                  <a:spcPts val="8303"/>
                </a:lnSpc>
              </a:pPr>
              <a:r>
                <a:rPr lang="en-US" sz="5931" b="true">
                  <a:solidFill>
                    <a:srgbClr val="000000"/>
                  </a:solidFill>
                  <a:latin typeface="Canva Sans Bold"/>
                  <a:ea typeface="Canva Sans Bold"/>
                  <a:cs typeface="Canva Sans Bold"/>
                  <a:sym typeface="Canva Sans Bold"/>
                </a:rPr>
                <a:t>PROBLEM STATEMENT</a:t>
              </a:r>
            </a:p>
            <a:p>
              <a:pPr algn="ctr">
                <a:lnSpc>
                  <a:spcPts val="8303"/>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3130355" y="6176488"/>
            <a:ext cx="12027289" cy="3757794"/>
          </a:xfrm>
          <a:custGeom>
            <a:avLst/>
            <a:gdLst/>
            <a:ahLst/>
            <a:cxnLst/>
            <a:rect r="r" b="b" t="t" l="l"/>
            <a:pathLst>
              <a:path h="3757794" w="12027289">
                <a:moveTo>
                  <a:pt x="0" y="0"/>
                </a:moveTo>
                <a:lnTo>
                  <a:pt x="12027290" y="0"/>
                </a:lnTo>
                <a:lnTo>
                  <a:pt x="12027290" y="3757794"/>
                </a:lnTo>
                <a:lnTo>
                  <a:pt x="0" y="3757794"/>
                </a:lnTo>
                <a:lnTo>
                  <a:pt x="0" y="0"/>
                </a:lnTo>
                <a:close/>
              </a:path>
            </a:pathLst>
          </a:custGeom>
          <a:blipFill>
            <a:blip r:embed="rId3"/>
            <a:stretch>
              <a:fillRect l="0" t="-5410" r="0" b="-5410"/>
            </a:stretch>
          </a:blipFill>
        </p:spPr>
      </p:sp>
      <p:sp>
        <p:nvSpPr>
          <p:cNvPr name="TextBox 4" id="4"/>
          <p:cNvSpPr txBox="true"/>
          <p:nvPr/>
        </p:nvSpPr>
        <p:spPr>
          <a:xfrm rot="0">
            <a:off x="3679044" y="247641"/>
            <a:ext cx="10929913" cy="1400193"/>
          </a:xfrm>
          <a:prstGeom prst="rect">
            <a:avLst/>
          </a:prstGeom>
        </p:spPr>
        <p:txBody>
          <a:bodyPr anchor="t" rtlCol="false" tIns="0" lIns="0" bIns="0" rIns="0">
            <a:spAutoFit/>
          </a:bodyPr>
          <a:lstStyle/>
          <a:p>
            <a:pPr algn="ctr">
              <a:lnSpc>
                <a:spcPts val="11432"/>
              </a:lnSpc>
            </a:pPr>
            <a:r>
              <a:rPr lang="en-US" b="true" sz="8165">
                <a:solidFill>
                  <a:srgbClr val="000000"/>
                </a:solidFill>
                <a:latin typeface="Canva Sans Bold"/>
                <a:ea typeface="Canva Sans Bold"/>
                <a:cs typeface="Canva Sans Bold"/>
                <a:sym typeface="Canva Sans Bold"/>
              </a:rPr>
              <a:t>Literature Review</a:t>
            </a:r>
          </a:p>
        </p:txBody>
      </p:sp>
      <p:sp>
        <p:nvSpPr>
          <p:cNvPr name="TextBox 5" id="5"/>
          <p:cNvSpPr txBox="true"/>
          <p:nvPr/>
        </p:nvSpPr>
        <p:spPr>
          <a:xfrm rot="0">
            <a:off x="516048" y="2071260"/>
            <a:ext cx="13664760" cy="2044239"/>
          </a:xfrm>
          <a:prstGeom prst="rect">
            <a:avLst/>
          </a:prstGeom>
        </p:spPr>
        <p:txBody>
          <a:bodyPr anchor="t" rtlCol="false" tIns="0" lIns="0" bIns="0" rIns="0">
            <a:spAutoFit/>
          </a:bodyPr>
          <a:lstStyle/>
          <a:p>
            <a:pPr algn="l">
              <a:lnSpc>
                <a:spcPts val="5450"/>
              </a:lnSpc>
              <a:spcBef>
                <a:spcPct val="0"/>
              </a:spcBef>
            </a:pPr>
            <a:r>
              <a:rPr lang="en-US" sz="3893" i="true">
                <a:solidFill>
                  <a:srgbClr val="000000"/>
                </a:solidFill>
                <a:latin typeface="Glacial Indifference Italics"/>
                <a:ea typeface="Glacial Indifference Italics"/>
                <a:cs typeface="Glacial Indifference Italics"/>
                <a:sym typeface="Glacial Indifference Italics"/>
              </a:rPr>
              <a:t>Multi-label classification for multi-drug resistance prediction of Escherichia coli, Computational and Structural Biotechnology Journal, 2022</a:t>
            </a:r>
          </a:p>
        </p:txBody>
      </p:sp>
      <p:sp>
        <p:nvSpPr>
          <p:cNvPr name="TextBox 6" id="6"/>
          <p:cNvSpPr txBox="true"/>
          <p:nvPr/>
        </p:nvSpPr>
        <p:spPr>
          <a:xfrm rot="0">
            <a:off x="516048" y="4220274"/>
            <a:ext cx="13830158" cy="2703734"/>
          </a:xfrm>
          <a:prstGeom prst="rect">
            <a:avLst/>
          </a:prstGeom>
        </p:spPr>
        <p:txBody>
          <a:bodyPr anchor="t" rtlCol="false" tIns="0" lIns="0" bIns="0" rIns="0">
            <a:spAutoFit/>
          </a:bodyPr>
          <a:lstStyle/>
          <a:p>
            <a:pPr algn="l">
              <a:lnSpc>
                <a:spcPts val="5325"/>
              </a:lnSpc>
            </a:pPr>
            <a:r>
              <a:rPr lang="en-US" sz="3803" b="true">
                <a:solidFill>
                  <a:srgbClr val="000000"/>
                </a:solidFill>
                <a:latin typeface="Arimo Bold"/>
                <a:ea typeface="Arimo Bold"/>
                <a:cs typeface="Arimo Bold"/>
                <a:sym typeface="Arimo Bold"/>
              </a:rPr>
              <a:t>Objective :</a:t>
            </a:r>
          </a:p>
          <a:p>
            <a:pPr algn="l">
              <a:lnSpc>
                <a:spcPts val="5325"/>
              </a:lnSpc>
            </a:pPr>
            <a:r>
              <a:rPr lang="en-US" sz="3803">
                <a:solidFill>
                  <a:srgbClr val="000000"/>
                </a:solidFill>
                <a:latin typeface="Arimo"/>
                <a:ea typeface="Arimo"/>
                <a:cs typeface="Arimo"/>
                <a:sym typeface="Arimo"/>
              </a:rPr>
              <a:t>   The applications of MLC methods on multi-drug resistance prediction.</a:t>
            </a:r>
            <a:r>
              <a:rPr lang="en-US" sz="3803" i="true">
                <a:solidFill>
                  <a:srgbClr val="000000"/>
                </a:solidFill>
                <a:latin typeface="Arimo Italics"/>
                <a:ea typeface="Arimo Italics"/>
                <a:cs typeface="Arimo Italics"/>
                <a:sym typeface="Arimo Italics"/>
              </a:rPr>
              <a:t> </a:t>
            </a:r>
          </a:p>
          <a:p>
            <a:pPr algn="ctr">
              <a:lnSpc>
                <a:spcPts val="532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2514079" y="4540674"/>
            <a:ext cx="12028658" cy="5717751"/>
          </a:xfrm>
          <a:custGeom>
            <a:avLst/>
            <a:gdLst/>
            <a:ahLst/>
            <a:cxnLst/>
            <a:rect r="r" b="b" t="t" l="l"/>
            <a:pathLst>
              <a:path h="5717751" w="12028658">
                <a:moveTo>
                  <a:pt x="0" y="0"/>
                </a:moveTo>
                <a:lnTo>
                  <a:pt x="12028658" y="0"/>
                </a:lnTo>
                <a:lnTo>
                  <a:pt x="12028658" y="5717751"/>
                </a:lnTo>
                <a:lnTo>
                  <a:pt x="0" y="5717751"/>
                </a:lnTo>
                <a:lnTo>
                  <a:pt x="0" y="0"/>
                </a:lnTo>
                <a:close/>
              </a:path>
            </a:pathLst>
          </a:custGeom>
          <a:blipFill>
            <a:blip r:embed="rId3"/>
            <a:stretch>
              <a:fillRect l="0" t="-88509" r="-14642" b="0"/>
            </a:stretch>
          </a:blipFill>
        </p:spPr>
      </p:sp>
      <p:sp>
        <p:nvSpPr>
          <p:cNvPr name="TextBox 4" id="4"/>
          <p:cNvSpPr txBox="true"/>
          <p:nvPr/>
        </p:nvSpPr>
        <p:spPr>
          <a:xfrm rot="0">
            <a:off x="905611" y="584543"/>
            <a:ext cx="16353689" cy="4722624"/>
          </a:xfrm>
          <a:prstGeom prst="rect">
            <a:avLst/>
          </a:prstGeom>
        </p:spPr>
        <p:txBody>
          <a:bodyPr anchor="t" rtlCol="false" tIns="0" lIns="0" bIns="0" rIns="0">
            <a:spAutoFit/>
          </a:bodyPr>
          <a:lstStyle/>
          <a:p>
            <a:pPr algn="l">
              <a:lnSpc>
                <a:spcPts val="7511"/>
              </a:lnSpc>
            </a:pPr>
            <a:r>
              <a:rPr lang="en-US" sz="4497" b="true">
                <a:solidFill>
                  <a:srgbClr val="000000"/>
                </a:solidFill>
                <a:latin typeface="Arimo Bold"/>
                <a:ea typeface="Arimo Bold"/>
                <a:cs typeface="Arimo Bold"/>
                <a:sym typeface="Arimo Bold"/>
              </a:rPr>
              <a:t>Limitations :</a:t>
            </a:r>
          </a:p>
          <a:p>
            <a:pPr algn="l">
              <a:lnSpc>
                <a:spcPts val="7511"/>
              </a:lnSpc>
            </a:pPr>
            <a:r>
              <a:rPr lang="en-US" sz="4497">
                <a:solidFill>
                  <a:srgbClr val="000000"/>
                </a:solidFill>
                <a:latin typeface="Arimo"/>
                <a:ea typeface="Arimo"/>
                <a:cs typeface="Arimo"/>
                <a:sym typeface="Arimo"/>
              </a:rPr>
              <a:t>   The ECC model has good scalability, and can be combined with multiple base classifiers, such as </a:t>
            </a:r>
            <a:r>
              <a:rPr lang="en-US" sz="4497" u="sng">
                <a:solidFill>
                  <a:srgbClr val="000000"/>
                </a:solidFill>
                <a:latin typeface="Arimo"/>
                <a:ea typeface="Arimo"/>
                <a:cs typeface="Arimo"/>
                <a:sym typeface="Arimo"/>
                <a:hlinkClick r:id="rId4" tooltip="https://www.sciencedirect.com/topics/agricultural-and-biological-sciences/neural-network"/>
              </a:rPr>
              <a:t>neural networks</a:t>
            </a:r>
            <a:r>
              <a:rPr lang="en-US" sz="4497">
                <a:solidFill>
                  <a:srgbClr val="000000"/>
                </a:solidFill>
                <a:latin typeface="Arimo"/>
                <a:ea typeface="Arimo"/>
                <a:cs typeface="Arimo"/>
                <a:sym typeface="Arimo"/>
              </a:rPr>
              <a:t>. MLC methods performed well on CIP drug, and worse on GEN drug.</a:t>
            </a:r>
          </a:p>
          <a:p>
            <a:pPr algn="ctr">
              <a:lnSpc>
                <a:spcPts val="751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1785913" y="453252"/>
            <a:ext cx="10929913" cy="1036595"/>
          </a:xfrm>
          <a:prstGeom prst="rect">
            <a:avLst/>
          </a:prstGeom>
        </p:spPr>
        <p:txBody>
          <a:bodyPr anchor="t" rtlCol="false" tIns="0" lIns="0" bIns="0" rIns="0">
            <a:spAutoFit/>
          </a:bodyPr>
          <a:lstStyle/>
          <a:p>
            <a:pPr algn="ctr">
              <a:lnSpc>
                <a:spcPts val="8492"/>
              </a:lnSpc>
            </a:pPr>
            <a:r>
              <a:rPr lang="en-US" b="true" sz="6065">
                <a:solidFill>
                  <a:srgbClr val="000000"/>
                </a:solidFill>
                <a:latin typeface="Canva Sans Bold"/>
                <a:ea typeface="Canva Sans Bold"/>
                <a:cs typeface="Canva Sans Bold"/>
                <a:sym typeface="Canva Sans Bold"/>
              </a:rPr>
              <a:t>METHODOLOGY</a:t>
            </a:r>
          </a:p>
        </p:txBody>
      </p:sp>
      <p:sp>
        <p:nvSpPr>
          <p:cNvPr name="TextBox 4" id="4"/>
          <p:cNvSpPr txBox="true"/>
          <p:nvPr/>
        </p:nvSpPr>
        <p:spPr>
          <a:xfrm rot="0">
            <a:off x="359216" y="2209562"/>
            <a:ext cx="17569569" cy="7420701"/>
          </a:xfrm>
          <a:prstGeom prst="rect">
            <a:avLst/>
          </a:prstGeom>
        </p:spPr>
        <p:txBody>
          <a:bodyPr anchor="t" rtlCol="false" tIns="0" lIns="0" bIns="0" rIns="0">
            <a:spAutoFit/>
          </a:bodyPr>
          <a:lstStyle/>
          <a:p>
            <a:pPr algn="l" marL="734071" indent="-367035" lvl="1">
              <a:lnSpc>
                <a:spcPts val="4760"/>
              </a:lnSpc>
              <a:buFont typeface="Arial"/>
              <a:buChar char="•"/>
            </a:pPr>
            <a:r>
              <a:rPr lang="en-US" b="true" sz="3400">
                <a:solidFill>
                  <a:srgbClr val="000000"/>
                </a:solidFill>
                <a:latin typeface="Canva Sans Bold"/>
                <a:ea typeface="Canva Sans Bold"/>
                <a:cs typeface="Canva Sans Bold"/>
                <a:sym typeface="Canva Sans Bold"/>
              </a:rPr>
              <a:t>Data Collection :</a:t>
            </a:r>
          </a:p>
          <a:p>
            <a:pPr algn="l">
              <a:lnSpc>
                <a:spcPts val="4480"/>
              </a:lnSpc>
            </a:pPr>
            <a:r>
              <a:rPr lang="en-US" sz="3200" b="true">
                <a:solidFill>
                  <a:srgbClr val="000000"/>
                </a:solidFill>
                <a:latin typeface="Canva Sans Bold"/>
                <a:ea typeface="Canva Sans Bold"/>
                <a:cs typeface="Canva Sans Bold"/>
                <a:sym typeface="Canva Sans Bold"/>
              </a:rPr>
              <a:t>We collect the attributes for the following 6 species -</a:t>
            </a:r>
          </a:p>
          <a:p>
            <a:pPr algn="l" marL="690892" indent="-345446" lvl="1">
              <a:lnSpc>
                <a:spcPts val="4480"/>
              </a:lnSpc>
              <a:buAutoNum type="arabicPeriod" startAt="1"/>
            </a:pPr>
            <a:r>
              <a:rPr lang="en-US" sz="3200">
                <a:solidFill>
                  <a:srgbClr val="000000"/>
                </a:solidFill>
                <a:latin typeface="Canva Sans"/>
                <a:ea typeface="Canva Sans"/>
                <a:cs typeface="Canva Sans"/>
                <a:sym typeface="Canva Sans"/>
              </a:rPr>
              <a:t>Enterococcus faecium</a:t>
            </a:r>
          </a:p>
          <a:p>
            <a:pPr algn="l" marL="690892" indent="-345446" lvl="1">
              <a:lnSpc>
                <a:spcPts val="4480"/>
              </a:lnSpc>
              <a:buAutoNum type="arabicPeriod" startAt="1"/>
            </a:pPr>
            <a:r>
              <a:rPr lang="en-US" sz="3200">
                <a:solidFill>
                  <a:srgbClr val="000000"/>
                </a:solidFill>
                <a:latin typeface="Canva Sans"/>
                <a:ea typeface="Canva Sans"/>
                <a:cs typeface="Canva Sans"/>
                <a:sym typeface="Canva Sans"/>
              </a:rPr>
              <a:t>Staphylococcus aureus (MRSA – Methicillin-resistant S. aureus)</a:t>
            </a:r>
          </a:p>
          <a:p>
            <a:pPr algn="l" marL="690892" indent="-345446" lvl="1">
              <a:lnSpc>
                <a:spcPts val="4480"/>
              </a:lnSpc>
              <a:buAutoNum type="arabicPeriod" startAt="1"/>
            </a:pPr>
            <a:r>
              <a:rPr lang="en-US" sz="3200">
                <a:solidFill>
                  <a:srgbClr val="000000"/>
                </a:solidFill>
                <a:latin typeface="Canva Sans"/>
                <a:ea typeface="Canva Sans"/>
                <a:cs typeface="Canva Sans"/>
                <a:sym typeface="Canva Sans"/>
              </a:rPr>
              <a:t>Klebsiella pneumoniae</a:t>
            </a:r>
          </a:p>
          <a:p>
            <a:pPr algn="l" marL="690892" indent="-345446" lvl="1">
              <a:lnSpc>
                <a:spcPts val="4480"/>
              </a:lnSpc>
              <a:buAutoNum type="arabicPeriod" startAt="1"/>
            </a:pPr>
            <a:r>
              <a:rPr lang="en-US" sz="3200">
                <a:solidFill>
                  <a:srgbClr val="000000"/>
                </a:solidFill>
                <a:latin typeface="Canva Sans"/>
                <a:ea typeface="Canva Sans"/>
                <a:cs typeface="Canva Sans"/>
                <a:sym typeface="Canva Sans"/>
              </a:rPr>
              <a:t>Acinetobacter baumannii</a:t>
            </a:r>
          </a:p>
          <a:p>
            <a:pPr algn="l" marL="690892" indent="-345446" lvl="1">
              <a:lnSpc>
                <a:spcPts val="4480"/>
              </a:lnSpc>
              <a:buAutoNum type="arabicPeriod" startAt="1"/>
            </a:pPr>
            <a:r>
              <a:rPr lang="en-US" sz="3200">
                <a:solidFill>
                  <a:srgbClr val="000000"/>
                </a:solidFill>
                <a:latin typeface="Canva Sans"/>
                <a:ea typeface="Canva Sans"/>
                <a:cs typeface="Canva Sans"/>
                <a:sym typeface="Canva Sans"/>
              </a:rPr>
              <a:t>Pseudomonas aeruginosa</a:t>
            </a:r>
          </a:p>
          <a:p>
            <a:pPr algn="l" marL="690892" indent="-345446" lvl="1">
              <a:lnSpc>
                <a:spcPts val="4480"/>
              </a:lnSpc>
              <a:buAutoNum type="arabicPeriod" startAt="1"/>
            </a:pPr>
            <a:r>
              <a:rPr lang="en-US" sz="3200">
                <a:solidFill>
                  <a:srgbClr val="000000"/>
                </a:solidFill>
                <a:latin typeface="Canva Sans"/>
                <a:ea typeface="Canva Sans"/>
                <a:cs typeface="Canva Sans"/>
                <a:sym typeface="Canva Sans"/>
              </a:rPr>
              <a:t>Enterobacter species</a:t>
            </a:r>
          </a:p>
          <a:p>
            <a:pPr algn="l">
              <a:lnSpc>
                <a:spcPts val="4620"/>
              </a:lnSpc>
            </a:pPr>
            <a:r>
              <a:rPr lang="en-US" sz="3300" b="true">
                <a:solidFill>
                  <a:srgbClr val="000000"/>
                </a:solidFill>
                <a:latin typeface="Canva Sans Bold"/>
                <a:ea typeface="Canva Sans Bold"/>
                <a:cs typeface="Canva Sans Bold"/>
                <a:sym typeface="Canva Sans Bold"/>
              </a:rPr>
              <a:t>Which has the following attributes - </a:t>
            </a:r>
          </a:p>
          <a:p>
            <a:pPr algn="l" marL="712481" indent="-356241" lvl="1">
              <a:lnSpc>
                <a:spcPts val="4620"/>
              </a:lnSpc>
              <a:buAutoNum type="arabicPeriod" startAt="1"/>
            </a:pPr>
            <a:r>
              <a:rPr lang="en-US" sz="3300">
                <a:solidFill>
                  <a:srgbClr val="000000"/>
                </a:solidFill>
                <a:latin typeface="Canva Sans"/>
                <a:ea typeface="Canva Sans"/>
                <a:cs typeface="Canva Sans"/>
                <a:sym typeface="Canva Sans"/>
              </a:rPr>
              <a:t>Organic group</a:t>
            </a:r>
          </a:p>
          <a:p>
            <a:pPr algn="l" marL="712481" indent="-356241" lvl="1">
              <a:lnSpc>
                <a:spcPts val="4620"/>
              </a:lnSpc>
              <a:buAutoNum type="arabicPeriod" startAt="1"/>
            </a:pPr>
            <a:r>
              <a:rPr lang="en-US" sz="3300">
                <a:solidFill>
                  <a:srgbClr val="000000"/>
                </a:solidFill>
                <a:latin typeface="Canva Sans"/>
                <a:ea typeface="Canva Sans"/>
                <a:cs typeface="Canva Sans"/>
                <a:sym typeface="Canva Sans"/>
              </a:rPr>
              <a:t>Scientific name</a:t>
            </a:r>
          </a:p>
          <a:p>
            <a:pPr algn="l" marL="712481" indent="-356241" lvl="1">
              <a:lnSpc>
                <a:spcPts val="4620"/>
              </a:lnSpc>
              <a:buAutoNum type="arabicPeriod" startAt="1"/>
            </a:pPr>
            <a:r>
              <a:rPr lang="en-US" sz="3300">
                <a:solidFill>
                  <a:srgbClr val="000000"/>
                </a:solidFill>
                <a:latin typeface="Canva Sans"/>
                <a:ea typeface="Canva Sans"/>
                <a:cs typeface="Canva Sans"/>
                <a:sym typeface="Canva Sans"/>
              </a:rPr>
              <a:t>Antibiotic</a:t>
            </a:r>
          </a:p>
          <a:p>
            <a:pPr algn="l" marL="712481" indent="-356241" lvl="1">
              <a:lnSpc>
                <a:spcPts val="4620"/>
              </a:lnSpc>
              <a:buAutoNum type="arabicPeriod" startAt="1"/>
            </a:pPr>
            <a:r>
              <a:rPr lang="en-US" sz="3300">
                <a:solidFill>
                  <a:srgbClr val="000000"/>
                </a:solidFill>
                <a:latin typeface="Canva Sans"/>
                <a:ea typeface="Canva Sans"/>
                <a:cs typeface="Canva Sans"/>
                <a:sym typeface="Canva Sans"/>
              </a:rPr>
              <a:t>Resistance phenotype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359216" y="2968989"/>
            <a:ext cx="17569569" cy="2380797"/>
          </a:xfrm>
          <a:prstGeom prst="rect">
            <a:avLst/>
          </a:prstGeom>
        </p:spPr>
        <p:txBody>
          <a:bodyPr anchor="t" rtlCol="false" tIns="0" lIns="0" bIns="0" rIns="0">
            <a:spAutoFit/>
          </a:bodyPr>
          <a:lstStyle/>
          <a:p>
            <a:pPr algn="l" marL="734071" indent="-367035" lvl="1">
              <a:lnSpc>
                <a:spcPts val="4760"/>
              </a:lnSpc>
              <a:buFont typeface="Arial"/>
              <a:buChar char="•"/>
            </a:pPr>
            <a:r>
              <a:rPr lang="en-US" b="true" sz="3400">
                <a:solidFill>
                  <a:srgbClr val="000000"/>
                </a:solidFill>
                <a:latin typeface="Canva Sans Bold"/>
                <a:ea typeface="Canva Sans Bold"/>
                <a:cs typeface="Canva Sans Bold"/>
                <a:sym typeface="Canva Sans Bold"/>
              </a:rPr>
              <a:t>Using</a:t>
            </a:r>
            <a:r>
              <a:rPr lang="en-US" sz="3400">
                <a:solidFill>
                  <a:srgbClr val="000000"/>
                </a:solidFill>
                <a:latin typeface="Canva Sans"/>
                <a:ea typeface="Canva Sans"/>
                <a:cs typeface="Canva Sans"/>
                <a:sym typeface="Canva Sans"/>
              </a:rPr>
              <a:t> </a:t>
            </a:r>
            <a:r>
              <a:rPr lang="en-US" b="true" sz="3400">
                <a:solidFill>
                  <a:srgbClr val="000000"/>
                </a:solidFill>
                <a:latin typeface="Canva Sans Bold"/>
                <a:ea typeface="Canva Sans Bold"/>
                <a:cs typeface="Canva Sans Bold"/>
                <a:sym typeface="Canva Sans Bold"/>
              </a:rPr>
              <a:t>NN :</a:t>
            </a:r>
          </a:p>
          <a:p>
            <a:pPr algn="l">
              <a:lnSpc>
                <a:spcPts val="4760"/>
              </a:lnSpc>
            </a:pPr>
            <a:r>
              <a:rPr lang="en-US" sz="3400" b="true">
                <a:solidFill>
                  <a:srgbClr val="000000"/>
                </a:solidFill>
                <a:latin typeface="Canva Sans Bold"/>
                <a:ea typeface="Canva Sans Bold"/>
                <a:cs typeface="Canva Sans Bold"/>
                <a:sym typeface="Canva Sans Bold"/>
              </a:rPr>
              <a:t>The limitations of the literature review, state that by using NN the accuracy of the model can be increased so that the model can be more effective in classifying and predicting whether the pathogen shows resistance or not.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25893" y="369950"/>
            <a:ext cx="18339785" cy="2031241"/>
          </a:xfrm>
          <a:prstGeom prst="rect">
            <a:avLst/>
          </a:prstGeom>
        </p:spPr>
        <p:txBody>
          <a:bodyPr anchor="t" rtlCol="false" tIns="0" lIns="0" bIns="0" rIns="0">
            <a:spAutoFit/>
          </a:bodyPr>
          <a:lstStyle/>
          <a:p>
            <a:pPr algn="ctr">
              <a:lnSpc>
                <a:spcPts val="4066"/>
              </a:lnSpc>
              <a:spcBef>
                <a:spcPct val="0"/>
              </a:spcBef>
            </a:pPr>
            <a:r>
              <a:rPr lang="en-US" b="true" sz="2904" i="true">
                <a:solidFill>
                  <a:srgbClr val="000000"/>
                </a:solidFill>
                <a:latin typeface="Canva Sans Bold Italics"/>
                <a:ea typeface="Canva Sans Bold Italics"/>
                <a:cs typeface="Canva Sans Bold Italics"/>
                <a:sym typeface="Canva Sans Bold Italics"/>
              </a:rPr>
              <a:t> Extensively drug-resistant bacteria: Which ethical issues? Bactéries hautement résistantes émergentes : quels enjeux éthiques ? </a:t>
            </a:r>
          </a:p>
          <a:p>
            <a:pPr algn="ctr">
              <a:lnSpc>
                <a:spcPts val="4066"/>
              </a:lnSpc>
              <a:spcBef>
                <a:spcPct val="0"/>
              </a:spcBef>
            </a:pPr>
            <a:r>
              <a:rPr lang="en-US" b="true" sz="2904" i="true">
                <a:solidFill>
                  <a:srgbClr val="000000"/>
                </a:solidFill>
                <a:latin typeface="Canva Sans Bold Italics"/>
                <a:ea typeface="Canva Sans Bold Italics"/>
                <a:cs typeface="Canva Sans Bold Italics"/>
                <a:sym typeface="Canva Sans Bold Italics"/>
              </a:rPr>
              <a:t>P. Vassala, P. Berthelotb,∗, J.P. Chaussinandc, S. Jayd, J.P. de Filippise, C. Auboyerf, F. Renouxg, D. Bedoinh, 16 May 2017.</a:t>
            </a:r>
          </a:p>
        </p:txBody>
      </p:sp>
      <p:sp>
        <p:nvSpPr>
          <p:cNvPr name="TextBox 4" id="4"/>
          <p:cNvSpPr txBox="true"/>
          <p:nvPr/>
        </p:nvSpPr>
        <p:spPr>
          <a:xfrm rot="0">
            <a:off x="633927" y="3834787"/>
            <a:ext cx="17020146" cy="1435404"/>
          </a:xfrm>
          <a:prstGeom prst="rect">
            <a:avLst/>
          </a:prstGeom>
        </p:spPr>
        <p:txBody>
          <a:bodyPr anchor="t" rtlCol="false" tIns="0" lIns="0" bIns="0" rIns="0">
            <a:spAutoFit/>
          </a:bodyPr>
          <a:lstStyle/>
          <a:p>
            <a:pPr algn="ctr">
              <a:lnSpc>
                <a:spcPts val="3833"/>
              </a:lnSpc>
              <a:spcBef>
                <a:spcPct val="0"/>
              </a:spcBef>
            </a:pPr>
            <a:r>
              <a:rPr lang="en-US" b="true" sz="2738" i="true">
                <a:solidFill>
                  <a:srgbClr val="000000"/>
                </a:solidFill>
                <a:latin typeface="Canva Sans Bold Italics"/>
                <a:ea typeface="Canva Sans Bold Italics"/>
                <a:cs typeface="Canva Sans Bold Italics"/>
                <a:sym typeface="Canva Sans Bold Italics"/>
              </a:rPr>
              <a:t>Objective </a:t>
            </a:r>
            <a:r>
              <a:rPr lang="en-US" sz="2738" i="true">
                <a:solidFill>
                  <a:srgbClr val="000000"/>
                </a:solidFill>
                <a:latin typeface="Canva Sans Italics"/>
                <a:ea typeface="Canva Sans Italics"/>
                <a:cs typeface="Canva Sans Italics"/>
                <a:sym typeface="Canva Sans Italics"/>
              </a:rPr>
              <a:t>–  How can we preserve the </a:t>
            </a:r>
            <a:r>
              <a:rPr lang="en-US" sz="2738" i="true" u="sng">
                <a:solidFill>
                  <a:srgbClr val="000000"/>
                </a:solidFill>
                <a:latin typeface="Canva Sans Italics"/>
                <a:ea typeface="Canva Sans Italics"/>
                <a:cs typeface="Canva Sans Italics"/>
                <a:sym typeface="Canva Sans Italics"/>
              </a:rPr>
              <a:t>well-being of patients</a:t>
            </a:r>
            <a:r>
              <a:rPr lang="en-US" sz="2738" i="true">
                <a:solidFill>
                  <a:srgbClr val="000000"/>
                </a:solidFill>
                <a:latin typeface="Canva Sans Italics"/>
                <a:ea typeface="Canva Sans Italics"/>
                <a:cs typeface="Canva Sans Italics"/>
                <a:sym typeface="Canva Sans Italics"/>
              </a:rPr>
              <a:t> presenting with infections caused by extensively drug-resistant bacteria (EDRBs) and that of their contacts without inducing any loss of chance of survival, all the while living together and controlling the spread of these EDRBs?</a:t>
            </a:r>
          </a:p>
        </p:txBody>
      </p:sp>
      <p:sp>
        <p:nvSpPr>
          <p:cNvPr name="TextBox 5" id="5"/>
          <p:cNvSpPr txBox="true"/>
          <p:nvPr/>
        </p:nvSpPr>
        <p:spPr>
          <a:xfrm rot="0">
            <a:off x="25893" y="2569552"/>
            <a:ext cx="18288000" cy="976630"/>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Canva Sans"/>
                <a:ea typeface="Canva Sans"/>
                <a:cs typeface="Canva Sans"/>
                <a:sym typeface="Canva Sans"/>
              </a:rPr>
              <a:t>Terre d’éthique, a French territorial ethics committee, was asked to reflect on this topic by the infection control unit of a French University Hospital as it raises many ethical issues</a:t>
            </a:r>
          </a:p>
        </p:txBody>
      </p:sp>
      <p:sp>
        <p:nvSpPr>
          <p:cNvPr name="TextBox 6" id="6"/>
          <p:cNvSpPr txBox="true"/>
          <p:nvPr/>
        </p:nvSpPr>
        <p:spPr>
          <a:xfrm rot="0">
            <a:off x="0" y="5549271"/>
            <a:ext cx="18288000" cy="2957830"/>
          </a:xfrm>
          <a:prstGeom prst="rect">
            <a:avLst/>
          </a:prstGeom>
        </p:spPr>
        <p:txBody>
          <a:bodyPr anchor="t" rtlCol="false" tIns="0" lIns="0" bIns="0" rIns="0">
            <a:spAutoFit/>
          </a:bodyPr>
          <a:lstStyle/>
          <a:p>
            <a:pPr algn="ctr">
              <a:lnSpc>
                <a:spcPts val="3919"/>
              </a:lnSpc>
              <a:spcBef>
                <a:spcPct val="0"/>
              </a:spcBef>
            </a:pPr>
            <a:r>
              <a:rPr lang="en-US" b="true" sz="2799" i="true">
                <a:solidFill>
                  <a:srgbClr val="000000"/>
                </a:solidFill>
                <a:latin typeface="Canva Sans Bold Italics"/>
                <a:ea typeface="Canva Sans Bold Italics"/>
                <a:cs typeface="Canva Sans Bold Italics"/>
                <a:sym typeface="Canva Sans Bold Italics"/>
              </a:rPr>
              <a:t>Results</a:t>
            </a:r>
            <a:r>
              <a:rPr lang="en-US" sz="2799" i="true">
                <a:solidFill>
                  <a:srgbClr val="000000"/>
                </a:solidFill>
                <a:latin typeface="Canva Sans Italics"/>
                <a:ea typeface="Canva Sans Italics"/>
                <a:cs typeface="Canva Sans Italics"/>
                <a:sym typeface="Canva Sans Italics"/>
              </a:rPr>
              <a:t> – The </a:t>
            </a:r>
            <a:r>
              <a:rPr lang="en-US" sz="2799" i="true" u="sng">
                <a:solidFill>
                  <a:srgbClr val="000000"/>
                </a:solidFill>
                <a:latin typeface="Canva Sans Italics"/>
                <a:ea typeface="Canva Sans Italics"/>
                <a:cs typeface="Canva Sans Italics"/>
                <a:sym typeface="Canva Sans Italics"/>
              </a:rPr>
              <a:t>right to making a free and informed choice</a:t>
            </a:r>
            <a:r>
              <a:rPr lang="en-US" sz="2799" i="true">
                <a:solidFill>
                  <a:srgbClr val="000000"/>
                </a:solidFill>
                <a:latin typeface="Canva Sans Italics"/>
                <a:ea typeface="Canva Sans Italics"/>
                <a:cs typeface="Canva Sans Italics"/>
                <a:sym typeface="Canva Sans Italics"/>
              </a:rPr>
              <a:t> by the patient is one of the core principles of the ethical approach. Commonly accepted that medical information can be shared between physicians involved in the management of a specific patient under the Article L.1110-4 of the </a:t>
            </a:r>
            <a:r>
              <a:rPr lang="en-US" sz="2799" i="true" u="sng">
                <a:solidFill>
                  <a:srgbClr val="000000"/>
                </a:solidFill>
                <a:latin typeface="Canva Sans Italics"/>
                <a:ea typeface="Canva Sans Italics"/>
                <a:cs typeface="Canva Sans Italics"/>
                <a:sym typeface="Canva Sans Italics"/>
                <a:hlinkClick r:id="rId3" tooltip="https://www.sciencedirect.com/topics/medicine-and-dentistry/public-health"/>
              </a:rPr>
              <a:t>Public Health</a:t>
            </a:r>
            <a:r>
              <a:rPr lang="en-US" sz="2799" i="true">
                <a:solidFill>
                  <a:srgbClr val="000000"/>
                </a:solidFill>
                <a:latin typeface="Canva Sans Italics"/>
                <a:ea typeface="Canva Sans Italics"/>
                <a:cs typeface="Canva Sans Italics"/>
                <a:sym typeface="Canva Sans Italics"/>
              </a:rPr>
              <a:t> Code. The creation and dissemination of a register (list of names of contacts or infected patients) entails responsibility of the infected person and that of the community. This responsibility leads to an ethical dilemma as protecting the group (the whole population) necessarily means limiting individual freedom. </a:t>
            </a:r>
          </a:p>
        </p:txBody>
      </p:sp>
      <p:sp>
        <p:nvSpPr>
          <p:cNvPr name="TextBox 7" id="7"/>
          <p:cNvSpPr txBox="true"/>
          <p:nvPr/>
        </p:nvSpPr>
        <p:spPr>
          <a:xfrm rot="0">
            <a:off x="0" y="8922385"/>
            <a:ext cx="18288000" cy="976630"/>
          </a:xfrm>
          <a:prstGeom prst="rect">
            <a:avLst/>
          </a:prstGeom>
        </p:spPr>
        <p:txBody>
          <a:bodyPr anchor="t" rtlCol="false" tIns="0" lIns="0" bIns="0" rIns="0">
            <a:spAutoFit/>
          </a:bodyPr>
          <a:lstStyle/>
          <a:p>
            <a:pPr algn="ctr">
              <a:lnSpc>
                <a:spcPts val="3919"/>
              </a:lnSpc>
              <a:spcBef>
                <a:spcPct val="0"/>
              </a:spcBef>
            </a:pPr>
            <a:r>
              <a:rPr lang="en-US" b="true" sz="2799" i="true">
                <a:solidFill>
                  <a:srgbClr val="000000"/>
                </a:solidFill>
                <a:latin typeface="Canva Sans Bold Italics"/>
                <a:ea typeface="Canva Sans Bold Italics"/>
                <a:cs typeface="Canva Sans Bold Italics"/>
                <a:sym typeface="Canva Sans Bold Italics"/>
              </a:rPr>
              <a:t>Conclusion </a:t>
            </a:r>
            <a:r>
              <a:rPr lang="en-US" sz="2799" i="true">
                <a:solidFill>
                  <a:srgbClr val="000000"/>
                </a:solidFill>
                <a:latin typeface="Canva Sans Italics"/>
                <a:ea typeface="Canva Sans Italics"/>
                <a:cs typeface="Canva Sans Italics"/>
                <a:sym typeface="Canva Sans Italics"/>
              </a:rPr>
              <a:t>– We did not aim to answer our problematic but merely wanted to show the </a:t>
            </a:r>
            <a:r>
              <a:rPr lang="en-US" sz="2799" i="true" u="sng">
                <a:solidFill>
                  <a:srgbClr val="000000"/>
                </a:solidFill>
                <a:latin typeface="Canva Sans Italics"/>
                <a:ea typeface="Canva Sans Italics"/>
                <a:cs typeface="Canva Sans Italics"/>
                <a:sym typeface="Canva Sans Italics"/>
              </a:rPr>
              <a:t>complexity of EDRB spread </a:t>
            </a:r>
            <a:r>
              <a:rPr lang="en-US" sz="2799" i="true">
                <a:solidFill>
                  <a:srgbClr val="000000"/>
                </a:solidFill>
                <a:latin typeface="Canva Sans Italics"/>
                <a:ea typeface="Canva Sans Italics"/>
                <a:cs typeface="Canva Sans Italics"/>
                <a:sym typeface="Canva Sans Italics"/>
              </a:rPr>
              <a:t>in a broader societal and economic context, all the while respecting the rights of patients.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DAGeY4Rno34</dc:identifier>
  <dcterms:modified xsi:type="dcterms:W3CDTF">2011-08-01T06:04:30Z</dcterms:modified>
  <cp:revision>1</cp:revision>
  <dc:title>White Black Simple Cute Group Project Presentation</dc:title>
</cp:coreProperties>
</file>