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8" r:id="rId5"/>
    <p:sldId id="259" r:id="rId6"/>
    <p:sldId id="261" r:id="rId7"/>
    <p:sldId id="262" r:id="rId8"/>
    <p:sldId id="263" r:id="rId9"/>
    <p:sldId id="264" r:id="rId10"/>
    <p:sldId id="260" r:id="rId11"/>
    <p:sldId id="266" r:id="rId12"/>
  </p:sldIdLst>
  <p:sldSz cx="9144000" cy="6858000" type="screen4x3"/>
  <p:notesSz cx="67976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C180-5447-4982-8271-F81D6282AD23}" type="datetimeFigureOut">
              <a:rPr lang="fi-FI" smtClean="0"/>
              <a:t>8.9.2017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AA3DC-B5EF-4A57-8F48-49D5E453A0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12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 Centria AM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200800" cy="1586607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tx1"/>
                </a:solidFill>
              </a:rPr>
              <a:t>| </a:t>
            </a:r>
            <a:r>
              <a:rPr lang="fi-FI" dirty="0" err="1" smtClean="0"/>
              <a:t>www.centria.fi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139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Centria AM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tx1"/>
                </a:solidFill>
              </a:rPr>
              <a:t>|</a:t>
            </a:r>
            <a:r>
              <a:rPr lang="fi-FI" dirty="0" smtClean="0"/>
              <a:t> </a:t>
            </a:r>
            <a:r>
              <a:rPr lang="fi-FI" dirty="0" err="1" smtClean="0"/>
              <a:t>www.centria.fi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868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 Centria AM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99592" y="1600201"/>
            <a:ext cx="3596208" cy="427707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452192" cy="42770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tx1"/>
                </a:solidFill>
              </a:rPr>
              <a:t>|</a:t>
            </a:r>
            <a:r>
              <a:rPr lang="fi-FI" dirty="0" smtClean="0"/>
              <a:t> </a:t>
            </a:r>
            <a:r>
              <a:rPr lang="fi-FI" dirty="0" err="1" smtClean="0"/>
              <a:t>www.centria.fi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98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ailu Centria AM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99592" y="1628800"/>
            <a:ext cx="3528392" cy="86409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smtClean="0"/>
              <a:t>Muokkaa tekstin perustyyliä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99592" y="2564904"/>
            <a:ext cx="3528392" cy="33843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rgbClr val="FF0000"/>
                </a:solidFill>
              </a:rPr>
              <a:t>|</a:t>
            </a:r>
            <a:r>
              <a:rPr lang="fi-FI" dirty="0" smtClean="0"/>
              <a:t> </a:t>
            </a:r>
            <a:r>
              <a:rPr lang="fi-FI" dirty="0" err="1" smtClean="0"/>
              <a:t>www.centria.fi</a:t>
            </a:r>
            <a:endParaRPr lang="fi-FI" dirty="0"/>
          </a:p>
        </p:txBody>
      </p:sp>
      <p:sp>
        <p:nvSpPr>
          <p:cNvPr id="12" name="Tekstin paikkamerkki 2"/>
          <p:cNvSpPr>
            <a:spLocks noGrp="1"/>
          </p:cNvSpPr>
          <p:nvPr>
            <p:ph type="body" idx="13" hasCustomPrompt="1"/>
          </p:nvPr>
        </p:nvSpPr>
        <p:spPr>
          <a:xfrm>
            <a:off x="4572000" y="1628800"/>
            <a:ext cx="3528392" cy="86409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smtClean="0"/>
              <a:t>Muokkaa tekstin perustyyliä napsauttamalla</a:t>
            </a:r>
          </a:p>
        </p:txBody>
      </p:sp>
      <p:sp>
        <p:nvSpPr>
          <p:cNvPr id="13" name="Sisällön paikkamerkki 3"/>
          <p:cNvSpPr>
            <a:spLocks noGrp="1"/>
          </p:cNvSpPr>
          <p:nvPr>
            <p:ph sz="half" idx="14"/>
          </p:nvPr>
        </p:nvSpPr>
        <p:spPr>
          <a:xfrm>
            <a:off x="4572000" y="2564904"/>
            <a:ext cx="3528392" cy="33843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54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 Centria AM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rgbClr val="FF0000"/>
                </a:solidFill>
              </a:rPr>
              <a:t>| </a:t>
            </a:r>
            <a:r>
              <a:rPr lang="fi-FI" dirty="0" err="1" smtClean="0"/>
              <a:t>www.centria.fi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680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rgbClr val="FF0000"/>
                </a:solidFill>
              </a:rPr>
              <a:t>|</a:t>
            </a:r>
            <a:r>
              <a:rPr lang="fi-FI" dirty="0" smtClean="0"/>
              <a:t> </a:t>
            </a:r>
            <a:r>
              <a:rPr lang="fi-FI" dirty="0" err="1" smtClean="0"/>
              <a:t>www.centria.fi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7447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pystykuva Centria AM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3672408" cy="1512168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716016" y="836712"/>
            <a:ext cx="3384376" cy="5040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99592" y="2420888"/>
            <a:ext cx="3672408" cy="34563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tx1"/>
                </a:solidFill>
              </a:rPr>
              <a:t>|</a:t>
            </a:r>
            <a:r>
              <a:rPr lang="fi-FI" dirty="0" smtClean="0"/>
              <a:t> </a:t>
            </a:r>
            <a:r>
              <a:rPr lang="fi-FI" dirty="0" err="1" smtClean="0"/>
              <a:t>www.centria.fi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590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vaakakuva Centria AM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99592" y="4221088"/>
            <a:ext cx="7200800" cy="576064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899592" y="836712"/>
            <a:ext cx="7200800" cy="33123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99592" y="4869160"/>
            <a:ext cx="7200800" cy="108012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tx1"/>
                </a:solidFill>
              </a:rPr>
              <a:t>|</a:t>
            </a:r>
            <a:r>
              <a:rPr lang="fi-FI" dirty="0" smtClean="0"/>
              <a:t> </a:t>
            </a:r>
            <a:r>
              <a:rPr lang="fi-FI" dirty="0" err="1" smtClean="0"/>
              <a:t>www.centria.fi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077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200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99592" y="1628801"/>
            <a:ext cx="72008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755576" y="6309320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i-FI" dirty="0" err="1" smtClean="0"/>
              <a:t>Centria-ammattikorkeakoulu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tx1"/>
                </a:solidFill>
              </a:rPr>
              <a:t>|</a:t>
            </a:r>
            <a:r>
              <a:rPr lang="fi-FI" dirty="0" smtClean="0"/>
              <a:t> </a:t>
            </a:r>
            <a:r>
              <a:rPr lang="fi-FI" dirty="0" err="1" smtClean="0"/>
              <a:t>www.centria.fi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968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>
                <a:latin typeface="Calibri" panose="020F0502020204030204" pitchFamily="34" charset="0"/>
              </a:rPr>
              <a:t>Chemistry</a:t>
            </a:r>
            <a:r>
              <a:rPr lang="fi-FI" dirty="0" smtClean="0">
                <a:latin typeface="Calibri" panose="020F0502020204030204" pitchFamily="34" charset="0"/>
              </a:rPr>
              <a:t> Project 2017</a:t>
            </a:r>
            <a:endParaRPr lang="fi-FI" dirty="0">
              <a:latin typeface="Calibri" panose="020F0502020204030204" pitchFamily="34" charset="0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latin typeface="Calibri" panose="020F0502020204030204" pitchFamily="34" charset="0"/>
              </a:rPr>
              <a:t>NCTS17K</a:t>
            </a:r>
          </a:p>
          <a:p>
            <a:r>
              <a:rPr lang="fi-FI" dirty="0" smtClean="0">
                <a:latin typeface="Calibri" panose="020F0502020204030204" pitchFamily="34" charset="0"/>
              </a:rPr>
              <a:t>Niina Grönqvist</a:t>
            </a:r>
          </a:p>
          <a:p>
            <a:r>
              <a:rPr lang="fi-FI" dirty="0" smtClean="0">
                <a:latin typeface="Calibri" panose="020F0502020204030204" pitchFamily="34" charset="0"/>
              </a:rPr>
              <a:t>Jana Holm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latin typeface="Calibri" panose="020F0502020204030204" pitchFamily="34" charset="0"/>
              </a:rPr>
              <a:t>Aims</a:t>
            </a:r>
            <a:endParaRPr lang="fi-FI" dirty="0">
              <a:latin typeface="Calibri" panose="020F050202020403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student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learns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co-operation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skills</a:t>
            </a:r>
            <a:r>
              <a:rPr lang="fi-FI" dirty="0" smtClean="0">
                <a:latin typeface="Calibri" panose="020F0502020204030204" pitchFamily="34" charset="0"/>
              </a:rPr>
              <a:t> as </a:t>
            </a:r>
            <a:r>
              <a:rPr lang="fi-FI" dirty="0" err="1" smtClean="0">
                <a:latin typeface="Calibri" panose="020F0502020204030204" pitchFamily="34" charset="0"/>
              </a:rPr>
              <a:t>well</a:t>
            </a:r>
            <a:r>
              <a:rPr lang="fi-FI" dirty="0" smtClean="0">
                <a:latin typeface="Calibri" panose="020F0502020204030204" pitchFamily="34" charset="0"/>
              </a:rPr>
              <a:t> as to </a:t>
            </a:r>
            <a:r>
              <a:rPr lang="fi-FI" dirty="0" err="1" smtClean="0">
                <a:latin typeface="Calibri" panose="020F0502020204030204" pitchFamily="34" charset="0"/>
              </a:rPr>
              <a:t>function</a:t>
            </a:r>
            <a:r>
              <a:rPr lang="fi-FI" dirty="0" smtClean="0">
                <a:latin typeface="Calibri" panose="020F0502020204030204" pitchFamily="34" charset="0"/>
              </a:rPr>
              <a:t> as a </a:t>
            </a:r>
            <a:r>
              <a:rPr lang="fi-FI" dirty="0" err="1" smtClean="0">
                <a:latin typeface="Calibri" panose="020F0502020204030204" pitchFamily="34" charset="0"/>
              </a:rPr>
              <a:t>responsable</a:t>
            </a:r>
            <a:r>
              <a:rPr lang="fi-FI" dirty="0" smtClean="0">
                <a:latin typeface="Calibri" panose="020F0502020204030204" pitchFamily="34" charset="0"/>
              </a:rPr>
              <a:t> team </a:t>
            </a:r>
            <a:r>
              <a:rPr lang="fi-FI" dirty="0" err="1" smtClean="0">
                <a:latin typeface="Calibri" panose="020F0502020204030204" pitchFamily="34" charset="0"/>
              </a:rPr>
              <a:t>member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within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project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based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learning</a:t>
            </a:r>
            <a:r>
              <a:rPr lang="fi-FI" dirty="0" smtClean="0">
                <a:latin typeface="Calibri" panose="020F0502020204030204" pitchFamily="34" charset="0"/>
              </a:rPr>
              <a:t> (PBL)</a:t>
            </a:r>
          </a:p>
          <a:p>
            <a:pPr marL="0" indent="0">
              <a:buNone/>
            </a:pPr>
            <a:endParaRPr lang="fi-FI" dirty="0" smtClean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student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learn</a:t>
            </a:r>
            <a:r>
              <a:rPr lang="fi-FI" dirty="0" smtClean="0">
                <a:latin typeface="Calibri" panose="020F0502020204030204" pitchFamily="34" charset="0"/>
              </a:rPr>
              <a:t> to </a:t>
            </a:r>
            <a:r>
              <a:rPr lang="fi-FI" dirty="0" err="1" smtClean="0">
                <a:latin typeface="Calibri" panose="020F0502020204030204" pitchFamily="34" charset="0"/>
              </a:rPr>
              <a:t>search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information</a:t>
            </a:r>
            <a:r>
              <a:rPr lang="fi-FI" dirty="0" smtClean="0">
                <a:latin typeface="Calibri" panose="020F0502020204030204" pitchFamily="34" charset="0"/>
              </a:rPr>
              <a:t> on </a:t>
            </a:r>
            <a:r>
              <a:rPr lang="fi-FI" dirty="0" err="1" smtClean="0">
                <a:latin typeface="Calibri" panose="020F0502020204030204" pitchFamily="34" charset="0"/>
              </a:rPr>
              <a:t>his</a:t>
            </a:r>
            <a:r>
              <a:rPr lang="fi-FI" dirty="0" smtClean="0">
                <a:latin typeface="Calibri" panose="020F0502020204030204" pitchFamily="34" charset="0"/>
              </a:rPr>
              <a:t>/</a:t>
            </a:r>
            <a:r>
              <a:rPr lang="fi-FI" dirty="0" err="1" smtClean="0">
                <a:latin typeface="Calibri" panose="020F0502020204030204" pitchFamily="34" charset="0"/>
              </a:rPr>
              <a:t>her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own</a:t>
            </a:r>
            <a:r>
              <a:rPr lang="fi-FI" dirty="0" smtClean="0">
                <a:latin typeface="Calibri" panose="020F0502020204030204" pitchFamily="34" charset="0"/>
              </a:rPr>
              <a:t>, to </a:t>
            </a:r>
            <a:r>
              <a:rPr lang="fi-FI" dirty="0" err="1" smtClean="0">
                <a:latin typeface="Calibri" panose="020F0502020204030204" pitchFamily="34" charset="0"/>
              </a:rPr>
              <a:t>make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written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oral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presentations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  <a:r>
              <a:rPr lang="fi-FI" dirty="0" err="1" smtClean="0">
                <a:latin typeface="Calibri" panose="020F0502020204030204" pitchFamily="34" charset="0"/>
              </a:rPr>
              <a:t>reporting</a:t>
            </a:r>
            <a:r>
              <a:rPr lang="fi-FI" dirty="0" smtClean="0">
                <a:latin typeface="Calibri" panose="020F0502020204030204" pitchFamily="34" charset="0"/>
              </a:rPr>
              <a:t>, as </a:t>
            </a:r>
            <a:r>
              <a:rPr lang="fi-FI" dirty="0" err="1" smtClean="0">
                <a:latin typeface="Calibri" panose="020F0502020204030204" pitchFamily="34" charset="0"/>
              </a:rPr>
              <a:t>well</a:t>
            </a:r>
            <a:r>
              <a:rPr lang="fi-FI" dirty="0" smtClean="0">
                <a:latin typeface="Calibri" panose="020F0502020204030204" pitchFamily="34" charset="0"/>
              </a:rPr>
              <a:t> as </a:t>
            </a:r>
            <a:r>
              <a:rPr lang="fi-FI" dirty="0" err="1" smtClean="0">
                <a:latin typeface="Calibri" panose="020F0502020204030204" pitchFamily="34" charset="0"/>
              </a:rPr>
              <a:t>getting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skills</a:t>
            </a:r>
            <a:r>
              <a:rPr lang="fi-FI" dirty="0" smtClean="0">
                <a:latin typeface="Calibri" panose="020F0502020204030204" pitchFamily="34" charset="0"/>
              </a:rPr>
              <a:t> in </a:t>
            </a:r>
            <a:r>
              <a:rPr lang="fi-FI" dirty="0" err="1" smtClean="0">
                <a:latin typeface="Calibri" panose="020F0502020204030204" pitchFamily="34" charset="0"/>
              </a:rPr>
              <a:t>problem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based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learning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critical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thinking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fi-FI" dirty="0" smtClean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learning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environment</a:t>
            </a:r>
            <a:r>
              <a:rPr lang="fi-FI" dirty="0" smtClean="0">
                <a:latin typeface="Calibri" panose="020F0502020204030204" pitchFamily="34" charset="0"/>
              </a:rPr>
              <a:t> is </a:t>
            </a:r>
            <a:r>
              <a:rPr lang="fi-FI" dirty="0" err="1" smtClean="0">
                <a:latin typeface="Calibri" panose="020F0502020204030204" pitchFamily="34" charset="0"/>
              </a:rPr>
              <a:t>extended</a:t>
            </a:r>
            <a:r>
              <a:rPr lang="fi-FI" dirty="0" smtClean="0">
                <a:latin typeface="Calibri" panose="020F0502020204030204" pitchFamily="34" charset="0"/>
              </a:rPr>
              <a:t> to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surrounding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society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industry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fi-FI" dirty="0" smtClean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Deepen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content</a:t>
            </a:r>
            <a:r>
              <a:rPr lang="fi-FI" dirty="0" smtClean="0">
                <a:latin typeface="Calibri" panose="020F0502020204030204" pitchFamily="34" charset="0"/>
              </a:rPr>
              <a:t> know-how in </a:t>
            </a:r>
            <a:r>
              <a:rPr lang="fi-FI" dirty="0" err="1" smtClean="0">
                <a:latin typeface="Calibri" panose="020F0502020204030204" pitchFamily="34" charset="0"/>
              </a:rPr>
              <a:t>basic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chemistry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  <a:r>
              <a:rPr lang="fi-FI" dirty="0" err="1" smtClean="0">
                <a:latin typeface="Calibri" panose="020F0502020204030204" pitchFamily="34" charset="0"/>
              </a:rPr>
              <a:t>organic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chemistry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applied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chemistry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courses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Calibri" panose="020F0502020204030204" pitchFamily="34" charset="0"/>
              </a:rPr>
              <a:t>Time </a:t>
            </a:r>
            <a:r>
              <a:rPr lang="fi-FI" dirty="0" err="1" smtClean="0">
                <a:latin typeface="Calibri" panose="020F0502020204030204" pitchFamily="34" charset="0"/>
              </a:rPr>
              <a:t>schedule</a:t>
            </a:r>
            <a:endParaRPr lang="fi-FI" dirty="0">
              <a:latin typeface="Calibri" panose="020F050202020403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 numCol="2">
            <a:normAutofit lnSpcReduction="10000"/>
          </a:bodyPr>
          <a:lstStyle/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36 8.9 at 8.00-11.25 in ATK-138 </a:t>
            </a:r>
            <a:r>
              <a:rPr lang="fi-FI" dirty="0" err="1" smtClean="0">
                <a:latin typeface="Calibri" panose="020F0502020204030204" pitchFamily="34" charset="0"/>
              </a:rPr>
              <a:t>introduction</a:t>
            </a:r>
            <a:r>
              <a:rPr lang="fi-FI" dirty="0" smtClean="0">
                <a:latin typeface="Calibri" panose="020F0502020204030204" pitchFamily="34" charset="0"/>
              </a:rPr>
              <a:t> and  </a:t>
            </a:r>
            <a:r>
              <a:rPr lang="fi-FI" b="1" dirty="0" err="1" smtClean="0">
                <a:latin typeface="Calibri" panose="020F0502020204030204" pitchFamily="34" charset="0"/>
              </a:rPr>
              <a:t>expertise</a:t>
            </a:r>
            <a:r>
              <a:rPr lang="fi-FI" b="1" dirty="0" smtClean="0">
                <a:latin typeface="Calibri" panose="020F0502020204030204" pitchFamily="34" charset="0"/>
              </a:rPr>
              <a:t> </a:t>
            </a:r>
            <a:r>
              <a:rPr lang="fi-FI" b="1" dirty="0" err="1" smtClean="0">
                <a:latin typeface="Calibri" panose="020F0502020204030204" pitchFamily="34" charset="0"/>
              </a:rPr>
              <a:t>lecture</a:t>
            </a:r>
            <a:r>
              <a:rPr lang="fi-FI" b="1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about</a:t>
            </a:r>
            <a:r>
              <a:rPr lang="fi-FI" b="1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project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planning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37 15.9 </a:t>
            </a:r>
            <a:r>
              <a:rPr lang="fi-FI" dirty="0">
                <a:latin typeface="Calibri" panose="020F0502020204030204" pitchFamily="34" charset="0"/>
              </a:rPr>
              <a:t>at 8.00-11.25 </a:t>
            </a:r>
            <a:r>
              <a:rPr lang="fi-FI" b="1" dirty="0" err="1" smtClean="0">
                <a:latin typeface="Calibri" panose="020F0502020204030204" pitchFamily="34" charset="0"/>
              </a:rPr>
              <a:t>expertise</a:t>
            </a:r>
            <a:r>
              <a:rPr lang="fi-FI" b="1" dirty="0" smtClean="0">
                <a:latin typeface="Calibri" panose="020F0502020204030204" pitchFamily="34" charset="0"/>
              </a:rPr>
              <a:t> </a:t>
            </a:r>
            <a:r>
              <a:rPr lang="fi-FI" b="1" dirty="0" err="1" smtClean="0">
                <a:latin typeface="Calibri" panose="020F0502020204030204" pitchFamily="34" charset="0"/>
              </a:rPr>
              <a:t>lecture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about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plagiarism</a:t>
            </a:r>
            <a:r>
              <a:rPr lang="fi-FI" dirty="0" smtClean="0">
                <a:latin typeface="Calibri" panose="020F0502020204030204" pitchFamily="34" charset="0"/>
              </a:rPr>
              <a:t>. </a:t>
            </a:r>
            <a:r>
              <a:rPr lang="fi-FI" dirty="0" err="1" smtClean="0">
                <a:latin typeface="Calibri" panose="020F0502020204030204" pitchFamily="34" charset="0"/>
              </a:rPr>
              <a:t>Starting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group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works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  <a:r>
              <a:rPr lang="fi-FI" dirty="0" err="1" smtClean="0">
                <a:latin typeface="Calibri" panose="020F0502020204030204" pitchFamily="34" charset="0"/>
              </a:rPr>
              <a:t>Belbin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smtClean="0">
                <a:latin typeface="Calibri" panose="020F0502020204030204" pitchFamily="34" charset="0"/>
              </a:rPr>
              <a:t>test</a:t>
            </a:r>
            <a:endParaRPr lang="fi-FI" dirty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38 22.9. </a:t>
            </a:r>
            <a:r>
              <a:rPr lang="fi-FI" dirty="0">
                <a:latin typeface="Calibri" panose="020F0502020204030204" pitchFamily="34" charset="0"/>
              </a:rPr>
              <a:t>at 8.00-11.25 </a:t>
            </a:r>
            <a:r>
              <a:rPr lang="fi-FI" dirty="0" smtClean="0">
                <a:latin typeface="Calibri" panose="020F0502020204030204" pitchFamily="34" charset="0"/>
              </a:rPr>
              <a:t>Group </a:t>
            </a:r>
            <a:r>
              <a:rPr lang="fi-FI" dirty="0" err="1" smtClean="0">
                <a:latin typeface="Calibri" panose="020F0502020204030204" pitchFamily="34" charset="0"/>
              </a:rPr>
              <a:t>work</a:t>
            </a:r>
            <a:r>
              <a:rPr lang="fi-FI" dirty="0" smtClean="0">
                <a:latin typeface="Calibri" panose="020F0502020204030204" pitchFamily="34" charset="0"/>
              </a:rPr>
              <a:t> (no </a:t>
            </a:r>
            <a:r>
              <a:rPr lang="fi-FI" dirty="0" err="1" smtClean="0">
                <a:latin typeface="Calibri" panose="020F0502020204030204" pitchFamily="34" charset="0"/>
              </a:rPr>
              <a:t>lab</a:t>
            </a:r>
            <a:r>
              <a:rPr lang="fi-FI" dirty="0" smtClean="0">
                <a:latin typeface="Calibri" panose="020F0502020204030204" pitchFamily="34" charset="0"/>
              </a:rPr>
              <a:t>) </a:t>
            </a:r>
            <a:endParaRPr lang="fi-FI" dirty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39 29.9. </a:t>
            </a:r>
            <a:r>
              <a:rPr lang="fi-FI" dirty="0">
                <a:latin typeface="Calibri" panose="020F0502020204030204" pitchFamily="34" charset="0"/>
              </a:rPr>
              <a:t>at 8.00-11.25 Group </a:t>
            </a:r>
            <a:r>
              <a:rPr lang="fi-FI" dirty="0" err="1">
                <a:latin typeface="Calibri" panose="020F0502020204030204" pitchFamily="34" charset="0"/>
              </a:rPr>
              <a:t>work</a:t>
            </a:r>
            <a:r>
              <a:rPr lang="fi-FI" dirty="0">
                <a:latin typeface="Calibri" panose="020F0502020204030204" pitchFamily="34" charset="0"/>
              </a:rPr>
              <a:t> (no </a:t>
            </a:r>
            <a:r>
              <a:rPr lang="fi-FI" dirty="0" err="1">
                <a:latin typeface="Calibri" panose="020F0502020204030204" pitchFamily="34" charset="0"/>
              </a:rPr>
              <a:t>lab</a:t>
            </a:r>
            <a:r>
              <a:rPr lang="fi-FI" dirty="0">
                <a:latin typeface="Calibri" panose="020F0502020204030204" pitchFamily="34" charset="0"/>
              </a:rPr>
              <a:t>)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b="1" dirty="0" err="1" smtClean="0">
                <a:latin typeface="Calibri" panose="020F0502020204030204" pitchFamily="34" charset="0"/>
              </a:rPr>
              <a:t>Seminar</a:t>
            </a:r>
            <a:r>
              <a:rPr lang="fi-FI" b="1" dirty="0" smtClean="0">
                <a:latin typeface="Calibri" panose="020F0502020204030204" pitchFamily="34" charset="0"/>
              </a:rPr>
              <a:t> 1</a:t>
            </a:r>
            <a:r>
              <a:rPr lang="fi-FI" dirty="0" smtClean="0">
                <a:latin typeface="Calibri" panose="020F0502020204030204" pitchFamily="34" charset="0"/>
              </a:rPr>
              <a:t>: Presentation of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project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plan</a:t>
            </a:r>
            <a:r>
              <a:rPr lang="fi-FI" dirty="0" smtClean="0">
                <a:latin typeface="Calibri" panose="020F0502020204030204" pitchFamily="34" charset="0"/>
              </a:rPr>
              <a:t> to </a:t>
            </a:r>
            <a:r>
              <a:rPr lang="fi-FI" dirty="0" err="1" smtClean="0">
                <a:latin typeface="Calibri" panose="020F0502020204030204" pitchFamily="34" charset="0"/>
              </a:rPr>
              <a:t>other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groups</a:t>
            </a:r>
            <a:r>
              <a:rPr lang="fi-FI" dirty="0" smtClean="0">
                <a:latin typeface="Calibri" panose="020F0502020204030204" pitchFamily="34" charset="0"/>
              </a:rPr>
              <a:t> (</a:t>
            </a:r>
            <a:r>
              <a:rPr lang="fi-FI" dirty="0" err="1" smtClean="0">
                <a:latin typeface="Calibri" panose="020F0502020204030204" pitchFamily="34" charset="0"/>
              </a:rPr>
              <a:t>power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point</a:t>
            </a:r>
            <a:r>
              <a:rPr lang="fi-FI" dirty="0" smtClean="0">
                <a:latin typeface="Calibri" panose="020F0502020204030204" pitchFamily="34" charset="0"/>
              </a:rPr>
              <a:t>)</a:t>
            </a:r>
            <a:endParaRPr lang="fi-FI" dirty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40 6.10 </a:t>
            </a:r>
            <a:r>
              <a:rPr lang="fi-FI" dirty="0">
                <a:latin typeface="Calibri" panose="020F0502020204030204" pitchFamily="34" charset="0"/>
              </a:rPr>
              <a:t>at </a:t>
            </a:r>
            <a:r>
              <a:rPr lang="fi-FI" dirty="0" smtClean="0">
                <a:latin typeface="Calibri" panose="020F0502020204030204" pitchFamily="34" charset="0"/>
              </a:rPr>
              <a:t>8.00-11.25 Group </a:t>
            </a:r>
            <a:r>
              <a:rPr lang="fi-FI" dirty="0" err="1">
                <a:latin typeface="Calibri" panose="020F0502020204030204" pitchFamily="34" charset="0"/>
              </a:rPr>
              <a:t>work</a:t>
            </a:r>
            <a:r>
              <a:rPr lang="fi-FI" dirty="0">
                <a:latin typeface="Calibri" panose="020F0502020204030204" pitchFamily="34" charset="0"/>
              </a:rPr>
              <a:t> (no </a:t>
            </a:r>
            <a:r>
              <a:rPr lang="fi-FI" dirty="0" err="1">
                <a:latin typeface="Calibri" panose="020F0502020204030204" pitchFamily="34" charset="0"/>
              </a:rPr>
              <a:t>lab</a:t>
            </a:r>
            <a:r>
              <a:rPr lang="fi-FI" dirty="0">
                <a:latin typeface="Calibri" panose="020F0502020204030204" pitchFamily="34" charset="0"/>
              </a:rPr>
              <a:t>) </a:t>
            </a: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41 13.10 </a:t>
            </a:r>
            <a:r>
              <a:rPr lang="fi-FI" dirty="0">
                <a:latin typeface="Calibri" panose="020F0502020204030204" pitchFamily="34" charset="0"/>
              </a:rPr>
              <a:t>at 8.00-11.25 </a:t>
            </a:r>
            <a:r>
              <a:rPr lang="fi-FI" dirty="0" smtClean="0">
                <a:latin typeface="Calibri" panose="020F0502020204030204" pitchFamily="34" charset="0"/>
              </a:rPr>
              <a:t>Group </a:t>
            </a:r>
            <a:r>
              <a:rPr lang="fi-FI" dirty="0" err="1">
                <a:latin typeface="Calibri" panose="020F0502020204030204" pitchFamily="34" charset="0"/>
              </a:rPr>
              <a:t>work</a:t>
            </a:r>
            <a:r>
              <a:rPr lang="fi-FI" dirty="0">
                <a:latin typeface="Calibri" panose="020F0502020204030204" pitchFamily="34" charset="0"/>
              </a:rPr>
              <a:t> (no </a:t>
            </a:r>
            <a:r>
              <a:rPr lang="fi-FI" dirty="0" err="1">
                <a:latin typeface="Calibri" panose="020F0502020204030204" pitchFamily="34" charset="0"/>
              </a:rPr>
              <a:t>lab</a:t>
            </a:r>
            <a:r>
              <a:rPr lang="fi-FI" dirty="0">
                <a:latin typeface="Calibri" panose="020F0502020204030204" pitchFamily="34" charset="0"/>
              </a:rPr>
              <a:t>) </a:t>
            </a: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42 </a:t>
            </a:r>
            <a:r>
              <a:rPr lang="fi-FI" dirty="0" err="1" smtClean="0">
                <a:latin typeface="Calibri" panose="020F0502020204030204" pitchFamily="34" charset="0"/>
              </a:rPr>
              <a:t>Autumn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holiday</a:t>
            </a:r>
            <a:endParaRPr lang="fi-FI" dirty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43 27.10 Group </a:t>
            </a:r>
            <a:r>
              <a:rPr lang="fi-FI" dirty="0" err="1">
                <a:latin typeface="Calibri" panose="020F0502020204030204" pitchFamily="34" charset="0"/>
              </a:rPr>
              <a:t>work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smtClean="0">
                <a:latin typeface="Calibri" panose="020F0502020204030204" pitchFamily="34" charset="0"/>
              </a:rPr>
              <a:t>(</a:t>
            </a:r>
            <a:r>
              <a:rPr lang="fi-FI" dirty="0" err="1" smtClean="0">
                <a:latin typeface="Calibri" panose="020F0502020204030204" pitchFamily="34" charset="0"/>
              </a:rPr>
              <a:t>lab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possibility</a:t>
            </a:r>
            <a:r>
              <a:rPr lang="fi-FI" dirty="0" smtClean="0">
                <a:latin typeface="Calibri" panose="020F0502020204030204" pitchFamily="34" charset="0"/>
              </a:rPr>
              <a:t>) </a:t>
            </a:r>
            <a:endParaRPr lang="fi-FI" dirty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44 </a:t>
            </a:r>
            <a:r>
              <a:rPr lang="fi-FI" dirty="0">
                <a:latin typeface="Calibri" panose="020F0502020204030204" pitchFamily="34" charset="0"/>
              </a:rPr>
              <a:t>3.11 Group </a:t>
            </a:r>
            <a:r>
              <a:rPr lang="fi-FI" dirty="0" err="1">
                <a:latin typeface="Calibri" panose="020F0502020204030204" pitchFamily="34" charset="0"/>
              </a:rPr>
              <a:t>work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smtClean="0">
                <a:latin typeface="Calibri" panose="020F0502020204030204" pitchFamily="34" charset="0"/>
              </a:rPr>
              <a:t>(</a:t>
            </a:r>
            <a:r>
              <a:rPr lang="fi-FI" dirty="0" err="1" smtClean="0">
                <a:latin typeface="Calibri" panose="020F0502020204030204" pitchFamily="34" charset="0"/>
              </a:rPr>
              <a:t>lab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possibility</a:t>
            </a:r>
            <a:r>
              <a:rPr lang="fi-FI" dirty="0" smtClean="0">
                <a:latin typeface="Calibri" panose="020F0502020204030204" pitchFamily="34" charset="0"/>
              </a:rPr>
              <a:t>) </a:t>
            </a: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45 10.11 </a:t>
            </a:r>
            <a:r>
              <a:rPr lang="fi-FI" b="1" dirty="0" smtClean="0">
                <a:latin typeface="Calibri" panose="020F0502020204030204" pitchFamily="34" charset="0"/>
              </a:rPr>
              <a:t>Tutor </a:t>
            </a:r>
            <a:r>
              <a:rPr lang="fi-FI" b="1" dirty="0" err="1" smtClean="0">
                <a:latin typeface="Calibri" panose="020F0502020204030204" pitchFamily="34" charset="0"/>
              </a:rPr>
              <a:t>discussions</a:t>
            </a:r>
            <a:r>
              <a:rPr lang="fi-FI" b="1" dirty="0" smtClean="0">
                <a:latin typeface="Calibri" panose="020F0502020204030204" pitchFamily="34" charset="0"/>
              </a:rPr>
              <a:t> 2</a:t>
            </a:r>
            <a:r>
              <a:rPr lang="fi-FI" dirty="0">
                <a:latin typeface="Calibri" panose="020F0502020204030204" pitchFamily="34" charset="0"/>
              </a:rPr>
              <a:t>: </a:t>
            </a:r>
            <a:r>
              <a:rPr lang="fi-FI" dirty="0" smtClean="0">
                <a:latin typeface="Calibri" panose="020F0502020204030204" pitchFamily="34" charset="0"/>
              </a:rPr>
              <a:t>How is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project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proceeding</a:t>
            </a:r>
            <a:endParaRPr lang="fi-FI" dirty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46 17.11 Group </a:t>
            </a:r>
            <a:r>
              <a:rPr lang="fi-FI" dirty="0" err="1" smtClean="0">
                <a:latin typeface="Calibri" panose="020F0502020204030204" pitchFamily="34" charset="0"/>
              </a:rPr>
              <a:t>work</a:t>
            </a:r>
            <a:r>
              <a:rPr lang="fi-FI" dirty="0" smtClean="0">
                <a:latin typeface="Calibri" panose="020F0502020204030204" pitchFamily="34" charset="0"/>
              </a:rPr>
              <a:t> (</a:t>
            </a:r>
            <a:r>
              <a:rPr lang="fi-FI" dirty="0" err="1" smtClean="0">
                <a:latin typeface="Calibri" panose="020F0502020204030204" pitchFamily="34" charset="0"/>
              </a:rPr>
              <a:t>lab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posibility</a:t>
            </a:r>
            <a:r>
              <a:rPr lang="fi-FI" dirty="0" smtClean="0">
                <a:latin typeface="Calibri" panose="020F0502020204030204" pitchFamily="34" charset="0"/>
              </a:rPr>
              <a:t>)</a:t>
            </a:r>
            <a:endParaRPr lang="fi-FI" dirty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47 24.11 Group </a:t>
            </a:r>
            <a:r>
              <a:rPr lang="fi-FI" dirty="0" err="1">
                <a:latin typeface="Calibri" panose="020F0502020204030204" pitchFamily="34" charset="0"/>
              </a:rPr>
              <a:t>work</a:t>
            </a:r>
            <a:r>
              <a:rPr lang="fi-FI" dirty="0">
                <a:latin typeface="Calibri" panose="020F0502020204030204" pitchFamily="34" charset="0"/>
              </a:rPr>
              <a:t> (</a:t>
            </a:r>
            <a:r>
              <a:rPr lang="fi-FI" dirty="0" err="1">
                <a:latin typeface="Calibri" panose="020F0502020204030204" pitchFamily="34" charset="0"/>
              </a:rPr>
              <a:t>lab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posibility</a:t>
            </a:r>
            <a:r>
              <a:rPr lang="fi-FI" dirty="0">
                <a:latin typeface="Calibri" panose="020F0502020204030204" pitchFamily="34" charset="0"/>
              </a:rPr>
              <a:t>) </a:t>
            </a:r>
            <a:endParaRPr lang="fi-FI" dirty="0" smtClean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week</a:t>
            </a:r>
            <a:r>
              <a:rPr lang="fi-FI" dirty="0" smtClean="0">
                <a:latin typeface="Calibri" panose="020F0502020204030204" pitchFamily="34" charset="0"/>
              </a:rPr>
              <a:t> 48 1.12</a:t>
            </a:r>
            <a:r>
              <a:rPr lang="fi-FI" dirty="0">
                <a:latin typeface="Calibri" panose="020F0502020204030204" pitchFamily="34" charset="0"/>
              </a:rPr>
              <a:t>	</a:t>
            </a:r>
            <a:r>
              <a:rPr lang="fi-FI" b="1" dirty="0" err="1" smtClean="0">
                <a:latin typeface="Calibri" panose="020F0502020204030204" pitchFamily="34" charset="0"/>
              </a:rPr>
              <a:t>Ending</a:t>
            </a:r>
            <a:r>
              <a:rPr lang="fi-FI" b="1" dirty="0" smtClean="0">
                <a:latin typeface="Calibri" panose="020F0502020204030204" pitchFamily="34" charset="0"/>
              </a:rPr>
              <a:t> </a:t>
            </a:r>
            <a:r>
              <a:rPr lang="fi-FI" b="1" dirty="0" err="1" smtClean="0">
                <a:latin typeface="Calibri" panose="020F0502020204030204" pitchFamily="34" charset="0"/>
              </a:rPr>
              <a:t>seminar</a:t>
            </a:r>
            <a:endParaRPr lang="fi-FI" dirty="0">
              <a:latin typeface="Calibri" panose="020F0502020204030204" pitchFamily="34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27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>
                <a:latin typeface="Calibri" panose="020F0502020204030204" pitchFamily="34" charset="0"/>
              </a:rPr>
              <a:t>Project </a:t>
            </a:r>
            <a:r>
              <a:rPr lang="fi-FI" dirty="0" err="1" smtClean="0">
                <a:latin typeface="Calibri" panose="020F0502020204030204" pitchFamily="34" charset="0"/>
              </a:rPr>
              <a:t>plan</a:t>
            </a:r>
            <a:r>
              <a:rPr lang="fi-FI" dirty="0" smtClean="0">
                <a:latin typeface="Calibri" panose="020F0502020204030204" pitchFamily="34" charset="0"/>
              </a:rPr>
              <a:t> 1/2</a:t>
            </a:r>
            <a:endParaRPr lang="fi-FI" dirty="0">
              <a:latin typeface="Calibri" panose="020F050202020403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lvl="0"/>
            <a:r>
              <a:rPr lang="fi-FI" dirty="0" smtClean="0">
                <a:latin typeface="Calibri" panose="020F0502020204030204" pitchFamily="34" charset="0"/>
              </a:rPr>
              <a:t>Project </a:t>
            </a:r>
            <a:r>
              <a:rPr lang="fi-FI" dirty="0" err="1" smtClean="0">
                <a:latin typeface="Calibri" panose="020F0502020204030204" pitchFamily="34" charset="0"/>
              </a:rPr>
              <a:t>leaders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change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within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time</a:t>
            </a:r>
            <a:r>
              <a:rPr lang="fi-FI" dirty="0" smtClean="0">
                <a:latin typeface="Calibri" panose="020F0502020204030204" pitchFamily="34" charset="0"/>
              </a:rPr>
              <a:t> (</a:t>
            </a:r>
            <a:r>
              <a:rPr lang="fi-FI" dirty="0" err="1" smtClean="0">
                <a:latin typeface="Calibri" panose="020F0502020204030204" pitchFamily="34" charset="0"/>
              </a:rPr>
              <a:t>not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mandatory</a:t>
            </a:r>
            <a:r>
              <a:rPr lang="fi-FI" dirty="0" smtClean="0">
                <a:latin typeface="Calibri" panose="020F0502020204030204" pitchFamily="34" charset="0"/>
              </a:rPr>
              <a:t>)</a:t>
            </a:r>
            <a:endParaRPr lang="fi-FI" dirty="0">
              <a:latin typeface="Calibri" panose="020F0502020204030204" pitchFamily="34" charset="0"/>
            </a:endParaRPr>
          </a:p>
          <a:p>
            <a:pPr lvl="0"/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aims</a:t>
            </a:r>
            <a:r>
              <a:rPr lang="fi-FI" dirty="0" smtClean="0">
                <a:latin typeface="Calibri" panose="020F0502020204030204" pitchFamily="34" charset="0"/>
              </a:rPr>
              <a:t> of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course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are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guidelines</a:t>
            </a:r>
            <a:r>
              <a:rPr lang="fi-FI" dirty="0" smtClean="0">
                <a:latin typeface="Calibri" panose="020F0502020204030204" pitchFamily="34" charset="0"/>
              </a:rPr>
              <a:t> for </a:t>
            </a:r>
            <a:r>
              <a:rPr lang="fi-FI" dirty="0" err="1" smtClean="0">
                <a:latin typeface="Calibri" panose="020F0502020204030204" pitchFamily="34" charset="0"/>
              </a:rPr>
              <a:t>your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project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endParaRPr lang="fi-FI" dirty="0">
              <a:latin typeface="Calibri" panose="020F0502020204030204" pitchFamily="34" charset="0"/>
            </a:endParaRPr>
          </a:p>
          <a:p>
            <a:pPr lvl="0"/>
            <a:r>
              <a:rPr lang="fi-FI" dirty="0" err="1" smtClean="0">
                <a:latin typeface="Calibri" panose="020F0502020204030204" pitchFamily="34" charset="0"/>
              </a:rPr>
              <a:t>Gantts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chart</a:t>
            </a:r>
            <a:r>
              <a:rPr lang="fi-FI" dirty="0" smtClean="0">
                <a:latin typeface="Calibri" panose="020F0502020204030204" pitchFamily="34" charset="0"/>
              </a:rPr>
              <a:t> (</a:t>
            </a:r>
            <a:r>
              <a:rPr lang="fi-FI" dirty="0" err="1" smtClean="0">
                <a:latin typeface="Calibri" panose="020F0502020204030204" pitchFamily="34" charset="0"/>
              </a:rPr>
              <a:t>from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web</a:t>
            </a:r>
            <a:r>
              <a:rPr lang="fi-FI" dirty="0" smtClean="0">
                <a:latin typeface="Calibri" panose="020F0502020204030204" pitchFamily="34" charset="0"/>
              </a:rPr>
              <a:t>)</a:t>
            </a:r>
          </a:p>
          <a:p>
            <a:pPr marL="0" lvl="0" indent="0">
              <a:buNone/>
            </a:pPr>
            <a:endParaRPr lang="fi-FI" dirty="0">
              <a:latin typeface="Calibri" panose="020F0502020204030204" pitchFamily="34" charset="0"/>
            </a:endParaRPr>
          </a:p>
          <a:p>
            <a:pPr lvl="0"/>
            <a:r>
              <a:rPr lang="fi-FI" dirty="0" smtClean="0">
                <a:latin typeface="Calibri" panose="020F0502020204030204" pitchFamily="34" charset="0"/>
              </a:rPr>
              <a:t>Time </a:t>
            </a:r>
            <a:r>
              <a:rPr lang="fi-FI" dirty="0" err="1" smtClean="0">
                <a:latin typeface="Calibri" panose="020F0502020204030204" pitchFamily="34" charset="0"/>
              </a:rPr>
              <a:t>budget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individual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group</a:t>
            </a:r>
            <a:r>
              <a:rPr lang="fi-FI" dirty="0" smtClean="0">
                <a:latin typeface="Calibri" panose="020F0502020204030204" pitchFamily="34" charset="0"/>
              </a:rPr>
              <a:t>,</a:t>
            </a:r>
          </a:p>
          <a:p>
            <a:pPr marL="0" lvl="0" indent="0">
              <a:buNone/>
            </a:pPr>
            <a:r>
              <a:rPr lang="fi-FI" dirty="0" smtClean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fi-FI" dirty="0" smtClean="0">
                <a:latin typeface="Calibri" panose="020F0502020204030204" pitchFamily="34" charset="0"/>
              </a:rPr>
              <a:t>home- and </a:t>
            </a:r>
            <a:r>
              <a:rPr lang="fi-FI" dirty="0" err="1" smtClean="0">
                <a:latin typeface="Calibri" panose="020F0502020204030204" pitchFamily="34" charset="0"/>
              </a:rPr>
              <a:t>school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work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</a:p>
          <a:p>
            <a:pPr lvl="1"/>
            <a:r>
              <a:rPr lang="fi-FI" dirty="0" err="1" smtClean="0">
                <a:latin typeface="Calibri" panose="020F0502020204030204" pitchFamily="34" charset="0"/>
              </a:rPr>
              <a:t>Searching</a:t>
            </a:r>
            <a:r>
              <a:rPr lang="fi-FI" dirty="0" smtClean="0">
                <a:latin typeface="Calibri" panose="020F0502020204030204" pitchFamily="34" charset="0"/>
              </a:rPr>
              <a:t> for </a:t>
            </a:r>
            <a:r>
              <a:rPr lang="fi-FI" dirty="0" err="1" smtClean="0">
                <a:latin typeface="Calibri" panose="020F0502020204030204" pitchFamily="34" charset="0"/>
              </a:rPr>
              <a:t>information</a:t>
            </a:r>
            <a:endParaRPr lang="fi-FI" dirty="0" smtClean="0">
              <a:latin typeface="Calibri" panose="020F0502020204030204" pitchFamily="34" charset="0"/>
            </a:endParaRPr>
          </a:p>
          <a:p>
            <a:pPr lvl="1"/>
            <a:r>
              <a:rPr lang="fi-FI" dirty="0" err="1" smtClean="0">
                <a:latin typeface="Calibri" panose="020F0502020204030204" pitchFamily="34" charset="0"/>
              </a:rPr>
              <a:t>Organizing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making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visit</a:t>
            </a:r>
            <a:r>
              <a:rPr lang="fi-FI" dirty="0" smtClean="0">
                <a:latin typeface="Calibri" panose="020F0502020204030204" pitchFamily="34" charset="0"/>
              </a:rPr>
              <a:t>  </a:t>
            </a:r>
          </a:p>
          <a:p>
            <a:pPr lvl="1"/>
            <a:r>
              <a:rPr lang="fi-FI" dirty="0" err="1" smtClean="0">
                <a:latin typeface="Calibri" panose="020F0502020204030204" pitchFamily="34" charset="0"/>
              </a:rPr>
              <a:t>Writing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making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poster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</a:p>
          <a:p>
            <a:pPr lvl="1"/>
            <a:r>
              <a:rPr lang="fi-FI" dirty="0" err="1" smtClean="0">
                <a:latin typeface="Calibri" panose="020F0502020204030204" pitchFamily="34" charset="0"/>
              </a:rPr>
              <a:t>Lab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labreport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Calibri" panose="020F0502020204030204" pitchFamily="34" charset="0"/>
              </a:rPr>
              <a:t>Project </a:t>
            </a:r>
            <a:r>
              <a:rPr lang="fi-FI" dirty="0" err="1" smtClean="0">
                <a:latin typeface="Calibri" panose="020F0502020204030204" pitchFamily="34" charset="0"/>
              </a:rPr>
              <a:t>plan</a:t>
            </a:r>
            <a:r>
              <a:rPr lang="fi-FI" dirty="0" smtClean="0">
                <a:latin typeface="Calibri" panose="020F0502020204030204" pitchFamily="34" charset="0"/>
              </a:rPr>
              <a:t> 2/2</a:t>
            </a:r>
            <a:endParaRPr lang="fi-FI" dirty="0">
              <a:latin typeface="Calibri" panose="020F050202020403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 err="1">
                <a:latin typeface="Calibri" panose="020F0502020204030204" pitchFamily="34" charset="0"/>
              </a:rPr>
              <a:t>S</a:t>
            </a:r>
            <a:r>
              <a:rPr lang="fi-FI" dirty="0" err="1" smtClean="0">
                <a:latin typeface="Calibri" panose="020F0502020204030204" pitchFamily="34" charset="0"/>
              </a:rPr>
              <a:t>eminar</a:t>
            </a:r>
            <a:r>
              <a:rPr lang="fi-FI" dirty="0" smtClean="0">
                <a:latin typeface="Calibri" panose="020F0502020204030204" pitchFamily="34" charset="0"/>
              </a:rPr>
              <a:t> and tutor </a:t>
            </a:r>
            <a:r>
              <a:rPr lang="fi-FI" dirty="0" err="1" smtClean="0">
                <a:latin typeface="Calibri" panose="020F0502020204030204" pitchFamily="34" charset="0"/>
              </a:rPr>
              <a:t>discussion</a:t>
            </a:r>
            <a:endParaRPr lang="fi-FI" dirty="0" smtClean="0">
              <a:latin typeface="Calibri" panose="020F0502020204030204" pitchFamily="34" charset="0"/>
            </a:endParaRPr>
          </a:p>
          <a:p>
            <a:r>
              <a:rPr lang="fi-FI" dirty="0" err="1" smtClean="0">
                <a:latin typeface="Calibri" panose="020F0502020204030204" pitchFamily="34" charset="0"/>
              </a:rPr>
              <a:t>Studens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organize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visit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by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them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self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</a:p>
          <a:p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working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schedule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will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be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arranged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by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the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students</a:t>
            </a:r>
            <a:r>
              <a:rPr lang="fi-FI" dirty="0" smtClean="0">
                <a:latin typeface="Calibri" panose="020F0502020204030204" pitchFamily="34" charset="0"/>
              </a:rPr>
              <a:t> (</a:t>
            </a:r>
            <a:r>
              <a:rPr lang="fi-FI" dirty="0" err="1" smtClean="0">
                <a:latin typeface="Calibri" panose="020F0502020204030204" pitchFamily="34" charset="0"/>
              </a:rPr>
              <a:t>labs</a:t>
            </a:r>
            <a:r>
              <a:rPr lang="fi-FI" dirty="0" smtClean="0">
                <a:latin typeface="Calibri" panose="020F0502020204030204" pitchFamily="34" charset="0"/>
              </a:rPr>
              <a:t> in </a:t>
            </a:r>
            <a:r>
              <a:rPr lang="fi-FI" dirty="0" err="1" smtClean="0">
                <a:latin typeface="Calibri" panose="020F0502020204030204" pitchFamily="34" charset="0"/>
              </a:rPr>
              <a:t>period</a:t>
            </a:r>
            <a:r>
              <a:rPr lang="fi-FI" dirty="0" smtClean="0">
                <a:latin typeface="Calibri" panose="020F0502020204030204" pitchFamily="34" charset="0"/>
              </a:rPr>
              <a:t> 2) </a:t>
            </a:r>
          </a:p>
          <a:p>
            <a:r>
              <a:rPr lang="fi-FI" dirty="0" smtClean="0">
                <a:latin typeface="Calibri" panose="020F0502020204030204" pitchFamily="34" charset="0"/>
              </a:rPr>
              <a:t>Group </a:t>
            </a:r>
            <a:r>
              <a:rPr lang="fi-FI" dirty="0" err="1" smtClean="0">
                <a:latin typeface="Calibri" panose="020F0502020204030204" pitchFamily="34" charset="0"/>
              </a:rPr>
              <a:t>work</a:t>
            </a:r>
            <a:r>
              <a:rPr lang="fi-FI" dirty="0" smtClean="0">
                <a:latin typeface="Calibri" panose="020F0502020204030204" pitchFamily="34" charset="0"/>
              </a:rPr>
              <a:t> =  </a:t>
            </a:r>
            <a:r>
              <a:rPr lang="fi-FI" dirty="0" err="1" smtClean="0">
                <a:latin typeface="Calibri" panose="020F0502020204030204" pitchFamily="34" charset="0"/>
              </a:rPr>
              <a:t>labs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  <a:r>
              <a:rPr lang="fi-FI" dirty="0" err="1" smtClean="0">
                <a:latin typeface="Calibri" panose="020F0502020204030204" pitchFamily="34" charset="0"/>
              </a:rPr>
              <a:t>visits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  <a:r>
              <a:rPr lang="fi-FI" dirty="0" err="1" smtClean="0">
                <a:latin typeface="Calibri" panose="020F0502020204030204" pitchFamily="34" charset="0"/>
              </a:rPr>
              <a:t>searching</a:t>
            </a:r>
            <a:r>
              <a:rPr lang="fi-FI" dirty="0" smtClean="0">
                <a:latin typeface="Calibri" panose="020F0502020204030204" pitchFamily="34" charset="0"/>
              </a:rPr>
              <a:t> for </a:t>
            </a:r>
            <a:r>
              <a:rPr lang="fi-FI" dirty="0" err="1" smtClean="0">
                <a:latin typeface="Calibri" panose="020F0502020204030204" pitchFamily="34" charset="0"/>
              </a:rPr>
              <a:t>informations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  <a:r>
              <a:rPr lang="fi-FI" dirty="0" err="1" smtClean="0">
                <a:latin typeface="Calibri" panose="020F0502020204030204" pitchFamily="34" charset="0"/>
              </a:rPr>
              <a:t>reporting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  <a:r>
              <a:rPr lang="fi-FI" dirty="0" err="1" smtClean="0">
                <a:latin typeface="Calibri" panose="020F0502020204030204" pitchFamily="34" charset="0"/>
              </a:rPr>
              <a:t>making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presentation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poster</a:t>
            </a:r>
            <a:endParaRPr lang="fi-FI" dirty="0" smtClean="0">
              <a:latin typeface="Calibri" panose="020F0502020204030204" pitchFamily="34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513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Calibri" panose="020F0502020204030204" pitchFamily="34" charset="0"/>
              </a:rPr>
              <a:t>Evaluation and </a:t>
            </a:r>
            <a:r>
              <a:rPr lang="fi-FI" dirty="0" err="1" smtClean="0">
                <a:latin typeface="Calibri" panose="020F0502020204030204" pitchFamily="34" charset="0"/>
              </a:rPr>
              <a:t>results</a:t>
            </a:r>
            <a:endParaRPr lang="fi-FI" dirty="0">
              <a:latin typeface="Calibri" panose="020F050202020403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 err="1">
                <a:latin typeface="Calibri" panose="020F0502020204030204" pitchFamily="34" charset="0"/>
              </a:rPr>
              <a:t>Mindmap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start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>
                <a:latin typeface="Calibri" panose="020F0502020204030204" pitchFamily="34" charset="0"/>
              </a:rPr>
              <a:t>– </a:t>
            </a:r>
            <a:r>
              <a:rPr lang="fi-FI" dirty="0" err="1" smtClean="0">
                <a:latin typeface="Calibri" panose="020F0502020204030204" pitchFamily="34" charset="0"/>
              </a:rPr>
              <a:t>end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group</a:t>
            </a:r>
            <a:r>
              <a:rPr lang="fi-FI" dirty="0" smtClean="0">
                <a:latin typeface="Calibri" panose="020F0502020204030204" pitchFamily="34" charset="0"/>
              </a:rPr>
              <a:t> 5%</a:t>
            </a:r>
            <a:endParaRPr lang="fi-FI" dirty="0">
              <a:latin typeface="Calibri" panose="020F0502020204030204" pitchFamily="34" charset="0"/>
            </a:endParaRPr>
          </a:p>
          <a:p>
            <a:pPr lvl="0"/>
            <a:r>
              <a:rPr lang="fi-FI" dirty="0" err="1" smtClean="0">
                <a:latin typeface="Calibri" panose="020F0502020204030204" pitchFamily="34" charset="0"/>
              </a:rPr>
              <a:t>Labreports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group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>
                <a:latin typeface="Calibri" panose="020F0502020204030204" pitchFamily="34" charset="0"/>
              </a:rPr>
              <a:t>5</a:t>
            </a:r>
            <a:r>
              <a:rPr lang="fi-FI" dirty="0" smtClean="0">
                <a:latin typeface="Calibri" panose="020F0502020204030204" pitchFamily="34" charset="0"/>
              </a:rPr>
              <a:t>%</a:t>
            </a:r>
            <a:endParaRPr lang="fi-FI" dirty="0">
              <a:latin typeface="Calibri" panose="020F0502020204030204" pitchFamily="34" charset="0"/>
            </a:endParaRPr>
          </a:p>
          <a:p>
            <a:pPr lvl="0"/>
            <a:r>
              <a:rPr lang="fi-FI" dirty="0" err="1" smtClean="0">
                <a:latin typeface="Calibri" panose="020F0502020204030204" pitchFamily="34" charset="0"/>
              </a:rPr>
              <a:t>Projectplan+Gantts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chart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group</a:t>
            </a:r>
            <a:r>
              <a:rPr lang="fi-FI" dirty="0" smtClean="0">
                <a:latin typeface="Calibri" panose="020F0502020204030204" pitchFamily="34" charset="0"/>
              </a:rPr>
              <a:t> 5%</a:t>
            </a:r>
            <a:endParaRPr lang="fi-FI" dirty="0">
              <a:latin typeface="Calibri" panose="020F0502020204030204" pitchFamily="34" charset="0"/>
            </a:endParaRPr>
          </a:p>
          <a:p>
            <a:pPr lvl="0"/>
            <a:r>
              <a:rPr lang="fi-FI" dirty="0" err="1" smtClean="0">
                <a:latin typeface="Calibri" panose="020F0502020204030204" pitchFamily="34" charset="0"/>
              </a:rPr>
              <a:t>Seminar</a:t>
            </a:r>
            <a:r>
              <a:rPr lang="fi-FI" dirty="0" smtClean="0">
                <a:latin typeface="Calibri" panose="020F0502020204030204" pitchFamily="34" charset="0"/>
              </a:rPr>
              <a:t>: </a:t>
            </a:r>
            <a:r>
              <a:rPr lang="fi-FI" dirty="0" err="1" smtClean="0">
                <a:latin typeface="Calibri" panose="020F0502020204030204" pitchFamily="34" charset="0"/>
              </a:rPr>
              <a:t>power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point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presentation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group</a:t>
            </a:r>
            <a:r>
              <a:rPr lang="fi-FI" dirty="0" smtClean="0">
                <a:latin typeface="Calibri" panose="020F0502020204030204" pitchFamily="34" charset="0"/>
              </a:rPr>
              <a:t> 20</a:t>
            </a:r>
            <a:r>
              <a:rPr lang="fi-FI" dirty="0">
                <a:latin typeface="Calibri" panose="020F0502020204030204" pitchFamily="34" charset="0"/>
              </a:rPr>
              <a:t>%</a:t>
            </a:r>
          </a:p>
          <a:p>
            <a:pPr lvl="0"/>
            <a:r>
              <a:rPr lang="fi-FI" dirty="0" smtClean="0">
                <a:latin typeface="Calibri" panose="020F0502020204030204" pitchFamily="34" charset="0"/>
              </a:rPr>
              <a:t>Tutor </a:t>
            </a:r>
            <a:r>
              <a:rPr lang="fi-FI" dirty="0" err="1" smtClean="0">
                <a:latin typeface="Calibri" panose="020F0502020204030204" pitchFamily="34" charset="0"/>
              </a:rPr>
              <a:t>discussion</a:t>
            </a:r>
            <a:r>
              <a:rPr lang="fi-FI" dirty="0" smtClean="0">
                <a:latin typeface="Calibri" panose="020F0502020204030204" pitchFamily="34" charset="0"/>
              </a:rPr>
              <a:t>: </a:t>
            </a:r>
            <a:r>
              <a:rPr lang="fi-FI" dirty="0" err="1" smtClean="0">
                <a:latin typeface="Calibri" panose="020F0502020204030204" pitchFamily="34" charset="0"/>
              </a:rPr>
              <a:t>group</a:t>
            </a:r>
            <a:r>
              <a:rPr lang="fi-FI" dirty="0" smtClean="0">
                <a:latin typeface="Calibri" panose="020F0502020204030204" pitchFamily="34" charset="0"/>
              </a:rPr>
              <a:t> 5%</a:t>
            </a:r>
            <a:endParaRPr lang="fi-FI" dirty="0">
              <a:latin typeface="Calibri" panose="020F0502020204030204" pitchFamily="34" charset="0"/>
            </a:endParaRPr>
          </a:p>
          <a:p>
            <a:pPr lvl="0"/>
            <a:r>
              <a:rPr lang="fi-FI" dirty="0" err="1" smtClean="0">
                <a:latin typeface="Calibri" panose="020F0502020204030204" pitchFamily="34" charset="0"/>
              </a:rPr>
              <a:t>Final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report</a:t>
            </a:r>
            <a:r>
              <a:rPr lang="fi-FI" dirty="0" smtClean="0">
                <a:latin typeface="Calibri" panose="020F0502020204030204" pitchFamily="34" charset="0"/>
              </a:rPr>
              <a:t> (</a:t>
            </a:r>
            <a:r>
              <a:rPr lang="fi-FI" dirty="0" err="1" smtClean="0">
                <a:latin typeface="Calibri" panose="020F0502020204030204" pitchFamily="34" charset="0"/>
              </a:rPr>
              <a:t>includes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visiting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report</a:t>
            </a:r>
            <a:r>
              <a:rPr lang="fi-FI" dirty="0" smtClean="0">
                <a:latin typeface="Calibri" panose="020F0502020204030204" pitchFamily="34" charset="0"/>
              </a:rPr>
              <a:t>), </a:t>
            </a:r>
            <a:r>
              <a:rPr lang="fi-FI" dirty="0" err="1" smtClean="0">
                <a:latin typeface="Calibri" panose="020F0502020204030204" pitchFamily="34" charset="0"/>
              </a:rPr>
              <a:t>presentation</a:t>
            </a:r>
            <a:r>
              <a:rPr lang="fi-FI" dirty="0" smtClean="0">
                <a:latin typeface="Calibri" panose="020F0502020204030204" pitchFamily="34" charset="0"/>
              </a:rPr>
              <a:t> and </a:t>
            </a:r>
            <a:r>
              <a:rPr lang="fi-FI" dirty="0" err="1" smtClean="0">
                <a:latin typeface="Calibri" panose="020F0502020204030204" pitchFamily="34" charset="0"/>
              </a:rPr>
              <a:t>poster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>
                <a:latin typeface="Calibri" panose="020F0502020204030204" pitchFamily="34" charset="0"/>
              </a:rPr>
              <a:t>3</a:t>
            </a:r>
            <a:r>
              <a:rPr lang="fi-FI" dirty="0" smtClean="0">
                <a:latin typeface="Calibri" panose="020F0502020204030204" pitchFamily="34" charset="0"/>
              </a:rPr>
              <a:t>0</a:t>
            </a:r>
            <a:r>
              <a:rPr lang="fi-FI" dirty="0">
                <a:latin typeface="Calibri" panose="020F0502020204030204" pitchFamily="34" charset="0"/>
              </a:rPr>
              <a:t>%</a:t>
            </a:r>
          </a:p>
          <a:p>
            <a:pPr lvl="0"/>
            <a:r>
              <a:rPr lang="fi-FI" dirty="0" smtClean="0">
                <a:latin typeface="Calibri" panose="020F0502020204030204" pitchFamily="34" charset="0"/>
              </a:rPr>
              <a:t>Learning </a:t>
            </a:r>
            <a:r>
              <a:rPr lang="fi-FI" dirty="0" err="1" smtClean="0">
                <a:latin typeface="Calibri" panose="020F0502020204030204" pitchFamily="34" charset="0"/>
              </a:rPr>
              <a:t>diary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individual</a:t>
            </a:r>
            <a:r>
              <a:rPr lang="fi-FI" dirty="0" smtClean="0">
                <a:latin typeface="Calibri" panose="020F0502020204030204" pitchFamily="34" charset="0"/>
              </a:rPr>
              <a:t> 30%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latin typeface="Calibri" panose="020F0502020204030204" pitchFamily="34" charset="0"/>
              </a:rPr>
              <a:t>Subjects</a:t>
            </a:r>
            <a:endParaRPr lang="fi-FI" dirty="0">
              <a:latin typeface="Calibri" panose="020F050202020403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sz="2800" dirty="0"/>
              <a:t> </a:t>
            </a:r>
          </a:p>
          <a:p>
            <a:pPr marL="457200" lvl="0" indent="-45720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Gaseous </a:t>
            </a:r>
            <a:r>
              <a:rPr lang="en-US" dirty="0">
                <a:latin typeface="Calibri" panose="020F0502020204030204" pitchFamily="34" charset="0"/>
              </a:rPr>
              <a:t>biofuel (biogas) from </a:t>
            </a:r>
            <a:r>
              <a:rPr lang="en-US" dirty="0" smtClean="0">
                <a:latin typeface="Calibri" panose="020F0502020204030204" pitchFamily="34" charset="0"/>
              </a:rPr>
              <a:t>biomass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fi-FI" dirty="0" smtClean="0">
                <a:latin typeface="Calibri" panose="020F0502020204030204" pitchFamily="34" charset="0"/>
              </a:rPr>
              <a:t>Liquid </a:t>
            </a:r>
            <a:r>
              <a:rPr lang="fi-FI" dirty="0" err="1">
                <a:latin typeface="Calibri" panose="020F0502020204030204" pitchFamily="34" charset="0"/>
              </a:rPr>
              <a:t>Biofuel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from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biomass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From </a:t>
            </a:r>
            <a:r>
              <a:rPr lang="en-US" dirty="0">
                <a:latin typeface="Calibri" panose="020F0502020204030204" pitchFamily="34" charset="0"/>
              </a:rPr>
              <a:t>ore to metal via </a:t>
            </a:r>
            <a:r>
              <a:rPr lang="en-US" dirty="0" smtClean="0">
                <a:latin typeface="Calibri" panose="020F0502020204030204" pitchFamily="34" charset="0"/>
              </a:rPr>
              <a:t>electrolysis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From </a:t>
            </a:r>
            <a:r>
              <a:rPr lang="en-US" dirty="0">
                <a:latin typeface="Calibri" panose="020F0502020204030204" pitchFamily="34" charset="0"/>
              </a:rPr>
              <a:t>ore to metal by reducing with </a:t>
            </a:r>
            <a:r>
              <a:rPr lang="en-US" dirty="0" smtClean="0">
                <a:latin typeface="Calibri" panose="020F0502020204030204" pitchFamily="34" charset="0"/>
              </a:rPr>
              <a:t>coal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Conversion </a:t>
            </a:r>
            <a:r>
              <a:rPr lang="en-US" dirty="0">
                <a:latin typeface="Calibri" panose="020F0502020204030204" pitchFamily="34" charset="0"/>
              </a:rPr>
              <a:t>of Wood to </a:t>
            </a:r>
            <a:r>
              <a:rPr lang="en-US" dirty="0" smtClean="0">
                <a:latin typeface="Calibri" panose="020F0502020204030204" pitchFamily="34" charset="0"/>
              </a:rPr>
              <a:t>Cellulose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fi-FI" dirty="0" err="1" smtClean="0">
                <a:latin typeface="Calibri" panose="020F0502020204030204" pitchFamily="34" charset="0"/>
              </a:rPr>
              <a:t>Organic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synthesis</a:t>
            </a:r>
            <a:r>
              <a:rPr lang="fi-FI" dirty="0">
                <a:latin typeface="Calibri" panose="020F0502020204030204" pitchFamily="34" charset="0"/>
              </a:rPr>
              <a:t> in </a:t>
            </a:r>
            <a:r>
              <a:rPr lang="fi-FI" dirty="0" err="1" smtClean="0">
                <a:latin typeface="Calibri" panose="020F0502020204030204" pitchFamily="34" charset="0"/>
              </a:rPr>
              <a:t>Pharmacy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Nitrogen </a:t>
            </a:r>
            <a:r>
              <a:rPr lang="en-US" dirty="0">
                <a:latin typeface="Calibri" panose="020F0502020204030204" pitchFamily="34" charset="0"/>
              </a:rPr>
              <a:t>and minerals in </a:t>
            </a:r>
            <a:r>
              <a:rPr lang="en-US" dirty="0" smtClean="0">
                <a:latin typeface="Calibri" panose="020F0502020204030204" pitchFamily="34" charset="0"/>
              </a:rPr>
              <a:t>fertilizers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From </a:t>
            </a:r>
            <a:r>
              <a:rPr lang="en-US" dirty="0">
                <a:latin typeface="Calibri" panose="020F0502020204030204" pitchFamily="34" charset="0"/>
              </a:rPr>
              <a:t>crude oil to </a:t>
            </a:r>
            <a:r>
              <a:rPr lang="en-US" dirty="0" smtClean="0">
                <a:latin typeface="Calibri" panose="020F0502020204030204" pitchFamily="34" charset="0"/>
              </a:rPr>
              <a:t>products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Manufacture </a:t>
            </a:r>
            <a:r>
              <a:rPr lang="en-US" dirty="0">
                <a:latin typeface="Calibri" panose="020F0502020204030204" pitchFamily="34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</a:rPr>
              <a:t>plastics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Manufacture </a:t>
            </a:r>
            <a:r>
              <a:rPr lang="en-US" dirty="0">
                <a:latin typeface="Calibri" panose="020F0502020204030204" pitchFamily="34" charset="0"/>
              </a:rPr>
              <a:t>of industrial chemicals (</a:t>
            </a:r>
            <a:r>
              <a:rPr lang="en-US" dirty="0" err="1">
                <a:latin typeface="Calibri" panose="020F0502020204030204" pitchFamily="34" charset="0"/>
              </a:rPr>
              <a:t>Sulphuric</a:t>
            </a:r>
            <a:r>
              <a:rPr lang="en-US" dirty="0">
                <a:latin typeface="Calibri" panose="020F0502020204030204" pitchFamily="34" charset="0"/>
              </a:rPr>
              <a:t> acid, nitrogen acid)</a:t>
            </a:r>
            <a:endParaRPr lang="fi-FI" dirty="0">
              <a:latin typeface="Calibri" panose="020F0502020204030204" pitchFamily="34" charset="0"/>
            </a:endParaRPr>
          </a:p>
          <a:p>
            <a:pPr marL="0" lvl="0" indent="0">
              <a:buNone/>
            </a:pPr>
            <a:endParaRPr lang="fi-FI" sz="2800" dirty="0" smtClean="0">
              <a:latin typeface="Calibri" panose="020F050202020403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fi-FI" sz="2800" dirty="0" smtClean="0"/>
          </a:p>
          <a:p>
            <a:pPr marL="514350" lvl="0" indent="-514350">
              <a:buFont typeface="+mj-lt"/>
              <a:buAutoNum type="arabicPeriod"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78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72817" y="332656"/>
            <a:ext cx="7200800" cy="720080"/>
          </a:xfrm>
        </p:spPr>
        <p:txBody>
          <a:bodyPr/>
          <a:lstStyle/>
          <a:p>
            <a:r>
              <a:rPr lang="fi-FI" dirty="0" err="1" smtClean="0">
                <a:latin typeface="Calibri" panose="020F0502020204030204" pitchFamily="34" charset="0"/>
              </a:rPr>
              <a:t>Groups</a:t>
            </a:r>
            <a:endParaRPr lang="fi-FI" dirty="0">
              <a:latin typeface="Calibri" panose="020F050202020403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72817" y="1052736"/>
            <a:ext cx="7200800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sz="2800" dirty="0"/>
              <a:t> </a:t>
            </a:r>
            <a:endParaRPr lang="fi-FI" sz="2800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b="1" dirty="0" smtClean="0">
                <a:latin typeface="Calibri" panose="020F0502020204030204" pitchFamily="34" charset="0"/>
              </a:rPr>
              <a:t>Gaseous </a:t>
            </a:r>
            <a:r>
              <a:rPr lang="en-US" b="1" dirty="0">
                <a:latin typeface="Calibri" panose="020F0502020204030204" pitchFamily="34" charset="0"/>
              </a:rPr>
              <a:t>biofuel (biogas) from </a:t>
            </a:r>
            <a:r>
              <a:rPr lang="en-US" b="1" dirty="0" smtClean="0">
                <a:latin typeface="Calibri" panose="020F0502020204030204" pitchFamily="34" charset="0"/>
              </a:rPr>
              <a:t>biomass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Huan</a:t>
            </a:r>
            <a:r>
              <a:rPr lang="en-US" dirty="0" smtClean="0">
                <a:latin typeface="Calibri" panose="020F0502020204030204" pitchFamily="34" charset="0"/>
              </a:rPr>
              <a:t> Trinh, Maria Gonzalez, </a:t>
            </a:r>
            <a:r>
              <a:rPr lang="en-US" dirty="0" err="1" smtClean="0">
                <a:latin typeface="Calibri" panose="020F0502020204030204" pitchFamily="34" charset="0"/>
              </a:rPr>
              <a:t>Phong</a:t>
            </a:r>
            <a:r>
              <a:rPr lang="en-US" dirty="0" smtClean="0">
                <a:latin typeface="Calibri" panose="020F0502020204030204" pitchFamily="34" charset="0"/>
              </a:rPr>
              <a:t> Ho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fi-FI" dirty="0" smtClean="0">
                <a:solidFill>
                  <a:srgbClr val="FF0000"/>
                </a:solidFill>
                <a:latin typeface="Calibri" panose="020F0502020204030204" pitchFamily="34" charset="0"/>
              </a:rPr>
              <a:t>Liquid </a:t>
            </a:r>
            <a:r>
              <a:rPr lang="fi-FI" dirty="0" err="1">
                <a:solidFill>
                  <a:srgbClr val="FF0000"/>
                </a:solidFill>
                <a:latin typeface="Calibri" panose="020F0502020204030204" pitchFamily="34" charset="0"/>
              </a:rPr>
              <a:t>Biofuel</a:t>
            </a:r>
            <a:r>
              <a:rPr lang="fi-FI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i-FI" dirty="0" err="1">
                <a:solidFill>
                  <a:srgbClr val="FF0000"/>
                </a:solidFill>
                <a:latin typeface="Calibri" panose="020F0502020204030204" pitchFamily="34" charset="0"/>
              </a:rPr>
              <a:t>from</a:t>
            </a:r>
            <a:r>
              <a:rPr lang="fi-FI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i-FI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biomass</a:t>
            </a:r>
            <a:r>
              <a:rPr lang="fi-FI" dirty="0" smtClean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endParaRPr lang="fi-FI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b="1" dirty="0" smtClean="0">
                <a:latin typeface="Calibri" panose="020F0502020204030204" pitchFamily="34" charset="0"/>
              </a:rPr>
              <a:t>From </a:t>
            </a:r>
            <a:r>
              <a:rPr lang="en-US" b="1" dirty="0">
                <a:latin typeface="Calibri" panose="020F0502020204030204" pitchFamily="34" charset="0"/>
              </a:rPr>
              <a:t>ore to metal via </a:t>
            </a:r>
            <a:r>
              <a:rPr lang="en-US" b="1" dirty="0" smtClean="0">
                <a:latin typeface="Calibri" panose="020F0502020204030204" pitchFamily="34" charset="0"/>
              </a:rPr>
              <a:t>electrolysis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Ha </a:t>
            </a:r>
            <a:r>
              <a:rPr lang="en-US" dirty="0" err="1" smtClean="0">
                <a:latin typeface="Calibri" panose="020F0502020204030204" pitchFamily="34" charset="0"/>
              </a:rPr>
              <a:t>Luu</a:t>
            </a:r>
            <a:r>
              <a:rPr lang="en-US" dirty="0" smtClean="0">
                <a:latin typeface="Calibri" panose="020F0502020204030204" pitchFamily="34" charset="0"/>
              </a:rPr>
              <a:t>, Le </a:t>
            </a:r>
            <a:r>
              <a:rPr lang="en-US" dirty="0" err="1" smtClean="0">
                <a:latin typeface="Calibri" panose="020F0502020204030204" pitchFamily="34" charset="0"/>
              </a:rPr>
              <a:t>Anh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Binh</a:t>
            </a:r>
            <a:r>
              <a:rPr lang="en-US" dirty="0" smtClean="0">
                <a:latin typeface="Calibri" panose="020F0502020204030204" pitchFamily="34" charset="0"/>
              </a:rPr>
              <a:t> Pham, </a:t>
            </a:r>
          </a:p>
          <a:p>
            <a:pPr marL="457200" lvl="0" indent="-457200">
              <a:buAutoNum type="arabicParenR"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From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ore to metal by reducing with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coal: </a:t>
            </a:r>
            <a:endParaRPr lang="en-US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b="1" dirty="0" smtClean="0">
                <a:latin typeface="Calibri" panose="020F0502020204030204" pitchFamily="34" charset="0"/>
              </a:rPr>
              <a:t>Conversion </a:t>
            </a:r>
            <a:r>
              <a:rPr lang="en-US" b="1" dirty="0">
                <a:latin typeface="Calibri" panose="020F0502020204030204" pitchFamily="34" charset="0"/>
              </a:rPr>
              <a:t>of Wood to </a:t>
            </a:r>
            <a:r>
              <a:rPr lang="en-US" b="1" dirty="0" smtClean="0">
                <a:latin typeface="Calibri" panose="020F0502020204030204" pitchFamily="34" charset="0"/>
              </a:rPr>
              <a:t>Cellulose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Aliisa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Uusi-Ristaniemi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Pratibha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Goyal</a:t>
            </a:r>
            <a:r>
              <a:rPr lang="en-US" dirty="0" smtClean="0">
                <a:latin typeface="Calibri" panose="020F0502020204030204" pitchFamily="34" charset="0"/>
              </a:rPr>
              <a:t>, Zhang Li</a:t>
            </a:r>
          </a:p>
          <a:p>
            <a:pPr marL="457200" lvl="0" indent="-457200">
              <a:buAutoNum type="arabicParenR"/>
            </a:pPr>
            <a:r>
              <a:rPr lang="fi-FI" b="1" dirty="0" err="1" smtClean="0">
                <a:latin typeface="Calibri" panose="020F0502020204030204" pitchFamily="34" charset="0"/>
              </a:rPr>
              <a:t>Organic</a:t>
            </a:r>
            <a:r>
              <a:rPr lang="fi-FI" b="1" dirty="0" smtClean="0">
                <a:latin typeface="Calibri" panose="020F0502020204030204" pitchFamily="34" charset="0"/>
              </a:rPr>
              <a:t> </a:t>
            </a:r>
            <a:r>
              <a:rPr lang="fi-FI" b="1" dirty="0" err="1">
                <a:latin typeface="Calibri" panose="020F0502020204030204" pitchFamily="34" charset="0"/>
              </a:rPr>
              <a:t>synthesis</a:t>
            </a:r>
            <a:r>
              <a:rPr lang="fi-FI" b="1" dirty="0">
                <a:latin typeface="Calibri" panose="020F0502020204030204" pitchFamily="34" charset="0"/>
              </a:rPr>
              <a:t> in </a:t>
            </a:r>
            <a:r>
              <a:rPr lang="fi-FI" b="1" dirty="0" err="1" smtClean="0">
                <a:latin typeface="Calibri" panose="020F0502020204030204" pitchFamily="34" charset="0"/>
              </a:rPr>
              <a:t>Pharmacy</a:t>
            </a:r>
            <a:r>
              <a:rPr lang="fi-FI" dirty="0" smtClean="0">
                <a:latin typeface="Calibri" panose="020F0502020204030204" pitchFamily="34" charset="0"/>
              </a:rPr>
              <a:t>: </a:t>
            </a:r>
            <a:r>
              <a:rPr lang="fi-FI" dirty="0" err="1" smtClean="0">
                <a:latin typeface="Calibri" panose="020F0502020204030204" pitchFamily="34" charset="0"/>
              </a:rPr>
              <a:t>Le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Duong</a:t>
            </a:r>
            <a:r>
              <a:rPr lang="fi-FI" dirty="0" smtClean="0">
                <a:latin typeface="Calibri" panose="020F0502020204030204" pitchFamily="34" charset="0"/>
              </a:rPr>
              <a:t>, Lucas </a:t>
            </a:r>
            <a:r>
              <a:rPr lang="fi-FI" dirty="0" err="1" smtClean="0">
                <a:latin typeface="Calibri" panose="020F0502020204030204" pitchFamily="34" charset="0"/>
              </a:rPr>
              <a:t>Caviezel</a:t>
            </a:r>
            <a:r>
              <a:rPr lang="fi-FI" dirty="0" smtClean="0">
                <a:latin typeface="Calibri" panose="020F0502020204030204" pitchFamily="34" charset="0"/>
              </a:rPr>
              <a:t>, </a:t>
            </a:r>
            <a:r>
              <a:rPr lang="fi-FI" smtClean="0">
                <a:latin typeface="Calibri" panose="020F0502020204030204" pitchFamily="34" charset="0"/>
              </a:rPr>
              <a:t>Quan </a:t>
            </a:r>
            <a:r>
              <a:rPr lang="fi-FI" dirty="0" err="1" smtClean="0">
                <a:latin typeface="Calibri" panose="020F0502020204030204" pitchFamily="34" charset="0"/>
              </a:rPr>
              <a:t>Nguyen</a:t>
            </a:r>
            <a:endParaRPr lang="fi-FI" dirty="0" smtClean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Nitrogen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and minerals in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fertilizers: </a:t>
            </a:r>
            <a:endParaRPr lang="en-US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b="1" dirty="0" smtClean="0">
                <a:latin typeface="Calibri" panose="020F0502020204030204" pitchFamily="34" charset="0"/>
              </a:rPr>
              <a:t>From </a:t>
            </a:r>
            <a:r>
              <a:rPr lang="en-US" b="1" dirty="0">
                <a:latin typeface="Calibri" panose="020F0502020204030204" pitchFamily="34" charset="0"/>
              </a:rPr>
              <a:t>crude oil to </a:t>
            </a:r>
            <a:r>
              <a:rPr lang="en-US" b="1" dirty="0" smtClean="0">
                <a:latin typeface="Calibri" panose="020F0502020204030204" pitchFamily="34" charset="0"/>
              </a:rPr>
              <a:t>products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Thuy</a:t>
            </a:r>
            <a:r>
              <a:rPr lang="en-US" dirty="0" smtClean="0">
                <a:latin typeface="Calibri" panose="020F0502020204030204" pitchFamily="34" charset="0"/>
              </a:rPr>
              <a:t> Pham, </a:t>
            </a:r>
            <a:r>
              <a:rPr lang="en-US" dirty="0" err="1" smtClean="0">
                <a:latin typeface="Calibri" panose="020F0502020204030204" pitchFamily="34" charset="0"/>
              </a:rPr>
              <a:t>Ngan</a:t>
            </a:r>
            <a:r>
              <a:rPr lang="en-US" dirty="0" smtClean="0">
                <a:latin typeface="Calibri" panose="020F0502020204030204" pitchFamily="34" charset="0"/>
              </a:rPr>
              <a:t> Nguyen, </a:t>
            </a:r>
            <a:r>
              <a:rPr lang="en-US" dirty="0" err="1" smtClean="0">
                <a:latin typeface="Calibri" panose="020F0502020204030204" pitchFamily="34" charset="0"/>
              </a:rPr>
              <a:t>Bao</a:t>
            </a:r>
            <a:r>
              <a:rPr lang="en-US" dirty="0" smtClean="0">
                <a:latin typeface="Calibri" panose="020F0502020204030204" pitchFamily="34" charset="0"/>
              </a:rPr>
              <a:t> Truong, Vi Bui</a:t>
            </a:r>
            <a:endParaRPr lang="fi-FI" dirty="0">
              <a:latin typeface="Calibri" panose="020F0502020204030204" pitchFamily="34" charset="0"/>
            </a:endParaRPr>
          </a:p>
          <a:p>
            <a:pPr marL="457200" lvl="0" indent="-457200">
              <a:buAutoNum type="arabicParenR"/>
            </a:pPr>
            <a:r>
              <a:rPr lang="en-US" b="1" dirty="0" smtClean="0">
                <a:latin typeface="Calibri" panose="020F0502020204030204" pitchFamily="34" charset="0"/>
              </a:rPr>
              <a:t>Manufacture </a:t>
            </a:r>
            <a:r>
              <a:rPr lang="en-US" b="1" dirty="0">
                <a:latin typeface="Calibri" panose="020F0502020204030204" pitchFamily="34" charset="0"/>
              </a:rPr>
              <a:t>of </a:t>
            </a:r>
            <a:r>
              <a:rPr lang="en-US" b="1" dirty="0" smtClean="0">
                <a:latin typeface="Calibri" panose="020F0502020204030204" pitchFamily="34" charset="0"/>
              </a:rPr>
              <a:t>plastics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Fiona </a:t>
            </a:r>
            <a:r>
              <a:rPr lang="en-US" dirty="0" err="1" smtClean="0">
                <a:latin typeface="Calibri" panose="020F0502020204030204" pitchFamily="34" charset="0"/>
              </a:rPr>
              <a:t>Mwacharo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Arun</a:t>
            </a:r>
            <a:r>
              <a:rPr lang="en-US" dirty="0" smtClean="0">
                <a:latin typeface="Calibri" panose="020F0502020204030204" pitchFamily="34" charset="0"/>
              </a:rPr>
              <a:t> Chaudhary, Simon Bone</a:t>
            </a:r>
          </a:p>
          <a:p>
            <a:pPr marL="457200" lvl="0" indent="-457200">
              <a:buAutoNum type="arabicParenR"/>
            </a:pPr>
            <a:r>
              <a:rPr lang="en-US" b="1" dirty="0" smtClean="0">
                <a:latin typeface="Calibri" panose="020F0502020204030204" pitchFamily="34" charset="0"/>
              </a:rPr>
              <a:t>Manufacture </a:t>
            </a:r>
            <a:r>
              <a:rPr lang="en-US" b="1" dirty="0">
                <a:latin typeface="Calibri" panose="020F0502020204030204" pitchFamily="34" charset="0"/>
              </a:rPr>
              <a:t>of industrial chemicals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Sulphuric</a:t>
            </a:r>
            <a:r>
              <a:rPr lang="en-US" dirty="0">
                <a:latin typeface="Calibri" panose="020F0502020204030204" pitchFamily="34" charset="0"/>
              </a:rPr>
              <a:t> acid, nitrogen acid</a:t>
            </a:r>
            <a:r>
              <a:rPr lang="en-US" dirty="0" smtClean="0">
                <a:latin typeface="Calibri" panose="020F0502020204030204" pitchFamily="34" charset="0"/>
              </a:rPr>
              <a:t>): Ibrahim Sheikh, </a:t>
            </a:r>
            <a:r>
              <a:rPr lang="en-US" dirty="0" err="1" smtClean="0">
                <a:latin typeface="Calibri" panose="020F0502020204030204" pitchFamily="34" charset="0"/>
              </a:rPr>
              <a:t>Ngoh</a:t>
            </a:r>
            <a:r>
              <a:rPr lang="en-US" dirty="0" smtClean="0">
                <a:latin typeface="Calibri" panose="020F0502020204030204" pitchFamily="34" charset="0"/>
              </a:rPr>
              <a:t> Prudence, Magdalena </a:t>
            </a:r>
            <a:r>
              <a:rPr lang="en-US" dirty="0" err="1" smtClean="0">
                <a:latin typeface="Calibri" panose="020F0502020204030204" pitchFamily="34" charset="0"/>
              </a:rPr>
              <a:t>Knabl</a:t>
            </a:r>
            <a:endParaRPr lang="fi-FI" sz="2800" dirty="0" smtClean="0"/>
          </a:p>
          <a:p>
            <a:pPr marL="514350" lvl="0" indent="-514350">
              <a:buFont typeface="+mj-lt"/>
              <a:buAutoNum type="arabicPeriod"/>
            </a:pPr>
            <a:endParaRPr lang="fi-FI" sz="2800" dirty="0" smtClean="0"/>
          </a:p>
          <a:p>
            <a:pPr marL="514350" lvl="0" indent="-514350">
              <a:buFont typeface="+mj-lt"/>
              <a:buAutoNum type="arabicPeriod"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99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ria AMK">
  <a:themeElements>
    <a:clrScheme name="Mukautettu 1">
      <a:dk1>
        <a:srgbClr val="FF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8C6528B13E1A8479BEA5CBB5739AD2D" ma:contentTypeVersion="0" ma:contentTypeDescription="Luo uusi asiakirja." ma:contentTypeScope="" ma:versionID="5c9a78ce1a694604e16044e5dd2054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64270cd731ac965ff7c643214b51fe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7AF159-75A8-4B0E-AA1C-386BDD5FD05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90B944-C95B-4149-A704-EABFDD032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2E1E85-FFCE-4BF9-BF24-8A5D42A6C6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392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Centria AMK</vt:lpstr>
      <vt:lpstr>Chemistry Project 2017</vt:lpstr>
      <vt:lpstr>Aims</vt:lpstr>
      <vt:lpstr>Time schedule</vt:lpstr>
      <vt:lpstr>Project plan 1/2</vt:lpstr>
      <vt:lpstr>Project plan 2/2</vt:lpstr>
      <vt:lpstr>Evaluation and results</vt:lpstr>
      <vt:lpstr>Subjects</vt:lpstr>
      <vt:lpstr>Groups</vt:lpstr>
    </vt:vector>
  </TitlesOfParts>
  <Company>Centria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</dc:title>
  <dc:creator>Arja Haikola</dc:creator>
  <cp:lastModifiedBy>Jana Holm</cp:lastModifiedBy>
  <cp:revision>91</cp:revision>
  <cp:lastPrinted>2017-01-26T07:56:30Z</cp:lastPrinted>
  <dcterms:created xsi:type="dcterms:W3CDTF">2012-07-31T05:36:00Z</dcterms:created>
  <dcterms:modified xsi:type="dcterms:W3CDTF">2017-09-08T06:59:06Z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0x01010098C6528B13E1A8479BEA5CBB5739AD2D</vt:lpwstr>
  </property>
</Properties>
</file>