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0" r:id="rId2"/>
    <p:sldId id="261" r:id="rId3"/>
    <p:sldId id="262" r:id="rId4"/>
    <p:sldId id="264" r:id="rId5"/>
    <p:sldId id="263" r:id="rId6"/>
    <p:sldId id="271" r:id="rId7"/>
    <p:sldId id="272" r:id="rId8"/>
    <p:sldId id="273" r:id="rId9"/>
    <p:sldId id="274" r:id="rId10"/>
    <p:sldId id="268" r:id="rId11"/>
    <p:sldId id="265" r:id="rId12"/>
    <p:sldId id="267" r:id="rId13"/>
    <p:sldId id="266" r:id="rId14"/>
    <p:sldId id="269" r:id="rId15"/>
    <p:sldId id="270" r:id="rId16"/>
    <p:sldId id="275"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D818B8-3986-83FD-D8B2-2E5590973ED8}" v="1542" dt="2020-06-29T14:24:19.922"/>
    <p1510:client id="{0C67B183-03E6-063A-3CE5-CCC7C912F8AB}" v="198" dt="2020-06-30T13:40:50.926"/>
    <p1510:client id="{2C07D3A6-0B0E-9F98-4E2B-88E8BE70EC9D}" v="27" dt="2020-06-30T12:17:53.728"/>
    <p1510:client id="{2DEBBD77-9251-9EE3-6F36-88F578153954}" v="24" dt="2020-06-30T12:06:26.705"/>
    <p1510:client id="{4D61ABB8-C4C3-1B00-AD30-926F640466E8}" v="93" dt="2020-06-30T14:03:25.299"/>
    <p1510:client id="{6094247E-2681-E09C-1CBB-775C2E71FE3C}" v="7" dt="2020-06-30T11:22:00.035"/>
    <p1510:client id="{B109927B-282F-497C-854D-412F0E1619B0}" v="2" dt="2020-06-30T08:43:36.114"/>
    <p1510:client id="{BBFE4D27-6049-146C-F5AC-EDC82A0F6079}" v="1685" dt="2020-06-29T16:37:12.425"/>
    <p1510:client id="{C29247E2-A572-509A-2199-04B8F171209D}" v="5" dt="2020-06-30T11:23:17.789"/>
    <p1510:client id="{C3C6CBE6-E652-1DCE-78C5-E990897DDDEC}" v="138" dt="2020-06-30T11:10:15.024"/>
    <p1510:client id="{F3EFDF63-C7B5-41DA-E02F-16855768646E}" v="607" dt="2020-06-30T11:05:06.658"/>
    <p1510:client id="{FCE602B3-F19F-9E7D-10CE-87F79C1F1C22}" v="33" dt="2020-06-30T15:14:10.3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6/30/2020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6/30/2020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t>Click to edit Master title style</a:t>
            </a: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
        <p:nvSpPr>
          <p:cNvPr id="4" name="Date Placeholder 3"/>
          <p:cNvSpPr>
            <a:spLocks noGrp="1"/>
          </p:cNvSpPr>
          <p:nvPr>
            <p:ph type="dt" sz="half" idx="10"/>
          </p:nvPr>
        </p:nvSpPr>
        <p:spPr/>
        <p:txBody>
          <a:bodyPr/>
          <a:lstStyle/>
          <a:p>
            <a:fld id="{83829175-527E-46A3-863C-1BB1F163B849}" type="datetimeFigureOut">
              <a:rPr lang="en-US"/>
              <a:t>6/30/2020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10"/>
          </p:nvPr>
        </p:nvSpPr>
        <p:spPr/>
        <p:txBody>
          <a:bodyPr/>
          <a:lstStyle/>
          <a:p>
            <a:fld id="{83829175-527E-46A3-863C-1BB1F163B849}" type="datetimeFigureOut">
              <a:rPr lang="en-US"/>
              <a:t>6/30/2020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t>Click to edit Master title style</a:t>
            </a: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10"/>
          </p:nvPr>
        </p:nvSpPr>
        <p:spPr/>
        <p:txBody>
          <a:bodyPr/>
          <a:lstStyle/>
          <a:p>
            <a:fld id="{83829175-527E-46A3-863C-1BB1F163B849}" type="datetimeFigureOut">
              <a:rPr lang="en-US"/>
              <a:t>6/30/2020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lvl5pPr>
              <a:defRPr/>
            </a:lvl5pPr>
            <a:lvl6pPr>
              <a:defRPr baseline="0"/>
            </a:lvl6pPr>
            <a:lvl7pPr>
              <a:defRPr baseline="0"/>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10"/>
          </p:nvPr>
        </p:nvSpPr>
        <p:spPr/>
        <p:txBody>
          <a:bodyPr/>
          <a:lstStyle/>
          <a:p>
            <a:fld id="{83829175-527E-46A3-863C-1BB1F163B849}" type="datetimeFigureOut">
              <a:rPr lang="en-US"/>
              <a:t>6/30/2020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t>Click to edit Master title style</a:t>
            </a:r>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83829175-527E-46A3-863C-1BB1F163B849}" type="datetimeFigureOut">
              <a:rPr lang="en-US"/>
              <a:t>6/30/2020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t>Click to edit Master title style</a:t>
            </a: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5" name="Date Placeholder 4"/>
          <p:cNvSpPr>
            <a:spLocks noGrp="1"/>
          </p:cNvSpPr>
          <p:nvPr>
            <p:ph type="dt" sz="half" idx="10"/>
          </p:nvPr>
        </p:nvSpPr>
        <p:spPr/>
        <p:txBody>
          <a:bodyPr/>
          <a:lstStyle/>
          <a:p>
            <a:fld id="{83829175-527E-46A3-863C-1BB1F163B849}" type="datetimeFigureOut">
              <a:rPr lang="en-US"/>
              <a:t>6/30/2020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t>Click to edit Master title style</a:t>
            </a: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Date Placeholder 6"/>
          <p:cNvSpPr>
            <a:spLocks noGrp="1"/>
          </p:cNvSpPr>
          <p:nvPr>
            <p:ph type="dt" sz="half" idx="10"/>
          </p:nvPr>
        </p:nvSpPr>
        <p:spPr/>
        <p:txBody>
          <a:bodyPr/>
          <a:lstStyle/>
          <a:p>
            <a:fld id="{83829175-527E-46A3-863C-1BB1F163B849}" type="datetimeFigureOut">
              <a:rPr lang="en-US"/>
              <a:t>6/30/2020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83829175-527E-46A3-863C-1BB1F163B849}" type="datetimeFigureOut">
              <a:rPr lang="en-US"/>
              <a:t>6/30/2020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29175-527E-46A3-863C-1BB1F163B849}" type="datetimeFigureOut">
              <a:rPr lang="en-US"/>
              <a:t>6/30/2020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t>Click to edit Master title style</a:t>
            </a:r>
          </a:p>
        </p:txBody>
      </p:sp>
      <p:sp>
        <p:nvSpPr>
          <p:cNvPr id="3" name="Content Placeholder 2"/>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8" name="Date Placeholder 7"/>
          <p:cNvSpPr>
            <a:spLocks noGrp="1"/>
          </p:cNvSpPr>
          <p:nvPr>
            <p:ph type="dt" sz="half" idx="10"/>
          </p:nvPr>
        </p:nvSpPr>
        <p:spPr/>
        <p:txBody>
          <a:bodyPr/>
          <a:lstStyle/>
          <a:p>
            <a:fld id="{83829175-527E-46A3-863C-1BB1F163B849}" type="datetimeFigureOut">
              <a:rPr lang="en-US"/>
              <a:pPr/>
              <a:t>6/30/2020</a:t>
            </a:fld>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E5137D0E-4A4F-4307-8994-C1891D747D59}" type="slidenum">
              <a:rPr/>
              <a:pPr/>
              <a:t>‹#›</a:t>
            </a:fld>
            <a:endParaRPr/>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t>Click to edit Master title style</a:t>
            </a:r>
          </a:p>
        </p:txBody>
      </p:sp>
      <p:sp>
        <p:nvSpPr>
          <p:cNvPr id="3" name="Picture Placeholder 2"/>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000">
                <a:solidFill>
                  <a:schemeClr val="tx1"/>
                </a:solidFill>
              </a:defRPr>
            </a:lvl1pPr>
          </a:lstStyle>
          <a:p>
            <a:fld id="{83829175-527E-46A3-863C-1BB1F163B849}" type="datetimeFigureOut">
              <a:rPr lang="en-US"/>
              <a:pPr/>
              <a:t>6/30/2020</a:t>
            </a:fld>
            <a:endParaRPr/>
          </a:p>
        </p:txBody>
      </p:sp>
      <p:sp>
        <p:nvSpPr>
          <p:cNvPr id="5" name="Footer Placeholder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000">
                <a:solidFill>
                  <a:schemeClr val="tx1"/>
                </a:solidFill>
              </a:defRPr>
            </a:lvl1pPr>
          </a:lstStyle>
          <a:p>
            <a:endParaRPr/>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000">
                <a:solidFill>
                  <a:schemeClr val="tx1"/>
                </a:solidFill>
              </a:defRPr>
            </a:lvl1pPr>
          </a:lstStyle>
          <a:p>
            <a:fld id="{E5137D0E-4A4F-4307-8994-C1891D747D59}" type="slidenum">
              <a:rPr/>
              <a:pPr/>
              <a:t>‹#›</a:t>
            </a:fld>
            <a:endParaRPr/>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5.epsondevice.com/en/information/technical_info/pdf/tech_notes201306saw_.pdf" TargetMode="External"/><Relationship Id="rId2" Type="http://schemas.openxmlformats.org/officeDocument/2006/relationships/hyperlink" Target="http://www.jos.ac.cn/app/article/app/doi/10.1088/1674-4926/37/2/021001?pageType=en"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0BC4-C51C-4227-95AB-A1086927304D}"/>
              </a:ext>
            </a:extLst>
          </p:cNvPr>
          <p:cNvSpPr>
            <a:spLocks noGrp="1"/>
          </p:cNvSpPr>
          <p:nvPr>
            <p:ph type="ctrTitle"/>
          </p:nvPr>
        </p:nvSpPr>
        <p:spPr/>
        <p:txBody>
          <a:bodyPr/>
          <a:lstStyle/>
          <a:p>
            <a:r>
              <a:rPr lang="en-US">
                <a:latin typeface="Helveti"/>
              </a:rPr>
              <a:t>EE 304 Design Lab </a:t>
            </a:r>
            <a:endParaRPr lang="en-US" sz="4800">
              <a:latin typeface="Helveti"/>
            </a:endParaRPr>
          </a:p>
        </p:txBody>
      </p:sp>
      <p:sp>
        <p:nvSpPr>
          <p:cNvPr id="3" name="Subtitle 2">
            <a:extLst>
              <a:ext uri="{FF2B5EF4-FFF2-40B4-BE49-F238E27FC236}">
                <a16:creationId xmlns:a16="http://schemas.microsoft.com/office/drawing/2014/main" id="{A6836770-6BD7-4B47-9968-143949F57257}"/>
              </a:ext>
            </a:extLst>
          </p:cNvPr>
          <p:cNvSpPr>
            <a:spLocks noGrp="1"/>
          </p:cNvSpPr>
          <p:nvPr>
            <p:ph type="subTitle" idx="1"/>
          </p:nvPr>
        </p:nvSpPr>
        <p:spPr/>
        <p:txBody>
          <a:bodyPr vert="horz" lIns="91440" tIns="45720" rIns="91440" bIns="45720" rtlCol="0" anchor="t">
            <a:normAutofit lnSpcReduction="10000"/>
          </a:bodyPr>
          <a:lstStyle/>
          <a:p>
            <a:r>
              <a:rPr lang="en-US">
                <a:latin typeface="Helveti"/>
                <a:ea typeface="+mn-lt"/>
                <a:cs typeface="+mn-lt"/>
              </a:rPr>
              <a:t>Progress Presentation</a:t>
            </a:r>
            <a:br>
              <a:rPr lang="en-US">
                <a:ea typeface="+mn-lt"/>
                <a:cs typeface="+mn-lt"/>
              </a:rPr>
            </a:br>
            <a:br>
              <a:rPr lang="en-US">
                <a:ea typeface="+mn-lt"/>
                <a:cs typeface="+mn-lt"/>
              </a:rPr>
            </a:br>
            <a:endParaRPr lang="en-US">
              <a:ea typeface="+mn-lt"/>
              <a:cs typeface="+mn-lt"/>
            </a:endParaRPr>
          </a:p>
        </p:txBody>
      </p:sp>
    </p:spTree>
    <p:extLst>
      <p:ext uri="{BB962C8B-B14F-4D97-AF65-F5344CB8AC3E}">
        <p14:creationId xmlns:p14="http://schemas.microsoft.com/office/powerpoint/2010/main" val="22352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C14E9F-0C6D-438C-B1D0-EC067B592EF2}"/>
              </a:ext>
            </a:extLst>
          </p:cNvPr>
          <p:cNvSpPr txBox="1"/>
          <p:nvPr/>
        </p:nvSpPr>
        <p:spPr>
          <a:xfrm>
            <a:off x="4722812"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F622270F-E029-4EC8-AA5D-F3F1E27E9704}"/>
              </a:ext>
            </a:extLst>
          </p:cNvPr>
          <p:cNvSpPr txBox="1"/>
          <p:nvPr/>
        </p:nvSpPr>
        <p:spPr>
          <a:xfrm>
            <a:off x="1675606" y="490341"/>
            <a:ext cx="707878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t>Project Folder Structure</a:t>
            </a:r>
          </a:p>
        </p:txBody>
      </p:sp>
      <p:pic>
        <p:nvPicPr>
          <p:cNvPr id="3" name="Picture 5" descr="A screenshot of a cell phone&#10;&#10;Description automatically generated">
            <a:extLst>
              <a:ext uri="{FF2B5EF4-FFF2-40B4-BE49-F238E27FC236}">
                <a16:creationId xmlns:a16="http://schemas.microsoft.com/office/drawing/2014/main" id="{18D6B09C-1F98-45DE-B369-B8FD9C3210EC}"/>
              </a:ext>
            </a:extLst>
          </p:cNvPr>
          <p:cNvPicPr>
            <a:picLocks noChangeAspect="1"/>
          </p:cNvPicPr>
          <p:nvPr/>
        </p:nvPicPr>
        <p:blipFill rotWithShape="1">
          <a:blip r:embed="rId2"/>
          <a:srcRect l="101" t="19713" r="58094" b="52452"/>
          <a:stretch/>
        </p:blipFill>
        <p:spPr>
          <a:xfrm>
            <a:off x="1678251" y="2080562"/>
            <a:ext cx="7503979" cy="28158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13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C14E9F-0C6D-438C-B1D0-EC067B592EF2}"/>
              </a:ext>
            </a:extLst>
          </p:cNvPr>
          <p:cNvSpPr txBox="1"/>
          <p:nvPr/>
        </p:nvSpPr>
        <p:spPr>
          <a:xfrm>
            <a:off x="4722812"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F622270F-E029-4EC8-AA5D-F3F1E27E9704}"/>
              </a:ext>
            </a:extLst>
          </p:cNvPr>
          <p:cNvSpPr txBox="1"/>
          <p:nvPr/>
        </p:nvSpPr>
        <p:spPr>
          <a:xfrm>
            <a:off x="1184112" y="239372"/>
            <a:ext cx="707878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t>Custom Library Design</a:t>
            </a:r>
          </a:p>
        </p:txBody>
      </p:sp>
      <p:pic>
        <p:nvPicPr>
          <p:cNvPr id="2" name="Picture 2" descr="A screenshot of a cell phone&#10;&#10;Description automatically generated">
            <a:extLst>
              <a:ext uri="{FF2B5EF4-FFF2-40B4-BE49-F238E27FC236}">
                <a16:creationId xmlns:a16="http://schemas.microsoft.com/office/drawing/2014/main" id="{DAAD48C8-C867-44C5-85A7-3441B9A16437}"/>
              </a:ext>
            </a:extLst>
          </p:cNvPr>
          <p:cNvPicPr>
            <a:picLocks noChangeAspect="1"/>
          </p:cNvPicPr>
          <p:nvPr/>
        </p:nvPicPr>
        <p:blipFill rotWithShape="1">
          <a:blip r:embed="rId2"/>
          <a:srcRect l="3711" t="14957" r="3857" b="14522"/>
          <a:stretch/>
        </p:blipFill>
        <p:spPr>
          <a:xfrm>
            <a:off x="1141383" y="1506488"/>
            <a:ext cx="9360657" cy="4010109"/>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96DCF9AE-2D5A-49D7-B345-EFDE163C7DD0}"/>
              </a:ext>
            </a:extLst>
          </p:cNvPr>
          <p:cNvSpPr txBox="1"/>
          <p:nvPr/>
        </p:nvSpPr>
        <p:spPr>
          <a:xfrm>
            <a:off x="4450921" y="57728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SAW Resonator Library</a:t>
            </a:r>
          </a:p>
        </p:txBody>
      </p:sp>
    </p:spTree>
    <p:extLst>
      <p:ext uri="{BB962C8B-B14F-4D97-AF65-F5344CB8AC3E}">
        <p14:creationId xmlns:p14="http://schemas.microsoft.com/office/powerpoint/2010/main" val="198049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C14E9F-0C6D-438C-B1D0-EC067B592EF2}"/>
              </a:ext>
            </a:extLst>
          </p:cNvPr>
          <p:cNvSpPr txBox="1"/>
          <p:nvPr/>
        </p:nvSpPr>
        <p:spPr>
          <a:xfrm>
            <a:off x="4722812"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F622270F-E029-4EC8-AA5D-F3F1E27E9704}"/>
              </a:ext>
            </a:extLst>
          </p:cNvPr>
          <p:cNvSpPr txBox="1"/>
          <p:nvPr/>
        </p:nvSpPr>
        <p:spPr>
          <a:xfrm>
            <a:off x="1184112" y="239372"/>
            <a:ext cx="707878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t>Custom Library Design</a:t>
            </a:r>
          </a:p>
        </p:txBody>
      </p:sp>
      <p:pic>
        <p:nvPicPr>
          <p:cNvPr id="6" name="Picture 6" descr="A screenshot of a social media post&#10;&#10;Description automatically generated">
            <a:extLst>
              <a:ext uri="{FF2B5EF4-FFF2-40B4-BE49-F238E27FC236}">
                <a16:creationId xmlns:a16="http://schemas.microsoft.com/office/drawing/2014/main" id="{DE2338D1-A83D-4913-ACDF-2A7D2296BCAD}"/>
              </a:ext>
            </a:extLst>
          </p:cNvPr>
          <p:cNvPicPr>
            <a:picLocks noChangeAspect="1"/>
          </p:cNvPicPr>
          <p:nvPr/>
        </p:nvPicPr>
        <p:blipFill rotWithShape="1">
          <a:blip r:embed="rId2"/>
          <a:srcRect l="3613" t="14888" r="1528" b="14806"/>
          <a:stretch/>
        </p:blipFill>
        <p:spPr>
          <a:xfrm>
            <a:off x="1695422" y="1715517"/>
            <a:ext cx="8790513" cy="3649153"/>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2470F484-2FFE-467A-A932-77CCA0C510DB}"/>
              </a:ext>
            </a:extLst>
          </p:cNvPr>
          <p:cNvSpPr txBox="1"/>
          <p:nvPr/>
        </p:nvSpPr>
        <p:spPr>
          <a:xfrm>
            <a:off x="4827385" y="56368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2SC4228 Transistor</a:t>
            </a:r>
          </a:p>
        </p:txBody>
      </p:sp>
    </p:spTree>
    <p:extLst>
      <p:ext uri="{BB962C8B-B14F-4D97-AF65-F5344CB8AC3E}">
        <p14:creationId xmlns:p14="http://schemas.microsoft.com/office/powerpoint/2010/main" val="424430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C14E9F-0C6D-438C-B1D0-EC067B592EF2}"/>
              </a:ext>
            </a:extLst>
          </p:cNvPr>
          <p:cNvSpPr txBox="1"/>
          <p:nvPr/>
        </p:nvSpPr>
        <p:spPr>
          <a:xfrm>
            <a:off x="4722812"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F622270F-E029-4EC8-AA5D-F3F1E27E9704}"/>
              </a:ext>
            </a:extLst>
          </p:cNvPr>
          <p:cNvSpPr txBox="1"/>
          <p:nvPr/>
        </p:nvSpPr>
        <p:spPr>
          <a:xfrm>
            <a:off x="1675606" y="490341"/>
            <a:ext cx="707878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t>Schematic Design</a:t>
            </a:r>
          </a:p>
        </p:txBody>
      </p:sp>
      <p:pic>
        <p:nvPicPr>
          <p:cNvPr id="3" name="Picture 5" descr="A picture containing screenshot&#10;&#10;Description automatically generated">
            <a:extLst>
              <a:ext uri="{FF2B5EF4-FFF2-40B4-BE49-F238E27FC236}">
                <a16:creationId xmlns:a16="http://schemas.microsoft.com/office/drawing/2014/main" id="{432C6C05-DB26-42DB-B750-1FF0F68D154A}"/>
              </a:ext>
            </a:extLst>
          </p:cNvPr>
          <p:cNvPicPr>
            <a:picLocks noChangeAspect="1"/>
          </p:cNvPicPr>
          <p:nvPr/>
        </p:nvPicPr>
        <p:blipFill rotWithShape="1">
          <a:blip r:embed="rId2"/>
          <a:srcRect l="-122" t="176" r="3230" b="18074"/>
          <a:stretch/>
        </p:blipFill>
        <p:spPr>
          <a:xfrm>
            <a:off x="1849156" y="1789903"/>
            <a:ext cx="8495962" cy="4040041"/>
          </a:xfrm>
          <a:prstGeom prst="rect">
            <a:avLst/>
          </a:prstGeom>
        </p:spPr>
      </p:pic>
    </p:spTree>
    <p:extLst>
      <p:ext uri="{BB962C8B-B14F-4D97-AF65-F5344CB8AC3E}">
        <p14:creationId xmlns:p14="http://schemas.microsoft.com/office/powerpoint/2010/main" val="2761779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C14E9F-0C6D-438C-B1D0-EC067B592EF2}"/>
              </a:ext>
            </a:extLst>
          </p:cNvPr>
          <p:cNvSpPr txBox="1"/>
          <p:nvPr/>
        </p:nvSpPr>
        <p:spPr>
          <a:xfrm>
            <a:off x="4722812"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F622270F-E029-4EC8-AA5D-F3F1E27E9704}"/>
              </a:ext>
            </a:extLst>
          </p:cNvPr>
          <p:cNvSpPr txBox="1"/>
          <p:nvPr/>
        </p:nvSpPr>
        <p:spPr>
          <a:xfrm>
            <a:off x="1675606" y="158933"/>
            <a:ext cx="707878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t>Board Layout</a:t>
            </a:r>
          </a:p>
        </p:txBody>
      </p:sp>
      <p:pic>
        <p:nvPicPr>
          <p:cNvPr id="2" name="Picture 5" descr="A screenshot of a computer&#10;&#10;Description automatically generated">
            <a:extLst>
              <a:ext uri="{FF2B5EF4-FFF2-40B4-BE49-F238E27FC236}">
                <a16:creationId xmlns:a16="http://schemas.microsoft.com/office/drawing/2014/main" id="{9DA85FF8-1B24-4153-AB86-A9952767B2B8}"/>
              </a:ext>
            </a:extLst>
          </p:cNvPr>
          <p:cNvPicPr>
            <a:picLocks noChangeAspect="1"/>
          </p:cNvPicPr>
          <p:nvPr/>
        </p:nvPicPr>
        <p:blipFill rotWithShape="1">
          <a:blip r:embed="rId2"/>
          <a:srcRect r="17530" b="14002"/>
          <a:stretch/>
        </p:blipFill>
        <p:spPr>
          <a:xfrm>
            <a:off x="1672970" y="1529998"/>
            <a:ext cx="8673000" cy="5091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710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C14E9F-0C6D-438C-B1D0-EC067B592EF2}"/>
              </a:ext>
            </a:extLst>
          </p:cNvPr>
          <p:cNvSpPr txBox="1"/>
          <p:nvPr/>
        </p:nvSpPr>
        <p:spPr>
          <a:xfrm>
            <a:off x="4722812"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F622270F-E029-4EC8-AA5D-F3F1E27E9704}"/>
              </a:ext>
            </a:extLst>
          </p:cNvPr>
          <p:cNvSpPr txBox="1"/>
          <p:nvPr/>
        </p:nvSpPr>
        <p:spPr>
          <a:xfrm>
            <a:off x="1186055" y="198548"/>
            <a:ext cx="10243603"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a:t>References</a:t>
            </a:r>
          </a:p>
        </p:txBody>
      </p:sp>
      <p:sp>
        <p:nvSpPr>
          <p:cNvPr id="2" name="TextBox 1">
            <a:extLst>
              <a:ext uri="{FF2B5EF4-FFF2-40B4-BE49-F238E27FC236}">
                <a16:creationId xmlns:a16="http://schemas.microsoft.com/office/drawing/2014/main" id="{C6E1AE0D-9DB9-41CF-83DD-EED4E64890F1}"/>
              </a:ext>
            </a:extLst>
          </p:cNvPr>
          <p:cNvSpPr txBox="1"/>
          <p:nvPr/>
        </p:nvSpPr>
        <p:spPr>
          <a:xfrm>
            <a:off x="1183775" y="1981676"/>
            <a:ext cx="1031844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t>SAW Resonator Working -&gt; </a:t>
            </a:r>
            <a:r>
              <a:rPr lang="en-US">
                <a:solidFill>
                  <a:srgbClr val="FF0000"/>
                </a:solidFill>
                <a:ea typeface="+mn-lt"/>
                <a:cs typeface="+mn-lt"/>
                <a:hlinkClick r:id="rId2">
                  <a:extLst>
                    <a:ext uri="{A12FA001-AC4F-418D-AE19-62706E023703}">
                      <ahyp:hlinkClr xmlns:ahyp="http://schemas.microsoft.com/office/drawing/2018/hyperlinkcolor" val="tx"/>
                    </a:ext>
                  </a:extLst>
                </a:hlinkClick>
              </a:rPr>
              <a:t>http://www.jos.ac.cn/app/article/app/doi/10.1088/1674-4926/37/2/021001?pageType=en</a:t>
            </a:r>
            <a:endParaRPr lang="en-US"/>
          </a:p>
          <a:p>
            <a:pPr marL="285750" indent="-285750">
              <a:buFont typeface="Wingdings"/>
              <a:buChar char="Ø"/>
            </a:pPr>
            <a:endParaRPr lang="en-US"/>
          </a:p>
          <a:p>
            <a:pPr marL="285750" indent="-285750">
              <a:buFont typeface="Wingdings"/>
              <a:buChar char="Ø"/>
            </a:pPr>
            <a:r>
              <a:rPr lang="en-US">
                <a:solidFill>
                  <a:srgbClr val="FF0000"/>
                </a:solidFill>
                <a:ea typeface="+mn-lt"/>
                <a:cs typeface="+mn-lt"/>
                <a:hlinkClick r:id="rId3">
                  <a:extLst>
                    <a:ext uri="{A12FA001-AC4F-418D-AE19-62706E023703}">
                      <ahyp:hlinkClr xmlns:ahyp="http://schemas.microsoft.com/office/drawing/2018/hyperlinkcolor" val="tx"/>
                    </a:ext>
                  </a:extLst>
                </a:hlinkClick>
              </a:rPr>
              <a:t>https://www5.epsondevice.com/en/information/technical_info/pdf/tech_notes201306saw_.pdf</a:t>
            </a:r>
            <a:endParaRPr lang="en-US">
              <a:solidFill>
                <a:srgbClr val="FF0000"/>
              </a:solidFill>
              <a:ea typeface="+mn-lt"/>
              <a:cs typeface="+mn-lt"/>
            </a:endParaRPr>
          </a:p>
          <a:p>
            <a:pPr marL="285750" indent="-285750">
              <a:buFont typeface="Wingdings"/>
              <a:buChar char="Ø"/>
            </a:pPr>
            <a:endParaRPr lang="en-US">
              <a:ea typeface="+mn-lt"/>
              <a:cs typeface="+mn-lt"/>
            </a:endParaRPr>
          </a:p>
          <a:p>
            <a:pPr marL="285750" indent="-285750">
              <a:buFont typeface="Wingdings"/>
              <a:buChar char="Ø"/>
            </a:pPr>
            <a:r>
              <a:rPr lang="en-US">
                <a:ea typeface="+mn-lt"/>
                <a:cs typeface="+mn-lt"/>
              </a:rPr>
              <a:t>YXC R433 Datasheet -&gt; </a:t>
            </a:r>
            <a:r>
              <a:rPr lang="en-US">
                <a:solidFill>
                  <a:srgbClr val="FF0000"/>
                </a:solidFill>
                <a:ea typeface="+mn-lt"/>
                <a:cs typeface="+mn-lt"/>
              </a:rPr>
              <a:t>https://www.evelta.com/content/datasheets/087-RTO3943392MA3SI-W.pdf</a:t>
            </a:r>
          </a:p>
          <a:p>
            <a:pPr marL="285750" indent="-285750">
              <a:buFont typeface="Wingdings"/>
              <a:buChar char="Ø"/>
            </a:pPr>
            <a:endParaRPr lang="en-US"/>
          </a:p>
          <a:p>
            <a:pPr marL="285750" indent="-285750">
              <a:buFont typeface="Wingdings"/>
              <a:buChar char="Ø"/>
            </a:pPr>
            <a:r>
              <a:rPr lang="en-US"/>
              <a:t>2SC4228 Datasheet -&gt; ( </a:t>
            </a:r>
            <a:r>
              <a:rPr lang="en-US">
                <a:solidFill>
                  <a:srgbClr val="FF0000"/>
                </a:solidFill>
                <a:ea typeface="+mn-lt"/>
                <a:cs typeface="+mn-lt"/>
              </a:rPr>
              <a:t>http://www.datasheetcatalog.com/datasheets_pdf/2/S/C/4/2SC4228.shtml</a:t>
            </a:r>
            <a:r>
              <a:rPr lang="en-US"/>
              <a:t> )</a:t>
            </a:r>
          </a:p>
          <a:p>
            <a:pPr marL="285750" indent="-285750">
              <a:buFont typeface="Wingdings"/>
              <a:buChar char="Ø"/>
            </a:pPr>
            <a:endParaRPr lang="en-US"/>
          </a:p>
        </p:txBody>
      </p:sp>
    </p:spTree>
    <p:extLst>
      <p:ext uri="{BB962C8B-B14F-4D97-AF65-F5344CB8AC3E}">
        <p14:creationId xmlns:p14="http://schemas.microsoft.com/office/powerpoint/2010/main" val="391028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C14E9F-0C6D-438C-B1D0-EC067B592EF2}"/>
              </a:ext>
            </a:extLst>
          </p:cNvPr>
          <p:cNvSpPr txBox="1"/>
          <p:nvPr/>
        </p:nvSpPr>
        <p:spPr>
          <a:xfrm>
            <a:off x="4722812"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F622270F-E029-4EC8-AA5D-F3F1E27E9704}"/>
              </a:ext>
            </a:extLst>
          </p:cNvPr>
          <p:cNvSpPr txBox="1"/>
          <p:nvPr/>
        </p:nvSpPr>
        <p:spPr>
          <a:xfrm>
            <a:off x="3121298" y="2828428"/>
            <a:ext cx="707878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a:t>Thank You!</a:t>
            </a:r>
          </a:p>
        </p:txBody>
      </p:sp>
    </p:spTree>
    <p:extLst>
      <p:ext uri="{BB962C8B-B14F-4D97-AF65-F5344CB8AC3E}">
        <p14:creationId xmlns:p14="http://schemas.microsoft.com/office/powerpoint/2010/main" val="252435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DC123F-B851-49DB-A8BE-03FD11EF3C97}"/>
              </a:ext>
            </a:extLst>
          </p:cNvPr>
          <p:cNvSpPr txBox="1"/>
          <p:nvPr/>
        </p:nvSpPr>
        <p:spPr>
          <a:xfrm>
            <a:off x="766790" y="399471"/>
            <a:ext cx="10649895"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u="sng">
                <a:latin typeface="Helveti"/>
              </a:rPr>
              <a:t>Project Name</a:t>
            </a:r>
            <a:r>
              <a:rPr lang="en-US" sz="2800">
                <a:latin typeface="Helveti"/>
              </a:rPr>
              <a:t> : MEMS based Bio Sensor</a:t>
            </a:r>
          </a:p>
          <a:p>
            <a:endParaRPr lang="en-US" sz="4400" u="sng">
              <a:latin typeface="Helveti"/>
            </a:endParaRPr>
          </a:p>
          <a:p>
            <a:r>
              <a:rPr lang="en-US" sz="4400" u="sng">
                <a:latin typeface="Helveti"/>
              </a:rPr>
              <a:t>Project Supervisor</a:t>
            </a:r>
            <a:r>
              <a:rPr lang="en-US" sz="2800">
                <a:latin typeface="Helveti"/>
              </a:rPr>
              <a:t> : Prof. Harshal B. </a:t>
            </a:r>
            <a:r>
              <a:rPr lang="en-US" sz="2800" err="1">
                <a:latin typeface="Helveti"/>
              </a:rPr>
              <a:t>Nemade</a:t>
            </a:r>
            <a:endParaRPr lang="en-US" sz="2800">
              <a:latin typeface="Helveti"/>
            </a:endParaRPr>
          </a:p>
          <a:p>
            <a:endParaRPr lang="en-US" sz="2800">
              <a:latin typeface="Helveti"/>
            </a:endParaRPr>
          </a:p>
          <a:p>
            <a:r>
              <a:rPr lang="en-US" sz="4400" u="sng">
                <a:latin typeface="Helveti"/>
              </a:rPr>
              <a:t>Group No</a:t>
            </a:r>
            <a:r>
              <a:rPr lang="en-US" sz="2800" u="sng">
                <a:latin typeface="Helveti"/>
              </a:rPr>
              <a:t>.</a:t>
            </a:r>
            <a:r>
              <a:rPr lang="en-US" sz="2800">
                <a:latin typeface="Helveti"/>
              </a:rPr>
              <a:t> :   </a:t>
            </a:r>
            <a:r>
              <a:rPr lang="en-US" sz="3200">
                <a:latin typeface="Helveti"/>
              </a:rPr>
              <a:t>28</a:t>
            </a:r>
          </a:p>
          <a:p>
            <a:endParaRPr lang="en-US" sz="2800">
              <a:latin typeface="Helveti"/>
            </a:endParaRPr>
          </a:p>
          <a:p>
            <a:r>
              <a:rPr lang="en-US" sz="4400" u="sng">
                <a:latin typeface="Helveti"/>
              </a:rPr>
              <a:t>Team Members and their Roll Numbers</a:t>
            </a:r>
            <a:r>
              <a:rPr lang="en-US" sz="2800" u="sng">
                <a:latin typeface="Helveti"/>
              </a:rPr>
              <a:t> :</a:t>
            </a:r>
          </a:p>
          <a:p>
            <a:endParaRPr lang="en-US" sz="2800">
              <a:latin typeface="Helveti"/>
            </a:endParaRPr>
          </a:p>
          <a:p>
            <a:r>
              <a:rPr lang="en-US" sz="2800">
                <a:latin typeface="Helveti"/>
              </a:rPr>
              <a:t>1) Srijan </a:t>
            </a:r>
            <a:r>
              <a:rPr lang="en-US" sz="2800" err="1">
                <a:latin typeface="Helveti"/>
              </a:rPr>
              <a:t>Sankrit</a:t>
            </a:r>
            <a:r>
              <a:rPr lang="en-US" sz="2800">
                <a:latin typeface="Helveti"/>
              </a:rPr>
              <a:t> (170108046)</a:t>
            </a:r>
          </a:p>
          <a:p>
            <a:r>
              <a:rPr lang="en-US" sz="2800">
                <a:latin typeface="Helveti"/>
              </a:rPr>
              <a:t>2) Aditya </a:t>
            </a:r>
            <a:r>
              <a:rPr lang="en-US" sz="2800" err="1">
                <a:latin typeface="Helveti"/>
              </a:rPr>
              <a:t>Uppala</a:t>
            </a:r>
            <a:r>
              <a:rPr lang="en-US" sz="2800">
                <a:latin typeface="Helveti"/>
              </a:rPr>
              <a:t> (170108039)</a:t>
            </a:r>
          </a:p>
          <a:p>
            <a:r>
              <a:rPr lang="en-US" sz="2800">
                <a:latin typeface="Helveti"/>
              </a:rPr>
              <a:t>3) Sarvesh </a:t>
            </a:r>
            <a:r>
              <a:rPr lang="en-US" sz="2800" err="1">
                <a:latin typeface="Helveti"/>
              </a:rPr>
              <a:t>Choushetti</a:t>
            </a:r>
            <a:r>
              <a:rPr lang="en-US" sz="2800">
                <a:latin typeface="Helveti"/>
              </a:rPr>
              <a:t> (170108050)</a:t>
            </a:r>
          </a:p>
        </p:txBody>
      </p:sp>
    </p:spTree>
    <p:extLst>
      <p:ext uri="{BB962C8B-B14F-4D97-AF65-F5344CB8AC3E}">
        <p14:creationId xmlns:p14="http://schemas.microsoft.com/office/powerpoint/2010/main" val="12775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5A4C-9F0D-4EF8-9DB4-7ED5DD984702}"/>
              </a:ext>
            </a:extLst>
          </p:cNvPr>
          <p:cNvSpPr>
            <a:spLocks noGrp="1"/>
          </p:cNvSpPr>
          <p:nvPr>
            <p:ph type="title"/>
          </p:nvPr>
        </p:nvSpPr>
        <p:spPr>
          <a:xfrm>
            <a:off x="1522414" y="1959958"/>
            <a:ext cx="9144000" cy="3666841"/>
          </a:xfrm>
        </p:spPr>
        <p:txBody>
          <a:bodyPr/>
          <a:lstStyle/>
          <a:p>
            <a:r>
              <a:rPr lang="en-US" sz="2000"/>
              <a:t>The first part of the project is to use a SAW resonator for generating a square wave of </a:t>
            </a:r>
            <a:r>
              <a:rPr lang="en-US" sz="2000" b="1"/>
              <a:t>very high</a:t>
            </a:r>
            <a:r>
              <a:rPr lang="en-US" sz="2000"/>
              <a:t> frequency. (MHz Range)</a:t>
            </a:r>
            <a:br>
              <a:rPr lang="en-US" sz="2000"/>
            </a:br>
            <a:br>
              <a:rPr lang="en-US" sz="2000"/>
            </a:br>
            <a:r>
              <a:rPr lang="en-US" sz="2000"/>
              <a:t>It has a </a:t>
            </a:r>
            <a:r>
              <a:rPr lang="en-US" sz="2000" b="1"/>
              <a:t>touch</a:t>
            </a:r>
            <a:r>
              <a:rPr lang="en-US" sz="2000"/>
              <a:t> surface which on sensing a stimuli, will change the output frequency by some amount.</a:t>
            </a:r>
            <a:br>
              <a:rPr lang="en-US" sz="2000"/>
            </a:br>
            <a:br>
              <a:rPr lang="en-US" sz="2000"/>
            </a:br>
            <a:r>
              <a:rPr lang="en-US" sz="2000"/>
              <a:t>This is why, a </a:t>
            </a:r>
            <a:r>
              <a:rPr lang="en-US" sz="2000" b="1"/>
              <a:t>high</a:t>
            </a:r>
            <a:r>
              <a:rPr lang="en-US" sz="2000"/>
              <a:t> frequency output is required so that even a </a:t>
            </a:r>
            <a:r>
              <a:rPr lang="en-US" sz="2000" b="1"/>
              <a:t>small change</a:t>
            </a:r>
            <a:r>
              <a:rPr lang="en-US" sz="2000"/>
              <a:t> can be detected easily.</a:t>
            </a:r>
            <a:br>
              <a:rPr lang="en-US" sz="2000"/>
            </a:br>
            <a:br>
              <a:rPr lang="en-US" sz="2000"/>
            </a:br>
            <a:r>
              <a:rPr lang="en-US" sz="2000"/>
              <a:t>The second part of the project is after detecting frequency changes, we need to </a:t>
            </a:r>
            <a:r>
              <a:rPr lang="en-US" sz="2000" b="1"/>
              <a:t>calibrate</a:t>
            </a:r>
            <a:r>
              <a:rPr lang="en-US" sz="2000"/>
              <a:t> it accordingly.</a:t>
            </a:r>
          </a:p>
        </p:txBody>
      </p:sp>
      <p:sp>
        <p:nvSpPr>
          <p:cNvPr id="3" name="Text Placeholder 2">
            <a:extLst>
              <a:ext uri="{FF2B5EF4-FFF2-40B4-BE49-F238E27FC236}">
                <a16:creationId xmlns:a16="http://schemas.microsoft.com/office/drawing/2014/main" id="{4AC9DBA9-70A8-48B4-A407-436900706A16}"/>
              </a:ext>
            </a:extLst>
          </p:cNvPr>
          <p:cNvSpPr>
            <a:spLocks noGrp="1"/>
          </p:cNvSpPr>
          <p:nvPr>
            <p:ph type="body" idx="1"/>
          </p:nvPr>
        </p:nvSpPr>
        <p:spPr/>
        <p:txBody>
          <a:bodyPr>
            <a:normAutofit/>
          </a:bodyPr>
          <a:lstStyle/>
          <a:p>
            <a:r>
              <a:rPr lang="en-US" sz="4000"/>
              <a:t>Project Description</a:t>
            </a:r>
          </a:p>
        </p:txBody>
      </p:sp>
    </p:spTree>
    <p:extLst>
      <p:ext uri="{BB962C8B-B14F-4D97-AF65-F5344CB8AC3E}">
        <p14:creationId xmlns:p14="http://schemas.microsoft.com/office/powerpoint/2010/main" val="333317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94CCB4-1A7C-4C3E-B5A0-D8D873001E4E}"/>
              </a:ext>
            </a:extLst>
          </p:cNvPr>
          <p:cNvSpPr txBox="1"/>
          <p:nvPr/>
        </p:nvSpPr>
        <p:spPr>
          <a:xfrm>
            <a:off x="1461767" y="399471"/>
            <a:ext cx="795552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t>Components used</a:t>
            </a:r>
          </a:p>
        </p:txBody>
      </p:sp>
      <p:sp>
        <p:nvSpPr>
          <p:cNvPr id="5" name="TextBox 4">
            <a:extLst>
              <a:ext uri="{FF2B5EF4-FFF2-40B4-BE49-F238E27FC236}">
                <a16:creationId xmlns:a16="http://schemas.microsoft.com/office/drawing/2014/main" id="{A1E18C0E-E7F5-4D64-A21F-B7568A0A5EC6}"/>
              </a:ext>
            </a:extLst>
          </p:cNvPr>
          <p:cNvSpPr txBox="1"/>
          <p:nvPr/>
        </p:nvSpPr>
        <p:spPr>
          <a:xfrm>
            <a:off x="1460300" y="1803833"/>
            <a:ext cx="1001413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t>YXC R433 </a:t>
            </a:r>
            <a:r>
              <a:rPr lang="en-US" b="1"/>
              <a:t>Surface Acoustic Wave</a:t>
            </a:r>
            <a:r>
              <a:rPr lang="en-US"/>
              <a:t> Resonator 433.92 MHz ( 433.845 MHz to 433.995 MHz )</a:t>
            </a:r>
          </a:p>
          <a:p>
            <a:pPr marL="285750" indent="-285750">
              <a:buFont typeface="Wingdings"/>
              <a:buChar char="Ø"/>
            </a:pPr>
            <a:r>
              <a:rPr lang="en-US" b="1">
                <a:ea typeface="+mn-lt"/>
                <a:cs typeface="+mn-lt"/>
              </a:rPr>
              <a:t>0603 </a:t>
            </a:r>
            <a:r>
              <a:rPr lang="en-US">
                <a:ea typeface="+mn-lt"/>
                <a:cs typeface="+mn-lt"/>
              </a:rPr>
              <a:t>SMD</a:t>
            </a:r>
            <a:r>
              <a:rPr lang="en-US"/>
              <a:t> Capacitors</a:t>
            </a:r>
            <a:endParaRPr lang="en-US" b="1"/>
          </a:p>
          <a:p>
            <a:pPr marL="285750" indent="-285750">
              <a:buFont typeface="Wingdings"/>
              <a:buChar char="Ø"/>
            </a:pPr>
            <a:r>
              <a:rPr lang="en-US" b="1">
                <a:ea typeface="+mn-lt"/>
                <a:cs typeface="+mn-lt"/>
              </a:rPr>
              <a:t>0603 </a:t>
            </a:r>
            <a:r>
              <a:rPr lang="en-US">
                <a:ea typeface="+mn-lt"/>
                <a:cs typeface="+mn-lt"/>
              </a:rPr>
              <a:t>SMD</a:t>
            </a:r>
            <a:r>
              <a:rPr lang="en-US"/>
              <a:t> Resistances</a:t>
            </a:r>
            <a:endParaRPr lang="en-US" b="1"/>
          </a:p>
          <a:p>
            <a:pPr marL="285750" indent="-285750">
              <a:buFont typeface="Wingdings"/>
              <a:buChar char="Ø"/>
            </a:pPr>
            <a:r>
              <a:rPr lang="en-US"/>
              <a:t>0603 SMD Inductor</a:t>
            </a:r>
          </a:p>
          <a:p>
            <a:pPr marL="285750" indent="-285750">
              <a:buFont typeface="Wingdings"/>
              <a:buChar char="Ø"/>
            </a:pPr>
            <a:r>
              <a:rPr lang="en-US"/>
              <a:t>2SC4228 High Frequency Low Noise NPN Transistor   </a:t>
            </a:r>
          </a:p>
          <a:p>
            <a:pPr marL="285750" indent="-285750">
              <a:buFont typeface="Wingdings"/>
              <a:buChar char="Ø"/>
            </a:pPr>
            <a:r>
              <a:rPr lang="en-US"/>
              <a:t>9V DC power supply</a:t>
            </a:r>
          </a:p>
          <a:p>
            <a:pPr marL="285750" indent="-285750">
              <a:buFont typeface="Wingdings"/>
              <a:buChar char="Ø"/>
            </a:pPr>
            <a:r>
              <a:rPr lang="en-US"/>
              <a:t>Designing!</a:t>
            </a:r>
          </a:p>
        </p:txBody>
      </p:sp>
      <p:sp>
        <p:nvSpPr>
          <p:cNvPr id="6" name="TextBox 5">
            <a:extLst>
              <a:ext uri="{FF2B5EF4-FFF2-40B4-BE49-F238E27FC236}">
                <a16:creationId xmlns:a16="http://schemas.microsoft.com/office/drawing/2014/main" id="{8E252EFC-D278-494A-86D2-80C6DC153F6D}"/>
              </a:ext>
            </a:extLst>
          </p:cNvPr>
          <p:cNvSpPr txBox="1"/>
          <p:nvPr/>
        </p:nvSpPr>
        <p:spPr>
          <a:xfrm>
            <a:off x="1461767" y="4312219"/>
            <a:ext cx="788068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t>Software used</a:t>
            </a:r>
            <a:r>
              <a:rPr lang="en-US"/>
              <a:t>(till now) </a:t>
            </a:r>
          </a:p>
          <a:p>
            <a:endParaRPr lang="en-US"/>
          </a:p>
          <a:p>
            <a:pPr marL="285750" indent="-285750">
              <a:buFont typeface="Wingdings"/>
              <a:buChar char="Ø"/>
            </a:pPr>
            <a:r>
              <a:rPr lang="en-US"/>
              <a:t>Autodesk EAGLE (for designing the layout and circuit)</a:t>
            </a:r>
          </a:p>
        </p:txBody>
      </p:sp>
      <p:pic>
        <p:nvPicPr>
          <p:cNvPr id="2" name="Picture 2" descr="&#10;">
            <a:extLst>
              <a:ext uri="{FF2B5EF4-FFF2-40B4-BE49-F238E27FC236}">
                <a16:creationId xmlns:a16="http://schemas.microsoft.com/office/drawing/2014/main" id="{FC45FDBD-CD20-42B0-B4D3-71884A171ADE}"/>
              </a:ext>
            </a:extLst>
          </p:cNvPr>
          <p:cNvPicPr>
            <a:picLocks noChangeAspect="1"/>
          </p:cNvPicPr>
          <p:nvPr/>
        </p:nvPicPr>
        <p:blipFill>
          <a:blip r:embed="rId2"/>
          <a:stretch>
            <a:fillRect/>
          </a:stretch>
        </p:blipFill>
        <p:spPr>
          <a:xfrm>
            <a:off x="9100210" y="2277522"/>
            <a:ext cx="2369337" cy="20345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6849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976D55-4BC3-4938-A803-2CB2695402F0}"/>
              </a:ext>
            </a:extLst>
          </p:cNvPr>
          <p:cNvSpPr txBox="1"/>
          <p:nvPr/>
        </p:nvSpPr>
        <p:spPr>
          <a:xfrm>
            <a:off x="1606108" y="677426"/>
            <a:ext cx="811590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t>Challenges Faced </a:t>
            </a:r>
            <a:endParaRPr lang="en-US" sz="4800"/>
          </a:p>
        </p:txBody>
      </p:sp>
      <p:sp>
        <p:nvSpPr>
          <p:cNvPr id="5" name="TextBox 4">
            <a:extLst>
              <a:ext uri="{FF2B5EF4-FFF2-40B4-BE49-F238E27FC236}">
                <a16:creationId xmlns:a16="http://schemas.microsoft.com/office/drawing/2014/main" id="{0A78C512-BE38-46C4-9C45-6AF03BC97C5B}"/>
              </a:ext>
            </a:extLst>
          </p:cNvPr>
          <p:cNvSpPr txBox="1"/>
          <p:nvPr/>
        </p:nvSpPr>
        <p:spPr>
          <a:xfrm>
            <a:off x="1604642" y="2306290"/>
            <a:ext cx="964485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pPr marL="285750" indent="-285750">
              <a:buFont typeface="Wingdings"/>
              <a:buChar char="Ø"/>
            </a:pPr>
            <a:r>
              <a:rPr lang="en-US" dirty="0">
                <a:ea typeface="+mn-lt"/>
                <a:cs typeface="+mn-lt"/>
              </a:rPr>
              <a:t>Our project required us to design a </a:t>
            </a:r>
            <a:r>
              <a:rPr lang="en-US" b="1" dirty="0">
                <a:ea typeface="+mn-lt"/>
                <a:cs typeface="+mn-lt"/>
              </a:rPr>
              <a:t>PCB</a:t>
            </a:r>
            <a:r>
              <a:rPr lang="en-US" dirty="0">
                <a:ea typeface="+mn-lt"/>
                <a:cs typeface="+mn-lt"/>
              </a:rPr>
              <a:t> layout, so we had to first find about the software used.</a:t>
            </a:r>
            <a:endParaRPr lang="en-US" dirty="0"/>
          </a:p>
          <a:p>
            <a:pPr marL="285750" indent="-285750">
              <a:buFont typeface="Wingdings,Sans-Serif"/>
              <a:buChar char="Ø"/>
            </a:pPr>
            <a:endParaRPr lang="en-US" dirty="0"/>
          </a:p>
          <a:p>
            <a:pPr marL="285750" indent="-285750">
              <a:buFont typeface="Wingdings,Sans-Serif"/>
              <a:buChar char="Ø"/>
            </a:pPr>
            <a:r>
              <a:rPr lang="en-US" dirty="0">
                <a:ea typeface="+mn-lt"/>
                <a:cs typeface="+mn-lt"/>
              </a:rPr>
              <a:t>Having little to no knowledge about how the </a:t>
            </a:r>
            <a:r>
              <a:rPr lang="en-US" b="1" dirty="0">
                <a:ea typeface="+mn-lt"/>
                <a:cs typeface="+mn-lt"/>
              </a:rPr>
              <a:t>PCB Printing process</a:t>
            </a:r>
            <a:r>
              <a:rPr lang="en-US" dirty="0">
                <a:ea typeface="+mn-lt"/>
                <a:cs typeface="+mn-lt"/>
              </a:rPr>
              <a:t> works and what standards we had to follow for ease of printing.</a:t>
            </a:r>
            <a:endParaRPr lang="en-US" dirty="0"/>
          </a:p>
          <a:p>
            <a:pPr marL="285750" indent="-285750">
              <a:buFont typeface="Wingdings"/>
              <a:buChar char="Ø"/>
            </a:pPr>
            <a:endParaRPr lang="en-US" dirty="0"/>
          </a:p>
          <a:p>
            <a:pPr marL="285750" indent="-285750">
              <a:buFont typeface="Wingdings"/>
              <a:buChar char="Ø"/>
            </a:pPr>
            <a:r>
              <a:rPr lang="en-US" dirty="0"/>
              <a:t>Next challenge was there were some components which were not available, so we had to make a </a:t>
            </a:r>
            <a:r>
              <a:rPr lang="en-US" b="1" dirty="0"/>
              <a:t>custom library</a:t>
            </a:r>
            <a:r>
              <a:rPr lang="en-US" dirty="0"/>
              <a:t> for some of the components.</a:t>
            </a:r>
          </a:p>
          <a:p>
            <a:pPr marL="285750" indent="-285750">
              <a:buFont typeface="Wingdings"/>
              <a:buChar char="Ø"/>
            </a:pPr>
            <a:endParaRPr lang="en-US"/>
          </a:p>
          <a:p>
            <a:endParaRPr lang="en-US"/>
          </a:p>
          <a:p>
            <a:pPr marL="285750" indent="-285750">
              <a:buFont typeface="Arial"/>
              <a:buChar char="•"/>
            </a:pPr>
            <a:endParaRPr lang="en-US"/>
          </a:p>
        </p:txBody>
      </p:sp>
    </p:spTree>
    <p:extLst>
      <p:ext uri="{BB962C8B-B14F-4D97-AF65-F5344CB8AC3E}">
        <p14:creationId xmlns:p14="http://schemas.microsoft.com/office/powerpoint/2010/main" val="321078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976D55-4BC3-4938-A803-2CB2695402F0}"/>
              </a:ext>
            </a:extLst>
          </p:cNvPr>
          <p:cNvSpPr txBox="1"/>
          <p:nvPr/>
        </p:nvSpPr>
        <p:spPr>
          <a:xfrm>
            <a:off x="1606108" y="677426"/>
            <a:ext cx="811590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t>Progress of our team</a:t>
            </a:r>
          </a:p>
        </p:txBody>
      </p:sp>
      <p:sp>
        <p:nvSpPr>
          <p:cNvPr id="2" name="TextBox 1">
            <a:extLst>
              <a:ext uri="{FF2B5EF4-FFF2-40B4-BE49-F238E27FC236}">
                <a16:creationId xmlns:a16="http://schemas.microsoft.com/office/drawing/2014/main" id="{A668E7BA-20E3-47ED-AFCE-D46BEE830C88}"/>
              </a:ext>
            </a:extLst>
          </p:cNvPr>
          <p:cNvSpPr txBox="1"/>
          <p:nvPr/>
        </p:nvSpPr>
        <p:spPr>
          <a:xfrm>
            <a:off x="1546464" y="2226554"/>
            <a:ext cx="8905618"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have successfully completed the </a:t>
            </a:r>
            <a:r>
              <a:rPr lang="en-US" sz="2400" b="1"/>
              <a:t>designing phase</a:t>
            </a:r>
            <a:r>
              <a:rPr lang="en-US" b="1"/>
              <a:t> </a:t>
            </a:r>
            <a:r>
              <a:rPr lang="en-US"/>
              <a:t>of the circuit, which included designing the libraries and making the board layout.</a:t>
            </a:r>
          </a:p>
          <a:p>
            <a:endParaRPr lang="en-US"/>
          </a:p>
          <a:p>
            <a:r>
              <a:rPr lang="en-US"/>
              <a:t>The </a:t>
            </a:r>
            <a:r>
              <a:rPr lang="en-US" sz="2400" b="1"/>
              <a:t>testing phase</a:t>
            </a:r>
            <a:r>
              <a:rPr lang="en-US"/>
              <a:t> required us to be in college to work with the state-of-the-art instruments in our campus.</a:t>
            </a:r>
          </a:p>
        </p:txBody>
      </p:sp>
    </p:spTree>
    <p:extLst>
      <p:ext uri="{BB962C8B-B14F-4D97-AF65-F5344CB8AC3E}">
        <p14:creationId xmlns:p14="http://schemas.microsoft.com/office/powerpoint/2010/main" val="251714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976D55-4BC3-4938-A803-2CB2695402F0}"/>
              </a:ext>
            </a:extLst>
          </p:cNvPr>
          <p:cNvSpPr txBox="1"/>
          <p:nvPr/>
        </p:nvSpPr>
        <p:spPr>
          <a:xfrm>
            <a:off x="1574032" y="281875"/>
            <a:ext cx="811590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t>What is SAW Resonator?</a:t>
            </a:r>
          </a:p>
        </p:txBody>
      </p:sp>
      <p:sp>
        <p:nvSpPr>
          <p:cNvPr id="2" name="TextBox 1">
            <a:extLst>
              <a:ext uri="{FF2B5EF4-FFF2-40B4-BE49-F238E27FC236}">
                <a16:creationId xmlns:a16="http://schemas.microsoft.com/office/drawing/2014/main" id="{A668E7BA-20E3-47ED-AFCE-D46BEE830C88}"/>
              </a:ext>
            </a:extLst>
          </p:cNvPr>
          <p:cNvSpPr txBox="1"/>
          <p:nvPr/>
        </p:nvSpPr>
        <p:spPr>
          <a:xfrm>
            <a:off x="1535772" y="1488905"/>
            <a:ext cx="964336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ea typeface="+mn-lt"/>
                <a:cs typeface="+mn-lt"/>
              </a:rPr>
              <a:t>A </a:t>
            </a:r>
            <a:r>
              <a:rPr lang="en-US" b="1" dirty="0">
                <a:ea typeface="+mn-lt"/>
                <a:cs typeface="+mn-lt"/>
              </a:rPr>
              <a:t>surface acoustic wave</a:t>
            </a:r>
            <a:r>
              <a:rPr lang="en-US" dirty="0">
                <a:ea typeface="+mn-lt"/>
                <a:cs typeface="+mn-lt"/>
              </a:rPr>
              <a:t> (</a:t>
            </a:r>
            <a:r>
              <a:rPr lang="en-US" b="1" dirty="0">
                <a:ea typeface="+mn-lt"/>
                <a:cs typeface="+mn-lt"/>
              </a:rPr>
              <a:t>SAW</a:t>
            </a:r>
            <a:r>
              <a:rPr lang="en-US" dirty="0">
                <a:ea typeface="+mn-lt"/>
                <a:cs typeface="+mn-lt"/>
              </a:rPr>
              <a:t>) is an </a:t>
            </a:r>
            <a:r>
              <a:rPr lang="en-US" b="1" dirty="0">
                <a:ea typeface="+mn-lt"/>
                <a:cs typeface="+mn-lt"/>
              </a:rPr>
              <a:t>acoustic wave</a:t>
            </a:r>
            <a:r>
              <a:rPr lang="en-US" dirty="0">
                <a:ea typeface="+mn-lt"/>
                <a:cs typeface="+mn-lt"/>
              </a:rPr>
              <a:t> traveling along the surface of a material exhibiting </a:t>
            </a:r>
            <a:r>
              <a:rPr lang="en-US" b="1" dirty="0">
                <a:ea typeface="+mn-lt"/>
                <a:cs typeface="+mn-lt"/>
              </a:rPr>
              <a:t>elasticity</a:t>
            </a:r>
            <a:r>
              <a:rPr lang="en-US" dirty="0">
                <a:ea typeface="+mn-lt"/>
                <a:cs typeface="+mn-lt"/>
              </a:rPr>
              <a:t>, with an </a:t>
            </a:r>
            <a:r>
              <a:rPr lang="en-US" b="1" dirty="0">
                <a:ea typeface="+mn-lt"/>
                <a:cs typeface="+mn-lt"/>
              </a:rPr>
              <a:t>amplitude</a:t>
            </a:r>
            <a:r>
              <a:rPr lang="en-US" dirty="0">
                <a:ea typeface="+mn-lt"/>
                <a:cs typeface="+mn-lt"/>
              </a:rPr>
              <a:t> that typically decays exponentially with depth into the material.</a:t>
            </a:r>
          </a:p>
          <a:p>
            <a:pPr marL="285750" indent="-285750">
              <a:buFont typeface="Wingdings"/>
              <a:buChar char="Ø"/>
            </a:pPr>
            <a:endParaRPr lang="en-US"/>
          </a:p>
          <a:p>
            <a:pPr marL="285750" indent="-285750">
              <a:buFont typeface="Wingdings"/>
              <a:buChar char="Ø"/>
            </a:pPr>
            <a:r>
              <a:rPr lang="en-US" dirty="0">
                <a:ea typeface="+mn-lt"/>
                <a:cs typeface="+mn-lt"/>
              </a:rPr>
              <a:t>Two port SAW resonators are comprised of two</a:t>
            </a:r>
            <a:r>
              <a:rPr lang="en-US" b="1" dirty="0">
                <a:ea typeface="+mn-lt"/>
                <a:cs typeface="+mn-lt"/>
              </a:rPr>
              <a:t> IDTs</a:t>
            </a:r>
            <a:r>
              <a:rPr lang="en-US" dirty="0">
                <a:ea typeface="+mn-lt"/>
                <a:cs typeface="+mn-lt"/>
              </a:rPr>
              <a:t> (input/output) mounted in the center with reflectors arranged on both sides.</a:t>
            </a:r>
            <a:endParaRPr lang="en-US" dirty="0"/>
          </a:p>
          <a:p>
            <a:pPr marL="285750" indent="-285750">
              <a:buFont typeface="Wingdings"/>
              <a:buChar char="Ø"/>
            </a:pPr>
            <a:endParaRPr lang="en-US"/>
          </a:p>
          <a:p>
            <a:pPr marL="285750" indent="-285750">
              <a:buFont typeface="Wingdings"/>
              <a:buChar char="Ø"/>
            </a:pPr>
            <a:r>
              <a:rPr lang="en-US" dirty="0">
                <a:ea typeface="+mn-lt"/>
                <a:cs typeface="+mn-lt"/>
              </a:rPr>
              <a:t>The two port SAW resonator is a </a:t>
            </a:r>
            <a:r>
              <a:rPr lang="en-US" b="1" dirty="0">
                <a:ea typeface="+mn-lt"/>
                <a:cs typeface="+mn-lt"/>
              </a:rPr>
              <a:t>low-loss</a:t>
            </a:r>
            <a:r>
              <a:rPr lang="en-US" dirty="0">
                <a:ea typeface="+mn-lt"/>
                <a:cs typeface="+mn-lt"/>
              </a:rPr>
              <a:t>, extremely </a:t>
            </a:r>
            <a:r>
              <a:rPr lang="en-US" b="1" dirty="0">
                <a:ea typeface="+mn-lt"/>
                <a:cs typeface="+mn-lt"/>
              </a:rPr>
              <a:t>narrow band-pass</a:t>
            </a:r>
            <a:r>
              <a:rPr lang="en-US" dirty="0">
                <a:ea typeface="+mn-lt"/>
                <a:cs typeface="+mn-lt"/>
              </a:rPr>
              <a:t> filter capable of easily achieving oscillation by combining the resonator with an amplifier to form a </a:t>
            </a:r>
            <a:r>
              <a:rPr lang="en-US" b="1" dirty="0">
                <a:ea typeface="+mn-lt"/>
                <a:cs typeface="+mn-lt"/>
              </a:rPr>
              <a:t>feedback</a:t>
            </a:r>
            <a:r>
              <a:rPr lang="en-US" dirty="0">
                <a:ea typeface="+mn-lt"/>
                <a:cs typeface="+mn-lt"/>
              </a:rPr>
              <a:t> loop. </a:t>
            </a:r>
            <a:endParaRPr lang="en-US" dirty="0"/>
          </a:p>
          <a:p>
            <a:pPr marL="285750" indent="-285750">
              <a:buFont typeface="Wingdings"/>
              <a:buChar char="Ø"/>
            </a:pPr>
            <a:endParaRPr lang="en-US"/>
          </a:p>
          <a:p>
            <a:pPr marL="285750" indent="-285750">
              <a:buFont typeface="Wingdings"/>
              <a:buChar char="Ø"/>
            </a:pPr>
            <a:endParaRPr lang="en-US"/>
          </a:p>
        </p:txBody>
      </p:sp>
    </p:spTree>
    <p:extLst>
      <p:ext uri="{BB962C8B-B14F-4D97-AF65-F5344CB8AC3E}">
        <p14:creationId xmlns:p14="http://schemas.microsoft.com/office/powerpoint/2010/main" val="215577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976D55-4BC3-4938-A803-2CB2695402F0}"/>
              </a:ext>
            </a:extLst>
          </p:cNvPr>
          <p:cNvSpPr txBox="1"/>
          <p:nvPr/>
        </p:nvSpPr>
        <p:spPr>
          <a:xfrm>
            <a:off x="1606108" y="677426"/>
            <a:ext cx="811590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t>Working of SAW Resonator</a:t>
            </a:r>
          </a:p>
        </p:txBody>
      </p:sp>
      <p:sp>
        <p:nvSpPr>
          <p:cNvPr id="2" name="TextBox 1">
            <a:extLst>
              <a:ext uri="{FF2B5EF4-FFF2-40B4-BE49-F238E27FC236}">
                <a16:creationId xmlns:a16="http://schemas.microsoft.com/office/drawing/2014/main" id="{A668E7BA-20E3-47ED-AFCE-D46BEE830C88}"/>
              </a:ext>
            </a:extLst>
          </p:cNvPr>
          <p:cNvSpPr txBox="1"/>
          <p:nvPr/>
        </p:nvSpPr>
        <p:spPr>
          <a:xfrm>
            <a:off x="1603979" y="1818729"/>
            <a:ext cx="1053079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ea typeface="+mn-lt"/>
                <a:cs typeface="+mn-lt"/>
              </a:rPr>
              <a:t>Heart of these devices is inter digited transducer (IDT), which could be used as SAW transducer to convert external voltage to SAW on piezoelectric substrate and detect back piezoelectric voltage induced by SAW.</a:t>
            </a:r>
          </a:p>
          <a:p>
            <a:pPr marL="285750" indent="-285750">
              <a:buFont typeface="Wingdings"/>
              <a:buChar char="Ø"/>
            </a:pPr>
            <a:endParaRPr lang="en-US">
              <a:ea typeface="+mn-lt"/>
              <a:cs typeface="+mn-lt"/>
            </a:endParaRPr>
          </a:p>
          <a:p>
            <a:pPr marL="285750" indent="-285750">
              <a:buFont typeface="Wingdings"/>
              <a:buChar char="Ø"/>
            </a:pPr>
            <a:r>
              <a:rPr lang="en-US">
                <a:ea typeface="+mn-lt"/>
                <a:cs typeface="+mn-lt"/>
              </a:rPr>
              <a:t> The wave properties strongly depend on the substrate material, the shape of the IDTs, and the material deposited on the piezoelectric substrate.</a:t>
            </a:r>
            <a:endParaRPr lang="en-US"/>
          </a:p>
          <a:p>
            <a:pPr marL="285750" indent="-285750">
              <a:buFont typeface="Wingdings"/>
              <a:buChar char="Ø"/>
            </a:pPr>
            <a:endParaRPr lang="en-US"/>
          </a:p>
        </p:txBody>
      </p:sp>
      <p:pic>
        <p:nvPicPr>
          <p:cNvPr id="3" name="Picture 4">
            <a:extLst>
              <a:ext uri="{FF2B5EF4-FFF2-40B4-BE49-F238E27FC236}">
                <a16:creationId xmlns:a16="http://schemas.microsoft.com/office/drawing/2014/main" id="{454E437E-6F36-4AAB-948A-A83D81B850F9}"/>
              </a:ext>
            </a:extLst>
          </p:cNvPr>
          <p:cNvPicPr>
            <a:picLocks noChangeAspect="1"/>
          </p:cNvPicPr>
          <p:nvPr/>
        </p:nvPicPr>
        <p:blipFill rotWithShape="1">
          <a:blip r:embed="rId2"/>
          <a:srcRect r="54756" b="197"/>
          <a:stretch/>
        </p:blipFill>
        <p:spPr>
          <a:xfrm>
            <a:off x="1181070" y="3848386"/>
            <a:ext cx="4216044" cy="2480660"/>
          </a:xfrm>
          <a:prstGeom prst="rect">
            <a:avLst/>
          </a:prstGeom>
          <a:ln>
            <a:noFill/>
          </a:ln>
          <a:effectLst>
            <a:outerShdw blurRad="292100" dist="139700" dir="2700000" algn="tl" rotWithShape="0">
              <a:srgbClr val="333333">
                <a:alpha val="65000"/>
              </a:srgbClr>
            </a:outerShdw>
          </a:effectLst>
        </p:spPr>
      </p:pic>
      <p:pic>
        <p:nvPicPr>
          <p:cNvPr id="5" name="Picture 5" descr="A close up of a logo&#10;&#10;Description automatically generated">
            <a:extLst>
              <a:ext uri="{FF2B5EF4-FFF2-40B4-BE49-F238E27FC236}">
                <a16:creationId xmlns:a16="http://schemas.microsoft.com/office/drawing/2014/main" id="{4B763A58-D978-4BC3-B9A0-4771A3A1A628}"/>
              </a:ext>
            </a:extLst>
          </p:cNvPr>
          <p:cNvPicPr>
            <a:picLocks noChangeAspect="1"/>
          </p:cNvPicPr>
          <p:nvPr/>
        </p:nvPicPr>
        <p:blipFill>
          <a:blip r:embed="rId3"/>
          <a:stretch>
            <a:fillRect/>
          </a:stretch>
        </p:blipFill>
        <p:spPr>
          <a:xfrm>
            <a:off x="6094165" y="3847136"/>
            <a:ext cx="4860561" cy="2483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2901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976D55-4BC3-4938-A803-2CB2695402F0}"/>
              </a:ext>
            </a:extLst>
          </p:cNvPr>
          <p:cNvSpPr txBox="1"/>
          <p:nvPr/>
        </p:nvSpPr>
        <p:spPr>
          <a:xfrm>
            <a:off x="1606108" y="677426"/>
            <a:ext cx="811590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t>Working of SAW Resonator</a:t>
            </a:r>
          </a:p>
        </p:txBody>
      </p:sp>
      <p:sp>
        <p:nvSpPr>
          <p:cNvPr id="2" name="TextBox 1">
            <a:extLst>
              <a:ext uri="{FF2B5EF4-FFF2-40B4-BE49-F238E27FC236}">
                <a16:creationId xmlns:a16="http://schemas.microsoft.com/office/drawing/2014/main" id="{A668E7BA-20E3-47ED-AFCE-D46BEE830C88}"/>
              </a:ext>
            </a:extLst>
          </p:cNvPr>
          <p:cNvSpPr txBox="1"/>
          <p:nvPr/>
        </p:nvSpPr>
        <p:spPr>
          <a:xfrm>
            <a:off x="1546464" y="2226554"/>
            <a:ext cx="1053079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ea typeface="+mn-lt"/>
                <a:cs typeface="+mn-lt"/>
              </a:rPr>
              <a:t>External factors that can change the wave speed of the SAW is usually the formation of a thin layer deposited on the piezoelectric substrate on which the SAW is propagated.</a:t>
            </a:r>
            <a:endParaRPr lang="en-US"/>
          </a:p>
          <a:p>
            <a:endParaRPr lang="en-US">
              <a:ea typeface="+mn-lt"/>
              <a:cs typeface="+mn-lt"/>
            </a:endParaRPr>
          </a:p>
          <a:p>
            <a:pPr marL="285750" indent="-285750">
              <a:buFont typeface="Wingdings"/>
              <a:buChar char="Ø"/>
            </a:pPr>
            <a:r>
              <a:rPr lang="en-US">
                <a:ea typeface="+mn-lt"/>
                <a:cs typeface="+mn-lt"/>
              </a:rPr>
              <a:t> When analytes interact with this thin layer, either the electric field has a small difference, or a mass loading effect is introduced. </a:t>
            </a:r>
          </a:p>
          <a:p>
            <a:endParaRPr lang="en-US">
              <a:ea typeface="+mn-lt"/>
              <a:cs typeface="+mn-lt"/>
            </a:endParaRPr>
          </a:p>
          <a:p>
            <a:pPr marL="285750" indent="-285750">
              <a:buFont typeface="Wingdings"/>
              <a:buChar char="Ø"/>
            </a:pPr>
            <a:r>
              <a:rPr lang="en-US">
                <a:ea typeface="+mn-lt"/>
                <a:cs typeface="+mn-lt"/>
              </a:rPr>
              <a:t>In this way, the sensing of gases, chemicals, bio-molecules etc., are completed by sensing changes in conductivity of the sensing layer or by observing mass changes when specific molecules are absorbed</a:t>
            </a:r>
            <a:endParaRPr lang="en-US"/>
          </a:p>
          <a:p>
            <a:pPr marL="285750" indent="-285750">
              <a:buFont typeface="Wingdings"/>
              <a:buChar char="Ø"/>
            </a:pPr>
            <a:endParaRPr lang="en-US"/>
          </a:p>
          <a:p>
            <a:pPr marL="285750" indent="-285750">
              <a:buFont typeface="Wingdings"/>
              <a:buChar char="Ø"/>
            </a:pPr>
            <a:r>
              <a:rPr lang="en-US">
                <a:ea typeface="+mn-lt"/>
                <a:cs typeface="+mn-lt"/>
              </a:rPr>
              <a:t>This kind of change is mostly measured by fabricating a kind of resonator and then measuring the change in the resonance frequency.</a:t>
            </a:r>
            <a:endParaRPr lang="en-US"/>
          </a:p>
        </p:txBody>
      </p:sp>
    </p:spTree>
    <p:extLst>
      <p:ext uri="{BB962C8B-B14F-4D97-AF65-F5344CB8AC3E}">
        <p14:creationId xmlns:p14="http://schemas.microsoft.com/office/powerpoint/2010/main" val="234228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Watercolor_16x9</vt:lpstr>
      <vt:lpstr>EE 304 Design Lab </vt:lpstr>
      <vt:lpstr>PowerPoint Presentation</vt:lpstr>
      <vt:lpstr>The first part of the project is to use a SAW resonator for generating a square wave of very high frequency. (MHz Range)  It has a touch surface which on sensing a stimuli, will change the output frequency by some amount.  This is why, a high frequency output is required so that even a small change can be detected easily.  The second part of the project is after detecting frequency changes, we need to calibrate it accordingly.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revision>11</cp:revision>
  <dcterms:created xsi:type="dcterms:W3CDTF">2020-06-16T04:50:00Z</dcterms:created>
  <dcterms:modified xsi:type="dcterms:W3CDTF">2020-06-30T17:54:48Z</dcterms:modified>
</cp:coreProperties>
</file>