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Open Sans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658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0de937195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0de937195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875c2255b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875c2255b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8fe4879d55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8fe4879d55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8fe4879d55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8fe4879d55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75c2255bd_0_1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75c2255bd_0_1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8fe4879d55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8fe4879d55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8fe4879d55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8fe4879d55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875c2255bd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875c2255bd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[DO NOT USE] - Guidelines Slides" type="secHead">
  <p:cSld name="SECTION_HEADER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ext)">
  <p:cSld name="BLANK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body" idx="1"/>
          </p:nvPr>
        </p:nvSpPr>
        <p:spPr>
          <a:xfrm>
            <a:off x="4876950" y="1337500"/>
            <a:ext cx="3661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Card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400"/>
              <a:buFont typeface="Open Sans"/>
              <a:buNone/>
              <a:defRPr sz="24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2086350" y="28341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800"/>
              <a:buNone/>
              <a:defRPr sz="2800"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small)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 (large)">
  <p:cSld name="ONE_COLUMN_TEX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605400" y="1787750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7933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1 box)">
  <p:cSld name="ONE_COLUMN_TEX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6047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4877050" y="1337500"/>
            <a:ext cx="3595500" cy="332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up to 6 items, 1 box)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266500" y="701850"/>
            <a:ext cx="5205900" cy="39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ubTitle" idx="2"/>
          </p:nvPr>
        </p:nvSpPr>
        <p:spPr>
          <a:xfrm>
            <a:off x="605400" y="1180500"/>
            <a:ext cx="25092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800"/>
              <a:buFont typeface="Open Sans"/>
              <a:buNone/>
              <a:defRPr sz="18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ist (10 items, 2 boxes)">
  <p:cSld name="BIG_NUMB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body" idx="1"/>
          </p:nvPr>
        </p:nvSpPr>
        <p:spPr>
          <a:xfrm>
            <a:off x="605400" y="13336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5030250" y="1333525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 sz="1400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32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2509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ith title)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None/>
              <a:defRPr>
                <a:solidFill>
                  <a:srgbClr val="2E3D4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s or icons (w/o title)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4600" y="525150"/>
            <a:ext cx="793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2000"/>
              <a:buFont typeface="Open Sans"/>
              <a:buNone/>
              <a:defRPr sz="2000" b="1"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Open Sans"/>
              <a:buNone/>
              <a:defRPr sz="2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91500" y="1293900"/>
            <a:ext cx="7971900" cy="3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●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○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3D49"/>
              </a:buClr>
              <a:buSzPts val="1400"/>
              <a:buFont typeface="Open Sans"/>
              <a:buChar char="■"/>
              <a:defRPr>
                <a:solidFill>
                  <a:srgbClr val="2E3D49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120625" y="4815050"/>
            <a:ext cx="2072700" cy="1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Confidential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2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2071670" y="2071684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Data Lake Value Proposition</a:t>
            </a:r>
            <a:endParaRPr sz="2200" b="0"/>
          </a:p>
        </p:txBody>
      </p:sp>
      <p:sp>
        <p:nvSpPr>
          <p:cNvPr id="56" name="Google Shape;56;p12"/>
          <p:cNvSpPr txBox="1">
            <a:spLocks noGrp="1"/>
          </p:cNvSpPr>
          <p:nvPr>
            <p:ph type="subTitle" idx="1"/>
          </p:nvPr>
        </p:nvSpPr>
        <p:spPr>
          <a:xfrm>
            <a:off x="2086350" y="2910325"/>
            <a:ext cx="4886700" cy="4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Srijana Thapa</a:t>
            </a:r>
            <a:endParaRPr/>
          </a:p>
        </p:txBody>
      </p:sp>
      <p:sp>
        <p:nvSpPr>
          <p:cNvPr id="57" name="Google Shape;57;p12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8" name="Google Shape;58;p12"/>
          <p:cNvSpPr txBox="1"/>
          <p:nvPr/>
        </p:nvSpPr>
        <p:spPr>
          <a:xfrm>
            <a:off x="2110150" y="2505800"/>
            <a:ext cx="4886700" cy="2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Medical Data Processing Company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048800" y="1129475"/>
            <a:ext cx="7046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666666"/>
                </a:solidFill>
              </a:rPr>
              <a:t>Agenda</a:t>
            </a:r>
            <a:endParaRPr sz="3000">
              <a:solidFill>
                <a:srgbClr val="666666"/>
              </a:solidFill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1"/>
          </p:nvPr>
        </p:nvSpPr>
        <p:spPr>
          <a:xfrm>
            <a:off x="1066775" y="1962650"/>
            <a:ext cx="7046400" cy="191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What is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Components of a Data Lake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 Lake vs Data Warehouse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Business Value of Data Lake Solution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Proposed Data Lake Architecture for Medical Data Processing system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571472" y="1214428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n-US" dirty="0" smtClean="0"/>
              <a:t> A data lake is a centralized storage system that holds large volume of raw data in its native format. </a:t>
            </a:r>
          </a:p>
          <a:p>
            <a:pPr marL="457200" lvl="1" indent="0">
              <a:lnSpc>
                <a:spcPct val="150000"/>
              </a:lnSpc>
            </a:pPr>
            <a:r>
              <a:rPr lang="en-US" dirty="0" smtClean="0"/>
              <a:t>Structure data</a:t>
            </a:r>
          </a:p>
          <a:p>
            <a:pPr marL="457200" lvl="1" indent="0">
              <a:lnSpc>
                <a:spcPct val="150000"/>
              </a:lnSpc>
            </a:pPr>
            <a:r>
              <a:rPr lang="en-US" dirty="0" smtClean="0"/>
              <a:t>semi- </a:t>
            </a:r>
            <a:r>
              <a:rPr lang="en-US" dirty="0" smtClean="0"/>
              <a:t>Structure </a:t>
            </a:r>
            <a:r>
              <a:rPr lang="en-US" dirty="0" smtClean="0"/>
              <a:t>data </a:t>
            </a:r>
          </a:p>
          <a:p>
            <a:pPr marL="457200" lvl="1" indent="0">
              <a:lnSpc>
                <a:spcPct val="150000"/>
              </a:lnSpc>
            </a:pPr>
            <a:r>
              <a:rPr lang="en-US" dirty="0" smtClean="0"/>
              <a:t>Unstructured data</a:t>
            </a:r>
            <a:endParaRPr lang="en-US" dirty="0" smtClean="0"/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 Enables real-time and bath processing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 Schema on read</a:t>
            </a:r>
          </a:p>
          <a:p>
            <a:pPr marL="0" indent="0">
              <a:lnSpc>
                <a:spcPct val="150000"/>
              </a:lnSpc>
            </a:pPr>
            <a:r>
              <a:rPr lang="en-US" dirty="0" smtClean="0"/>
              <a:t> Scalable &amp; cost- effective</a:t>
            </a: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Lake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571472" y="1357304"/>
            <a:ext cx="7867200" cy="28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Ingestion – Tools to ingest data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en-US" dirty="0" smtClean="0"/>
              <a:t>Tools like- Apache Kafka, Apache sqoop</a:t>
            </a:r>
            <a:endParaRPr lang="en-US" dirty="0" smtClean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Processing-  Tools to process the Data in Data Lake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en-US" dirty="0" smtClean="0"/>
              <a:t>Tools like- Hadoop MapReduce, Hive, Pig, Spark</a:t>
            </a: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Storage- Stored Data at Scale in a Data Lake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en-US" dirty="0" smtClean="0"/>
              <a:t>Hadoop HDFS</a:t>
            </a:r>
            <a:endParaRPr lang="en-US" dirty="0" smtClean="0"/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Serving-  Presenting the Data or Results</a:t>
            </a:r>
          </a:p>
          <a:p>
            <a:pPr lvl="2">
              <a:lnSpc>
                <a:spcPct val="150000"/>
              </a:lnSpc>
              <a:buChar char="●"/>
            </a:pPr>
            <a:r>
              <a:rPr lang="en-US" dirty="0" smtClean="0"/>
              <a:t>Apache HBase, PostgreSQL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Components of Data Lake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>
            <a:off x="605400" y="1275250"/>
            <a:ext cx="3442200" cy="34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Structured data</a:t>
            </a: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Schema-on-write</a:t>
            </a: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Batch Processing</a:t>
            </a:r>
          </a:p>
          <a:p>
            <a:pPr marL="457200" lvl="0" indent="-317500" algn="l" rtl="0">
              <a:lnSpc>
                <a:spcPct val="2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dirty="0" smtClean="0"/>
              <a:t>Higher Cost</a:t>
            </a:r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body" idx="2"/>
          </p:nvPr>
        </p:nvSpPr>
        <p:spPr>
          <a:xfrm>
            <a:off x="5030250" y="1199050"/>
            <a:ext cx="3442200" cy="332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50000"/>
              </a:lnSpc>
            </a:pPr>
            <a:r>
              <a:rPr lang="en-US" dirty="0" smtClean="0"/>
              <a:t>Store raw  </a:t>
            </a:r>
            <a:r>
              <a:rPr lang="en-US" dirty="0" smtClean="0"/>
              <a:t>data</a:t>
            </a:r>
          </a:p>
          <a:p>
            <a:pPr lvl="0">
              <a:lnSpc>
                <a:spcPct val="250000"/>
              </a:lnSpc>
            </a:pPr>
            <a:r>
              <a:rPr lang="en-US" dirty="0" smtClean="0"/>
              <a:t>Schema-on-read</a:t>
            </a:r>
            <a:endParaRPr lang="en-US" dirty="0" smtClean="0"/>
          </a:p>
          <a:p>
            <a:pPr lvl="0">
              <a:lnSpc>
                <a:spcPct val="250000"/>
              </a:lnSpc>
            </a:pPr>
            <a:r>
              <a:rPr lang="en-US" dirty="0" smtClean="0"/>
              <a:t>Batch </a:t>
            </a:r>
            <a:r>
              <a:rPr lang="en-US" dirty="0" smtClean="0"/>
              <a:t> and real-time data Processing</a:t>
            </a:r>
            <a:endParaRPr lang="en-US" dirty="0" smtClean="0"/>
          </a:p>
          <a:p>
            <a:pPr lvl="0">
              <a:lnSpc>
                <a:spcPct val="250000"/>
              </a:lnSpc>
            </a:pPr>
            <a:r>
              <a:rPr lang="en-US" dirty="0" smtClean="0"/>
              <a:t>low </a:t>
            </a:r>
            <a:r>
              <a:rPr lang="en-US" dirty="0" smtClean="0"/>
              <a:t>Cost</a:t>
            </a: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29200" y="626350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7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Ver. 1 2/2020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4954050" y="594225"/>
            <a:ext cx="35184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</a:t>
            </a:r>
            <a:endParaRPr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571472" y="1214428"/>
            <a:ext cx="7867200" cy="31432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200000"/>
              </a:lnSpc>
            </a:pPr>
            <a:r>
              <a:rPr lang="en" dirty="0" smtClean="0"/>
              <a:t>Centralized Data Storage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</a:t>
            </a:r>
            <a:r>
              <a:rPr lang="en" dirty="0" smtClean="0"/>
              <a:t>tore all type of medical data in one place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R</a:t>
            </a:r>
            <a:r>
              <a:rPr lang="en" dirty="0" smtClean="0"/>
              <a:t>eal –time Analytics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S</a:t>
            </a:r>
            <a:r>
              <a:rPr lang="en" dirty="0" smtClean="0"/>
              <a:t>upport real-time data processing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S</a:t>
            </a:r>
            <a:r>
              <a:rPr lang="en" dirty="0" smtClean="0"/>
              <a:t>calability and flexinility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</a:t>
            </a:r>
            <a:r>
              <a:rPr lang="en" dirty="0" smtClean="0"/>
              <a:t>ost effective</a:t>
            </a:r>
          </a:p>
          <a:p>
            <a:pPr lvl="1">
              <a:lnSpc>
                <a:spcPct val="200000"/>
              </a:lnSpc>
            </a:pPr>
            <a:r>
              <a:rPr lang="en-US" dirty="0" smtClean="0"/>
              <a:t>R</a:t>
            </a:r>
            <a:r>
              <a:rPr lang="en" dirty="0" smtClean="0"/>
              <a:t>educes costs compared to traditional storage solutions.</a:t>
            </a:r>
          </a:p>
          <a:p>
            <a:endParaRPr lang="en" dirty="0" smtClean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dirty="0" smtClean="0"/>
              <a:t>	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of Data Lake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605400" y="473950"/>
            <a:ext cx="7933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Lake Architecture</a:t>
            </a:r>
            <a:endParaRPr/>
          </a:p>
        </p:txBody>
      </p:sp>
      <p:pic>
        <p:nvPicPr>
          <p:cNvPr id="6" name="Picture 5" descr="data-lakeim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786" y="1214428"/>
            <a:ext cx="7572428" cy="32131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l="9957" t="35735" r="10513" b="35787"/>
          <a:stretch/>
        </p:blipFill>
        <p:spPr>
          <a:xfrm>
            <a:off x="2963449" y="497350"/>
            <a:ext cx="3217100" cy="863899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2086350" y="2198475"/>
            <a:ext cx="48867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THANK YOU</a:t>
            </a:r>
            <a:endParaRPr sz="2200" b="0"/>
          </a:p>
        </p:txBody>
      </p:sp>
      <p:sp>
        <p:nvSpPr>
          <p:cNvPr id="115" name="Google Shape;115;p20"/>
          <p:cNvSpPr txBox="1"/>
          <p:nvPr/>
        </p:nvSpPr>
        <p:spPr>
          <a:xfrm>
            <a:off x="7705200" y="4829825"/>
            <a:ext cx="1564800" cy="1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Udacity IPS Version 1.0</a:t>
            </a:r>
            <a:endParaRPr sz="800">
              <a:solidFill>
                <a:srgbClr val="99999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237</Words>
  <PresentationFormat>On-screen Show (16:9)</PresentationFormat>
  <Paragraphs>52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Open Sans</vt:lpstr>
      <vt:lpstr>Simple Light</vt:lpstr>
      <vt:lpstr>Data Lake Value Proposition</vt:lpstr>
      <vt:lpstr>Agenda</vt:lpstr>
      <vt:lpstr>What is a Data Lake</vt:lpstr>
      <vt:lpstr>Components of Data Lake</vt:lpstr>
      <vt:lpstr>Data Warehouse </vt:lpstr>
      <vt:lpstr>Business Value of Data Lake</vt:lpstr>
      <vt:lpstr>Data Lake Architecture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Lake Value Proposition</dc:title>
  <dc:creator>HP</dc:creator>
  <cp:lastModifiedBy>HP</cp:lastModifiedBy>
  <cp:revision>10</cp:revision>
  <dcterms:modified xsi:type="dcterms:W3CDTF">2025-02-19T09:21:38Z</dcterms:modified>
</cp:coreProperties>
</file>