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4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0F9B84-2B4C-474D-BAC5-5A23FECF00F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DA7BC2-17C1-4058-AF75-05E7468726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overview-of-text-similarity-metrics-3397c4601f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huihoo.com/nltk/0.9.5/api/nltk.corpus.reader-modu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CB1FF-266D-4C86-B587-6296DD3C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Introduction to Text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4728-6D5E-402F-9825-B2144009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 and Processes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39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E81-8BF6-48E2-B3B2-5FB6E0E1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012088"/>
            <a:ext cx="10515600" cy="942742"/>
          </a:xfrm>
        </p:spPr>
        <p:txBody>
          <a:bodyPr>
            <a:normAutofit/>
          </a:bodyPr>
          <a:lstStyle/>
          <a:p>
            <a:r>
              <a:rPr lang="en-US" sz="3200" dirty="0"/>
              <a:t>Converting a word to its root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229558"/>
            <a:ext cx="990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quick brown fox jumped over the lazy dog</a:t>
            </a:r>
          </a:p>
          <a:p>
            <a:endParaRPr lang="en-US" sz="2400" dirty="0"/>
          </a:p>
          <a:p>
            <a:r>
              <a:rPr lang="en-US" sz="2400" dirty="0"/>
              <a:t>Now is the winter of our discontent made glorious summer by this Son of York</a:t>
            </a:r>
          </a:p>
          <a:p>
            <a:endParaRPr lang="en-US" sz="2400" dirty="0"/>
          </a:p>
          <a:p>
            <a:r>
              <a:rPr lang="en-US" sz="2400" dirty="0"/>
              <a:t>Luke, I am your father</a:t>
            </a:r>
          </a:p>
        </p:txBody>
      </p:sp>
    </p:spTree>
    <p:extLst>
      <p:ext uri="{BB962C8B-B14F-4D97-AF65-F5344CB8AC3E}">
        <p14:creationId xmlns:p14="http://schemas.microsoft.com/office/powerpoint/2010/main" val="320372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E81-8BF6-48E2-B3B2-5FB6E0E1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2088"/>
            <a:ext cx="10515600" cy="942742"/>
          </a:xfrm>
        </p:spPr>
        <p:txBody>
          <a:bodyPr>
            <a:normAutofit/>
          </a:bodyPr>
          <a:lstStyle/>
          <a:p>
            <a:r>
              <a:rPr lang="en-US" sz="3200" dirty="0"/>
              <a:t>Converting a word to its root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229558"/>
            <a:ext cx="9460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quick brown fox </a:t>
            </a:r>
            <a:r>
              <a:rPr lang="en-US" sz="2400" dirty="0">
                <a:highlight>
                  <a:srgbClr val="FFFF00"/>
                </a:highlight>
              </a:rPr>
              <a:t>jump</a:t>
            </a:r>
            <a:r>
              <a:rPr lang="en-US" sz="2400" dirty="0"/>
              <a:t> over the lazy dog</a:t>
            </a:r>
          </a:p>
          <a:p>
            <a:endParaRPr lang="en-US" sz="2400" dirty="0"/>
          </a:p>
          <a:p>
            <a:r>
              <a:rPr lang="en-US" sz="2400" dirty="0"/>
              <a:t>Now is the winter of our discontent made </a:t>
            </a:r>
            <a:r>
              <a:rPr lang="en-US" sz="2400" dirty="0" err="1">
                <a:highlight>
                  <a:srgbClr val="FFFF00"/>
                </a:highlight>
              </a:rPr>
              <a:t>glori</a:t>
            </a:r>
            <a:r>
              <a:rPr lang="en-US" sz="2400" dirty="0"/>
              <a:t> summer by this Son of York</a:t>
            </a:r>
          </a:p>
          <a:p>
            <a:endParaRPr lang="en-US" sz="2400" dirty="0"/>
          </a:p>
          <a:p>
            <a:r>
              <a:rPr lang="en-US" sz="2400" dirty="0"/>
              <a:t>Luke, I am your father</a:t>
            </a:r>
          </a:p>
        </p:txBody>
      </p:sp>
    </p:spTree>
    <p:extLst>
      <p:ext uri="{BB962C8B-B14F-4D97-AF65-F5344CB8AC3E}">
        <p14:creationId xmlns:p14="http://schemas.microsoft.com/office/powerpoint/2010/main" val="63431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DF52-A492-478F-8AAB-D0AE5BC5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4E7F-197C-4663-A123-B3D6C6AA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similar are blocks of text</a:t>
            </a:r>
          </a:p>
          <a:p>
            <a:pPr lvl="1"/>
            <a:r>
              <a:rPr lang="en-US" sz="2400" dirty="0"/>
              <a:t>Can be used to identify similar concepts</a:t>
            </a:r>
          </a:p>
          <a:p>
            <a:pPr lvl="1"/>
            <a:r>
              <a:rPr lang="en-US" sz="2400" dirty="0"/>
              <a:t>Common for plagiarism detector systems</a:t>
            </a:r>
          </a:p>
          <a:p>
            <a:pPr lvl="1"/>
            <a:endParaRPr lang="en-US" sz="2400" dirty="0"/>
          </a:p>
          <a:p>
            <a:r>
              <a:rPr lang="en-US" sz="2800" dirty="0"/>
              <a:t>Easy to code in R or Python</a:t>
            </a:r>
          </a:p>
          <a:p>
            <a:pPr lvl="1"/>
            <a:r>
              <a:rPr lang="en-US" sz="2400" dirty="0"/>
              <a:t>Here is an example in Python: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https://towardsdatascience.com/overview-of-text-similarity-metrics-3397c4601f50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74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190B-F1D3-4481-BE21-ACEBC9B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Word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02A2-901B-4949-AF30-DB4BD3AE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words that are most common in a block of text?</a:t>
            </a:r>
          </a:p>
          <a:p>
            <a:pPr lvl="1"/>
            <a:r>
              <a:rPr lang="en-US" sz="2400" dirty="0"/>
              <a:t>Term Frequency</a:t>
            </a:r>
          </a:p>
          <a:p>
            <a:r>
              <a:rPr lang="en-US" sz="2800" dirty="0"/>
              <a:t>Are these concepts or themes also common in other texts or are they unique?</a:t>
            </a:r>
          </a:p>
          <a:p>
            <a:pPr lvl="1"/>
            <a:r>
              <a:rPr lang="en-US" sz="2400" dirty="0"/>
              <a:t>Inverse document frequency</a:t>
            </a:r>
          </a:p>
          <a:p>
            <a:endParaRPr lang="en-US" sz="2800" dirty="0"/>
          </a:p>
          <a:p>
            <a:r>
              <a:rPr lang="en-US" sz="2800" dirty="0"/>
              <a:t>Put these concepts together:</a:t>
            </a:r>
          </a:p>
          <a:p>
            <a:pPr lvl="1"/>
            <a:r>
              <a:rPr lang="en-US" sz="2400" dirty="0" err="1"/>
              <a:t>tf-idf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BC891-BFD4-4D2A-A791-6B2890C8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81" y="4864298"/>
            <a:ext cx="5408669" cy="80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E3E84-2FC0-4FC2-8D0F-1271989C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81" y="3429000"/>
            <a:ext cx="5230059" cy="12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C69-CE67-416F-A86A-60009F5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B687-6A81-4CE7-A34C-06FA7E32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for emotional intensity</a:t>
            </a:r>
          </a:p>
          <a:p>
            <a:pPr lvl="1"/>
            <a:r>
              <a:rPr lang="en-US" sz="3200" dirty="0"/>
              <a:t>Some words have positive or negative emotional contexts</a:t>
            </a:r>
          </a:p>
          <a:p>
            <a:pPr lvl="1"/>
            <a:r>
              <a:rPr lang="en-US" sz="3200" dirty="0"/>
              <a:t>Look for these words</a:t>
            </a:r>
          </a:p>
          <a:p>
            <a:pPr lvl="1"/>
            <a:r>
              <a:rPr lang="en-US" sz="3200" dirty="0"/>
              <a:t>Look for intensifiers</a:t>
            </a:r>
          </a:p>
          <a:p>
            <a:pPr lvl="1"/>
            <a:r>
              <a:rPr lang="en-US" sz="3200" dirty="0"/>
              <a:t>Look for negations</a:t>
            </a:r>
          </a:p>
          <a:p>
            <a:r>
              <a:rPr lang="en-US" sz="3600" dirty="0"/>
              <a:t>Variations</a:t>
            </a:r>
          </a:p>
          <a:p>
            <a:pPr lvl="1"/>
            <a:r>
              <a:rPr lang="en-US" sz="3200" dirty="0"/>
              <a:t>Stock Trading – Bull vs Bear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090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5B6D-16CE-47A0-B75D-7B1E6D8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3949-ED9F-4131-B6AB-1FEB2A5B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Run Python Prompt Terminal as administrator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Install </a:t>
            </a:r>
            <a:r>
              <a:rPr lang="en-US" sz="2800" dirty="0" err="1"/>
              <a:t>scipy</a:t>
            </a:r>
            <a:r>
              <a:rPr lang="en-US" sz="2800" dirty="0"/>
              <a:t> and NLTK: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–user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all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48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9303-2A6B-4C60-A4A9-259B5139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Punctuation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37C8-5783-4D98-9CFD-37A87769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Easiest way to remove punctuation is through regular expressions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strGB = re.sub("[^\w\s]", "", strGB)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7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52A3-13C8-4C1B-9023-92E4EE58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to Lower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B4E9-6D9A-452F-B92A-9B58219F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we care about words and not sentence structures, upper case probably means very little to us.</a:t>
            </a:r>
          </a:p>
          <a:p>
            <a:r>
              <a:rPr lang="en-US" sz="2800" dirty="0"/>
              <a:t>String variables can be converted using a ‘lower()’ function</a:t>
            </a:r>
          </a:p>
          <a:p>
            <a:r>
              <a:rPr lang="en-US" sz="2800" dirty="0"/>
              <a:t>This code will change the string to lower case and store it back into the same variable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strGB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strGB.lower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570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5EF8-5A35-4BDB-95C4-AA2D5DB3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149E-94AD-42F2-9A61-DA42DAFE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will be using a word-based tokenizer</a:t>
            </a:r>
          </a:p>
          <a:p>
            <a:r>
              <a:rPr lang="en-US" sz="2800" dirty="0"/>
              <a:t>This is just one of many options.  You can see your book for more.</a:t>
            </a:r>
          </a:p>
          <a:p>
            <a:r>
              <a:rPr lang="en-US" sz="2800" dirty="0"/>
              <a:t>A tokenizer will return a list of tokens.  The code below stored this list into a variable called ‘words’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strGB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42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7646-6D7C-4744-B74A-E41EE28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2077-8588-4889-B694-6F56FB90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Stopwords</a:t>
            </a:r>
            <a:r>
              <a:rPr lang="en-US" sz="2400" dirty="0"/>
              <a:t> are small words that usually add little meaning to the text.</a:t>
            </a:r>
          </a:p>
          <a:p>
            <a:r>
              <a:rPr lang="en-US" sz="2400" dirty="0"/>
              <a:t>Use this code to print a list of English </a:t>
            </a:r>
            <a:r>
              <a:rPr lang="en-US" sz="2400" dirty="0" err="1"/>
              <a:t>stopwords</a:t>
            </a:r>
            <a:r>
              <a:rPr lang="en-US" sz="2400" dirty="0"/>
              <a:t> if you are interested in seeing it: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Use this code to remove </a:t>
            </a:r>
            <a:r>
              <a:rPr lang="en-US" sz="2400" dirty="0" err="1">
                <a:cs typeface="Courier New" panose="02070309020205020404" pitchFamily="49" charset="0"/>
              </a:rPr>
              <a:t>stopwords</a:t>
            </a:r>
            <a:r>
              <a:rPr lang="en-US" sz="2400" dirty="0">
                <a:cs typeface="Courier New" panose="02070309020205020404" pitchFamily="49" charset="0"/>
              </a:rPr>
              <a:t> from the list: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eng_stop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words_nostop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[word for word in words if word not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eng_stop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26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49F2A-DCC4-47FC-B167-BEF7F89C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Text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0522-6752-4301-B282-9B6A267A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307537"/>
            <a:ext cx="3084844" cy="14318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 of our data is unstructured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327DE-A41C-4355-844B-D40F28A9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1" y="1278950"/>
            <a:ext cx="7644624" cy="43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AA49-98FD-40D7-9D3B-A85F5D9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BD39-B0D1-466F-A995-042AC8C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Stemmer reduce words to a common stem.</a:t>
            </a:r>
          </a:p>
          <a:p>
            <a:r>
              <a:rPr lang="en-US" dirty="0"/>
              <a:t>There are many stemmers including</a:t>
            </a:r>
          </a:p>
          <a:p>
            <a:pPr lvl="1"/>
            <a:r>
              <a:rPr lang="en-US" dirty="0"/>
              <a:t>Porter</a:t>
            </a:r>
          </a:p>
          <a:p>
            <a:pPr lvl="1"/>
            <a:r>
              <a:rPr lang="en-US" dirty="0"/>
              <a:t>Lancaster</a:t>
            </a:r>
          </a:p>
          <a:p>
            <a:pPr lvl="1"/>
            <a:r>
              <a:rPr lang="en-US" dirty="0"/>
              <a:t>Snowball</a:t>
            </a:r>
          </a:p>
          <a:p>
            <a:r>
              <a:rPr lang="en-US" dirty="0"/>
              <a:t>The following code will stem a list and create a new resulting list using the Porter stemmer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words_nostop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words_stem.append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(word))</a:t>
            </a:r>
          </a:p>
        </p:txBody>
      </p:sp>
    </p:spTree>
    <p:extLst>
      <p:ext uri="{BB962C8B-B14F-4D97-AF65-F5344CB8AC3E}">
        <p14:creationId xmlns:p14="http://schemas.microsoft.com/office/powerpoint/2010/main" val="2907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7B9A4-742B-425A-8865-BB56B085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Demos</a:t>
            </a:r>
            <a:endParaRPr lang="en-US" dirty="0"/>
          </a:p>
        </p:txBody>
      </p:sp>
      <p:pic>
        <p:nvPicPr>
          <p:cNvPr id="1028" name="Picture 4" descr="Business, demo, gear, operation icon">
            <a:extLst>
              <a:ext uri="{FF2B5EF4-FFF2-40B4-BE49-F238E27FC236}">
                <a16:creationId xmlns:a16="http://schemas.microsoft.com/office/drawing/2014/main" id="{ACC109ED-AFA8-4EA5-B94E-6C0653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E18B-BF11-44CF-96EB-A5B4B922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Demo 1: Simple Example using a single file</a:t>
            </a:r>
          </a:p>
          <a:p>
            <a:r>
              <a:rPr lang="en-US"/>
              <a:t>Demo 2: Corpus example with multiple files</a:t>
            </a:r>
            <a:endParaRPr lang="en-US" dirty="0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13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Corpus?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context of NLP, a corpus is:</a:t>
            </a:r>
          </a:p>
          <a:p>
            <a:pPr lvl="1"/>
            <a:r>
              <a:rPr lang="en-US" sz="2400" dirty="0"/>
              <a:t>A body of text</a:t>
            </a:r>
          </a:p>
          <a:p>
            <a:pPr lvl="1"/>
            <a:r>
              <a:rPr lang="en-US" sz="2400" dirty="0"/>
              <a:t>Usually comprising multiple documents</a:t>
            </a:r>
          </a:p>
          <a:p>
            <a:pPr lvl="1"/>
            <a:r>
              <a:rPr lang="en-US" sz="2400" dirty="0"/>
              <a:t>All in a single language</a:t>
            </a:r>
          </a:p>
          <a:p>
            <a:r>
              <a:rPr lang="en-US" sz="2800" dirty="0"/>
              <a:t>Examples include</a:t>
            </a:r>
          </a:p>
          <a:p>
            <a:pPr lvl="1"/>
            <a:r>
              <a:rPr lang="en-US" sz="2400" dirty="0"/>
              <a:t>Reviews for a particular product on Amazon</a:t>
            </a:r>
          </a:p>
          <a:p>
            <a:pPr lvl="1"/>
            <a:r>
              <a:rPr lang="en-US" sz="2400" dirty="0"/>
              <a:t>Reviews for a particular restaurant on Yelp</a:t>
            </a:r>
          </a:p>
          <a:p>
            <a:pPr lvl="1"/>
            <a:r>
              <a:rPr lang="en-US" sz="2400" dirty="0"/>
              <a:t>Facebook posts from a single organization</a:t>
            </a:r>
          </a:p>
          <a:p>
            <a:pPr lvl="1"/>
            <a:r>
              <a:rPr lang="en-US" sz="2400" dirty="0"/>
              <a:t>Abstracts from a collection of books or articles </a:t>
            </a:r>
          </a:p>
        </p:txBody>
      </p:sp>
    </p:spTree>
    <p:extLst>
      <p:ext uri="{BB962C8B-B14F-4D97-AF65-F5344CB8AC3E}">
        <p14:creationId xmlns:p14="http://schemas.microsoft.com/office/powerpoint/2010/main" val="313964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4603-8690-4F68-AA3D-E20BBE7E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A22D-BCA0-43F0-8ABF-E224E659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6541"/>
          </a:xfrm>
        </p:spPr>
        <p:txBody>
          <a:bodyPr/>
          <a:lstStyle/>
          <a:p>
            <a:r>
              <a:rPr lang="en-US" dirty="0"/>
              <a:t>You must be able to differentiate items in a corpus</a:t>
            </a:r>
          </a:p>
          <a:p>
            <a:pPr lvl="1"/>
            <a:r>
              <a:rPr lang="en-US" dirty="0"/>
              <a:t>Lines of text in a large document</a:t>
            </a:r>
          </a:p>
          <a:p>
            <a:pPr lvl="1"/>
            <a:r>
              <a:rPr lang="en-US" dirty="0"/>
              <a:t>Separate documents in a folder</a:t>
            </a:r>
          </a:p>
          <a:p>
            <a:pPr lvl="1"/>
            <a:r>
              <a:rPr lang="en-US" dirty="0"/>
              <a:t>Document data in a NoSQL database</a:t>
            </a:r>
          </a:p>
          <a:p>
            <a:r>
              <a:rPr lang="en-US" dirty="0"/>
              <a:t>Use Corpus reader depending on how data is formatted:</a:t>
            </a:r>
          </a:p>
          <a:p>
            <a:pPr lvl="1"/>
            <a:r>
              <a:rPr lang="en-US" dirty="0">
                <a:hlinkClick r:id="rId2"/>
              </a:rPr>
              <a:t>https://docs.huihoo.com/nltk/0.9.5/api/nltk.corpus.reader-module.html</a:t>
            </a:r>
            <a:endParaRPr lang="en-US" dirty="0"/>
          </a:p>
          <a:p>
            <a:pPr lvl="1"/>
            <a:r>
              <a:rPr lang="en-US" dirty="0"/>
              <a:t>We will keep it simple with the </a:t>
            </a:r>
            <a:r>
              <a:rPr lang="en-US" dirty="0" err="1"/>
              <a:t>PlaintextCorpusReader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F0707-AC9C-401E-8A4B-69BF3DED4563}"/>
              </a:ext>
            </a:extLst>
          </p:cNvPr>
          <p:cNvSpPr txBox="1"/>
          <p:nvPr/>
        </p:nvSpPr>
        <p:spPr>
          <a:xfrm>
            <a:off x="2088858" y="4520476"/>
            <a:ext cx="6739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Note: Corpus files must be placed in a subfolder called '</a:t>
            </a:r>
            <a:r>
              <a:rPr lang="en-US" dirty="0" err="1">
                <a:solidFill>
                  <a:srgbClr val="00B050"/>
                </a:solidFill>
              </a:rPr>
              <a:t>corpdir</a:t>
            </a:r>
            <a:r>
              <a:rPr lang="en-US" dirty="0">
                <a:solidFill>
                  <a:srgbClr val="00B050"/>
                </a:solidFill>
              </a:rPr>
              <a:t>'</a:t>
            </a:r>
          </a:p>
          <a:p>
            <a:r>
              <a:rPr lang="en-US" dirty="0">
                <a:solidFill>
                  <a:srgbClr val="00B050"/>
                </a:solidFill>
              </a:rPr>
              <a:t># This subfolder should be inside whichever folder the code is running</a:t>
            </a:r>
          </a:p>
          <a:p>
            <a:endParaRPr lang="en-US" dirty="0"/>
          </a:p>
          <a:p>
            <a:r>
              <a:rPr lang="en-US" dirty="0"/>
              <a:t>reviews = </a:t>
            </a:r>
            <a:r>
              <a:rPr lang="en-US" dirty="0" err="1"/>
              <a:t>PlaintextCorpusReader</a:t>
            </a:r>
            <a:r>
              <a:rPr lang="en-US" dirty="0"/>
              <a:t>('</a:t>
            </a:r>
            <a:r>
              <a:rPr lang="en-US" dirty="0" err="1"/>
              <a:t>corpdir</a:t>
            </a:r>
            <a:r>
              <a:rPr lang="en-US" dirty="0"/>
              <a:t>/','.*')</a:t>
            </a:r>
          </a:p>
        </p:txBody>
      </p:sp>
    </p:spTree>
    <p:extLst>
      <p:ext uri="{BB962C8B-B14F-4D97-AF65-F5344CB8AC3E}">
        <p14:creationId xmlns:p14="http://schemas.microsoft.com/office/powerpoint/2010/main" val="130627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C03-6275-4231-A54B-A380C24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466432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Make Sense of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DD96-E6DD-4990-A5C3-51649AFB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Entity Extraction</a:t>
            </a:r>
          </a:p>
          <a:p>
            <a:r>
              <a:rPr lang="en-US" sz="3200" dirty="0" err="1"/>
              <a:t>Stopword</a:t>
            </a:r>
            <a:r>
              <a:rPr lang="en-US" sz="3200" dirty="0"/>
              <a:t> Filtering</a:t>
            </a:r>
          </a:p>
          <a:p>
            <a:r>
              <a:rPr lang="en-US" sz="3200" dirty="0"/>
              <a:t>Stemming</a:t>
            </a:r>
          </a:p>
          <a:p>
            <a:r>
              <a:rPr lang="en-US" sz="3200" dirty="0"/>
              <a:t>Similarity metrics</a:t>
            </a:r>
          </a:p>
          <a:p>
            <a:r>
              <a:rPr lang="en-US" sz="3200" dirty="0"/>
              <a:t>Dominant Word Metrics</a:t>
            </a:r>
          </a:p>
          <a:p>
            <a:r>
              <a:rPr lang="en-US" sz="3200" dirty="0"/>
              <a:t>Sentiment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8EEB313-723D-4C4C-8E2F-18FB5F48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558" y="2197761"/>
            <a:ext cx="3611436" cy="36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E81-8BF6-48E2-B3B2-5FB6E0E1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367"/>
            <a:ext cx="8850549" cy="942742"/>
          </a:xfrm>
        </p:spPr>
        <p:txBody>
          <a:bodyPr>
            <a:normAutofit/>
          </a:bodyPr>
          <a:lstStyle/>
          <a:p>
            <a:r>
              <a:rPr lang="en-US" sz="3200" dirty="0"/>
              <a:t>Identify and classify entities in text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146630"/>
            <a:ext cx="990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quick brown fox jumped over the lazy dog</a:t>
            </a:r>
          </a:p>
          <a:p>
            <a:endParaRPr lang="en-US" sz="2400" dirty="0"/>
          </a:p>
          <a:p>
            <a:r>
              <a:rPr lang="en-US" sz="2400" dirty="0"/>
              <a:t>Now is the winter of our discontent made glorious summer by this Son of York</a:t>
            </a:r>
          </a:p>
          <a:p>
            <a:endParaRPr lang="en-US" sz="2400" dirty="0"/>
          </a:p>
          <a:p>
            <a:r>
              <a:rPr lang="en-US" sz="2400" dirty="0"/>
              <a:t>Luke, I am your father</a:t>
            </a:r>
          </a:p>
        </p:txBody>
      </p:sp>
    </p:spTree>
    <p:extLst>
      <p:ext uri="{BB962C8B-B14F-4D97-AF65-F5344CB8AC3E}">
        <p14:creationId xmlns:p14="http://schemas.microsoft.com/office/powerpoint/2010/main" val="30930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127175"/>
            <a:ext cx="990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quick brown </a:t>
            </a:r>
            <a:r>
              <a:rPr lang="en-US" sz="2400">
                <a:highlight>
                  <a:srgbClr val="FFFF00"/>
                </a:highlight>
              </a:rPr>
              <a:t>fox</a:t>
            </a:r>
            <a:r>
              <a:rPr lang="en-US" sz="2400"/>
              <a:t> jumped over the lazy </a:t>
            </a:r>
            <a:r>
              <a:rPr lang="en-US" sz="2400">
                <a:highlight>
                  <a:srgbClr val="FFFF00"/>
                </a:highlight>
              </a:rPr>
              <a:t>dog</a:t>
            </a:r>
          </a:p>
          <a:p>
            <a:endParaRPr lang="en-US" sz="2400"/>
          </a:p>
          <a:p>
            <a:r>
              <a:rPr lang="en-US" sz="2400"/>
              <a:t>Now is the </a:t>
            </a:r>
            <a:r>
              <a:rPr lang="en-US" sz="2400">
                <a:highlight>
                  <a:srgbClr val="FFFF00"/>
                </a:highlight>
              </a:rPr>
              <a:t>winter</a:t>
            </a:r>
            <a:r>
              <a:rPr lang="en-US" sz="2400"/>
              <a:t> of our discontent made glorious summer by this </a:t>
            </a:r>
            <a:r>
              <a:rPr lang="en-US" sz="2400">
                <a:highlight>
                  <a:srgbClr val="FFFF00"/>
                </a:highlight>
              </a:rPr>
              <a:t>Son of York</a:t>
            </a:r>
          </a:p>
          <a:p>
            <a:endParaRPr lang="en-US" sz="2400"/>
          </a:p>
          <a:p>
            <a:r>
              <a:rPr lang="en-US" sz="2400">
                <a:highlight>
                  <a:srgbClr val="FFFF00"/>
                </a:highlight>
              </a:rPr>
              <a:t>Luke</a:t>
            </a:r>
            <a:r>
              <a:rPr lang="en-US" sz="2400"/>
              <a:t>, </a:t>
            </a:r>
            <a:r>
              <a:rPr lang="en-US" sz="2400">
                <a:highlight>
                  <a:srgbClr val="FFFF00"/>
                </a:highlight>
              </a:rPr>
              <a:t>I</a:t>
            </a:r>
            <a:r>
              <a:rPr lang="en-US" sz="2400"/>
              <a:t> am your father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66D1A-8291-43A1-AE7C-44E2A3F2222A}"/>
              </a:ext>
            </a:extLst>
          </p:cNvPr>
          <p:cNvSpPr txBox="1">
            <a:spLocks/>
          </p:cNvSpPr>
          <p:nvPr/>
        </p:nvSpPr>
        <p:spPr>
          <a:xfrm>
            <a:off x="1097280" y="1991367"/>
            <a:ext cx="8850549" cy="942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Identify and classify entities in text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5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E81-8BF6-48E2-B3B2-5FB6E0E1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2088"/>
            <a:ext cx="10515600" cy="942742"/>
          </a:xfrm>
        </p:spPr>
        <p:txBody>
          <a:bodyPr>
            <a:normAutofit/>
          </a:bodyPr>
          <a:lstStyle/>
          <a:p>
            <a:r>
              <a:rPr lang="en-US" sz="3200" dirty="0"/>
              <a:t>Eliminates insignificant words from the text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181649"/>
            <a:ext cx="990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quick brown fox jumped over the lazy dog</a:t>
            </a:r>
          </a:p>
          <a:p>
            <a:endParaRPr lang="en-US" sz="2400" dirty="0"/>
          </a:p>
          <a:p>
            <a:r>
              <a:rPr lang="en-US" sz="2400" dirty="0"/>
              <a:t>Now is the winter of our discontent made glorious summer by this Son of York</a:t>
            </a:r>
          </a:p>
          <a:p>
            <a:endParaRPr lang="en-US" sz="2400" dirty="0"/>
          </a:p>
          <a:p>
            <a:r>
              <a:rPr lang="en-US" sz="2400" dirty="0"/>
              <a:t>Luke, I am your father</a:t>
            </a:r>
          </a:p>
        </p:txBody>
      </p:sp>
    </p:spTree>
    <p:extLst>
      <p:ext uri="{BB962C8B-B14F-4D97-AF65-F5344CB8AC3E}">
        <p14:creationId xmlns:p14="http://schemas.microsoft.com/office/powerpoint/2010/main" val="33809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538-149E-4FFA-8257-842D996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E81-8BF6-48E2-B3B2-5FB6E0E1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378"/>
            <a:ext cx="10515600" cy="942742"/>
          </a:xfrm>
        </p:spPr>
        <p:txBody>
          <a:bodyPr>
            <a:normAutofit/>
          </a:bodyPr>
          <a:lstStyle/>
          <a:p>
            <a:r>
              <a:rPr lang="en-US" sz="3200" dirty="0"/>
              <a:t>Eliminates insignificant words from the text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EA16-D509-4D36-916F-0700EF7D6FA6}"/>
              </a:ext>
            </a:extLst>
          </p:cNvPr>
          <p:cNvSpPr txBox="1"/>
          <p:nvPr/>
        </p:nvSpPr>
        <p:spPr>
          <a:xfrm>
            <a:off x="1097280" y="3120138"/>
            <a:ext cx="9904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The</a:t>
            </a:r>
            <a:r>
              <a:rPr lang="en-US" sz="2400" dirty="0"/>
              <a:t> quick brown fox jumped over </a:t>
            </a:r>
            <a:r>
              <a:rPr lang="en-US" sz="2400" dirty="0">
                <a:highlight>
                  <a:srgbClr val="FFFF00"/>
                </a:highlight>
              </a:rPr>
              <a:t>the</a:t>
            </a:r>
            <a:r>
              <a:rPr lang="en-US" sz="2400" dirty="0"/>
              <a:t> lazy dog</a:t>
            </a:r>
          </a:p>
          <a:p>
            <a:endParaRPr lang="en-US" sz="2400" dirty="0"/>
          </a:p>
          <a:p>
            <a:r>
              <a:rPr lang="en-US" sz="2400" dirty="0"/>
              <a:t>Now </a:t>
            </a:r>
            <a:r>
              <a:rPr lang="en-US" sz="2400" dirty="0">
                <a:highlight>
                  <a:srgbClr val="FFFF00"/>
                </a:highlight>
              </a:rPr>
              <a:t>is the </a:t>
            </a:r>
            <a:r>
              <a:rPr lang="en-US" sz="2400" dirty="0"/>
              <a:t>winter </a:t>
            </a:r>
            <a:r>
              <a:rPr lang="en-US" sz="2400" dirty="0">
                <a:highlight>
                  <a:srgbClr val="FFFF00"/>
                </a:highlight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our</a:t>
            </a:r>
            <a:r>
              <a:rPr lang="en-US" sz="2400" dirty="0"/>
              <a:t> discontent made glorious summer </a:t>
            </a:r>
            <a:r>
              <a:rPr lang="en-US" sz="2400" dirty="0">
                <a:highlight>
                  <a:srgbClr val="FFFF00"/>
                </a:highlight>
              </a:rPr>
              <a:t>by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this</a:t>
            </a:r>
            <a:r>
              <a:rPr lang="en-US" sz="2400" dirty="0"/>
              <a:t> Son of York</a:t>
            </a:r>
          </a:p>
          <a:p>
            <a:endParaRPr lang="en-US" sz="2400" dirty="0"/>
          </a:p>
          <a:p>
            <a:r>
              <a:rPr lang="en-US" sz="2400" dirty="0"/>
              <a:t>Luke, </a:t>
            </a:r>
            <a:r>
              <a:rPr lang="en-US" sz="2400" dirty="0">
                <a:highlight>
                  <a:srgbClr val="FFFF00"/>
                </a:highlight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am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your</a:t>
            </a:r>
            <a:r>
              <a:rPr lang="en-US" sz="2400" dirty="0"/>
              <a:t> father</a:t>
            </a:r>
          </a:p>
        </p:txBody>
      </p:sp>
    </p:spTree>
    <p:extLst>
      <p:ext uri="{BB962C8B-B14F-4D97-AF65-F5344CB8AC3E}">
        <p14:creationId xmlns:p14="http://schemas.microsoft.com/office/powerpoint/2010/main" val="3151285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894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Retrospect</vt:lpstr>
      <vt:lpstr>Introduction to Text Analytics</vt:lpstr>
      <vt:lpstr>Why Text Analytics?</vt:lpstr>
      <vt:lpstr>What is a Corpus?</vt:lpstr>
      <vt:lpstr>Corpus Structure</vt:lpstr>
      <vt:lpstr>How Do We Make Sense of Text?</vt:lpstr>
      <vt:lpstr>Entity Extraction</vt:lpstr>
      <vt:lpstr>Entity Extraction</vt:lpstr>
      <vt:lpstr>Stopword Filtering</vt:lpstr>
      <vt:lpstr>Stopword Filtering</vt:lpstr>
      <vt:lpstr>Stemming</vt:lpstr>
      <vt:lpstr>Stemming</vt:lpstr>
      <vt:lpstr>Text Similarity</vt:lpstr>
      <vt:lpstr>Dominant Word Metrics</vt:lpstr>
      <vt:lpstr>Sentiment Analysis</vt:lpstr>
      <vt:lpstr>Setup NLTK</vt:lpstr>
      <vt:lpstr>Remove Punctuation</vt:lpstr>
      <vt:lpstr>Set to Lower Case</vt:lpstr>
      <vt:lpstr>Tokenize</vt:lpstr>
      <vt:lpstr>Remove Stopwords</vt:lpstr>
      <vt:lpstr>Stem the List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Text Analytics</dc:title>
  <dc:creator>Michael Lee</dc:creator>
  <cp:lastModifiedBy>Michael Lee</cp:lastModifiedBy>
  <cp:revision>2</cp:revision>
  <dcterms:created xsi:type="dcterms:W3CDTF">2020-04-06T02:11:28Z</dcterms:created>
  <dcterms:modified xsi:type="dcterms:W3CDTF">2020-04-06T02:17:29Z</dcterms:modified>
</cp:coreProperties>
</file>