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62" r:id="rId9"/>
    <p:sldId id="263" r:id="rId10"/>
    <p:sldId id="285" r:id="rId11"/>
    <p:sldId id="264" r:id="rId12"/>
    <p:sldId id="278" r:id="rId13"/>
    <p:sldId id="279" r:id="rId14"/>
    <p:sldId id="280" r:id="rId15"/>
    <p:sldId id="287" r:id="rId16"/>
    <p:sldId id="281" r:id="rId17"/>
    <p:sldId id="282" r:id="rId18"/>
    <p:sldId id="283" r:id="rId19"/>
    <p:sldId id="286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8" d="100"/>
          <a:sy n="58" d="100"/>
        </p:scale>
        <p:origin x="-43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0659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97117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9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2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97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00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4D9E35-0693-4E99-ACD1-47F31D36BFF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7B51016-8838-4104-9F95-E2571F3CF9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321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46FB-6E50-4E5B-9AF0-CABEADD8B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2254985"/>
            <a:ext cx="8361229" cy="2098226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r>
              <a:rPr lang="en-US" dirty="0"/>
              <a:t>Vectorization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D3501-4278-4783-8F92-5B0E0995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917332"/>
            <a:ext cx="6831673" cy="494423"/>
          </a:xfrm>
        </p:spPr>
        <p:txBody>
          <a:bodyPr/>
          <a:lstStyle/>
          <a:p>
            <a:r>
              <a:rPr lang="en-US" dirty="0"/>
              <a:t>Transforming text for analysis</a:t>
            </a:r>
          </a:p>
        </p:txBody>
      </p:sp>
    </p:spTree>
    <p:extLst>
      <p:ext uri="{BB962C8B-B14F-4D97-AF65-F5344CB8AC3E}">
        <p14:creationId xmlns:p14="http://schemas.microsoft.com/office/powerpoint/2010/main" val="267196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ECAB-7C32-48AB-A778-C7EDD21C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0752"/>
          </a:xfrm>
        </p:spPr>
        <p:txBody>
          <a:bodyPr/>
          <a:lstStyle/>
          <a:p>
            <a:r>
              <a:rPr lang="en-US" dirty="0"/>
              <a:t>One-Hot Encoding in Scikit-Learn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07BD0-74F8-4EC4-A7F2-09D58BF7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59" y="1666552"/>
            <a:ext cx="7454481" cy="49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8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67F7-5294-4549-9EB5-A2ADF059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 / Inverse Document Freq</a:t>
            </a:r>
            <a:br>
              <a:rPr lang="en-US" dirty="0"/>
            </a:br>
            <a:r>
              <a:rPr lang="en-US" dirty="0"/>
              <a:t>(TF-IDF)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50D0-8BD5-4F63-8AF2-171E9A9F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Introduces features from other documents in the corpus</a:t>
            </a:r>
          </a:p>
          <a:p>
            <a:r>
              <a:rPr lang="en-US" dirty="0"/>
              <a:t>Calculated feature by feature and document by document</a:t>
            </a:r>
          </a:p>
          <a:p>
            <a:r>
              <a:rPr lang="en-US" dirty="0"/>
              <a:t>Highlights the features that are</a:t>
            </a:r>
          </a:p>
          <a:p>
            <a:pPr lvl="1"/>
            <a:r>
              <a:rPr lang="en-US" dirty="0"/>
              <a:t>Common in a document</a:t>
            </a:r>
          </a:p>
          <a:p>
            <a:pPr lvl="1"/>
            <a:r>
              <a:rPr lang="en-US" dirty="0"/>
              <a:t>Unique to that document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Allows comparisons to other documents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More complex calculation</a:t>
            </a:r>
          </a:p>
          <a:p>
            <a:pPr lvl="1"/>
            <a:r>
              <a:rPr lang="en-US" dirty="0"/>
              <a:t>Can be very intensive with large documents and large corpus</a:t>
            </a:r>
          </a:p>
        </p:txBody>
      </p:sp>
    </p:spTree>
    <p:extLst>
      <p:ext uri="{BB962C8B-B14F-4D97-AF65-F5344CB8AC3E}">
        <p14:creationId xmlns:p14="http://schemas.microsoft.com/office/powerpoint/2010/main" val="117600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1110"/>
          </a:xfrm>
        </p:spPr>
        <p:txBody>
          <a:bodyPr/>
          <a:lstStyle/>
          <a:p>
            <a:r>
              <a:rPr lang="en-US" dirty="0"/>
              <a:t>Term Frequency / Inverse document Frequency</a:t>
            </a:r>
          </a:p>
          <a:p>
            <a:r>
              <a:rPr lang="en-US" dirty="0"/>
              <a:t>A ratio of: </a:t>
            </a:r>
          </a:p>
          <a:p>
            <a:pPr lvl="1"/>
            <a:r>
              <a:rPr lang="en-US" dirty="0"/>
              <a:t>How often a word occurs in a document </a:t>
            </a:r>
          </a:p>
          <a:p>
            <a:pPr lvl="1"/>
            <a:r>
              <a:rPr lang="en-US" dirty="0"/>
              <a:t>How many other documents in the corpus also contain that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4100" y="4006735"/>
            <a:ext cx="2286000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Term Frequency</a:t>
            </a:r>
          </a:p>
          <a:p>
            <a:endParaRPr lang="en-US" dirty="0"/>
          </a:p>
          <a:p>
            <a:r>
              <a:rPr lang="en-US" dirty="0"/>
              <a:t>TF = </a:t>
            </a:r>
            <a:r>
              <a:rPr lang="en-US" i="1" dirty="0" err="1"/>
              <a:t>tf</a:t>
            </a:r>
            <a:r>
              <a:rPr lang="en-US" i="1" dirty="0"/>
              <a:t>(</a:t>
            </a:r>
            <a:r>
              <a:rPr lang="en-US" i="1" dirty="0" err="1"/>
              <a:t>t,d</a:t>
            </a:r>
            <a:r>
              <a:rPr lang="en-US" i="1" dirty="0"/>
              <a:t>)</a:t>
            </a:r>
            <a:br>
              <a:rPr lang="en-US" dirty="0"/>
            </a:br>
            <a:r>
              <a:rPr lang="en-US" dirty="0"/>
              <a:t>Where </a:t>
            </a:r>
            <a:br>
              <a:rPr lang="en-US" dirty="0"/>
            </a:br>
            <a:r>
              <a:rPr lang="en-US" dirty="0"/>
              <a:t>t = term</a:t>
            </a:r>
            <a:br>
              <a:rPr lang="en-US" dirty="0"/>
            </a:br>
            <a:r>
              <a:rPr lang="en-US" dirty="0"/>
              <a:t>d=document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0" y="3717167"/>
            <a:ext cx="4139824" cy="2585323"/>
            <a:chOff x="4289367" y="4006735"/>
            <a:chExt cx="4139824" cy="2585323"/>
          </a:xfrm>
          <a:solidFill>
            <a:schemeClr val="lt1"/>
          </a:solidFill>
        </p:grpSpPr>
        <p:sp>
          <p:nvSpPr>
            <p:cNvPr id="5" name="TextBox 4"/>
            <p:cNvSpPr txBox="1"/>
            <p:nvPr/>
          </p:nvSpPr>
          <p:spPr>
            <a:xfrm>
              <a:off x="4289367" y="4006735"/>
              <a:ext cx="4139824" cy="2585323"/>
            </a:xfrm>
            <a:prstGeom prst="rect">
              <a:avLst/>
            </a:prstGeom>
            <a:grpFill/>
            <a:ln w="22225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Inverse Document Frequency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IDF = </a:t>
              </a:r>
            </a:p>
            <a:p>
              <a:endParaRPr lang="en-US" dirty="0"/>
            </a:p>
            <a:p>
              <a:r>
                <a:rPr lang="en-US" dirty="0"/>
                <a:t>Where</a:t>
              </a:r>
            </a:p>
            <a:p>
              <a:r>
                <a:rPr lang="en-US" dirty="0"/>
                <a:t>D = all documents on corpus</a:t>
              </a:r>
            </a:p>
            <a:p>
              <a:r>
                <a:rPr lang="en-US" dirty="0"/>
                <a:t>|D| = Size of corpus</a:t>
              </a:r>
            </a:p>
            <a:p>
              <a:r>
                <a:rPr lang="en-US" dirty="0"/>
                <a:t>t = term</a:t>
              </a:r>
            </a:p>
            <a:p>
              <a:r>
                <a:rPr lang="en-US" dirty="0"/>
                <a:t>d = individual document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9716" y="4395874"/>
              <a:ext cx="3419475" cy="742950"/>
            </a:xfrm>
            <a:prstGeom prst="rect">
              <a:avLst/>
            </a:prstGeom>
            <a:grpFill/>
            <a:ln w="22225">
              <a:solidFill>
                <a:schemeClr val="dk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4134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2E7-1FBF-4E65-B8C2-3EC8D40C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TF=IDF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D23368-945D-48AB-AA56-24631E825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69" y="1798270"/>
            <a:ext cx="9255831" cy="39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68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F52B-DF7A-4F1E-A4BD-9A1B0664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in </a:t>
            </a:r>
            <a:r>
              <a:rPr lang="en-US" dirty="0" err="1"/>
              <a:t>Gensim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0AB10-55C9-475F-98A8-B7A0C2AEF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86" y="1818839"/>
            <a:ext cx="9085714" cy="23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93FF3-4488-4125-8CD8-363A63502B5F}"/>
              </a:ext>
            </a:extLst>
          </p:cNvPr>
          <p:cNvSpPr txBox="1"/>
          <p:nvPr/>
        </p:nvSpPr>
        <p:spPr>
          <a:xfrm>
            <a:off x="1371600" y="4713618"/>
            <a:ext cx="9921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Values close to 1 indicate features that are influential to the characteristic nature of a document</a:t>
            </a:r>
          </a:p>
          <a:p>
            <a:endParaRPr lang="en-US" b="1" dirty="0"/>
          </a:p>
          <a:p>
            <a:r>
              <a:rPr lang="en-US" b="1" dirty="0"/>
              <a:t>Values close to 0 indicate features that are NOT influential to the characteristic nature of a document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68AF5-DEFD-4A4B-9F7B-54B41F59187A}"/>
              </a:ext>
            </a:extLst>
          </p:cNvPr>
          <p:cNvSpPr txBox="1"/>
          <p:nvPr/>
        </p:nvSpPr>
        <p:spPr>
          <a:xfrm>
            <a:off x="3413791" y="5910590"/>
            <a:ext cx="536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Question:  What about </a:t>
            </a:r>
            <a:r>
              <a:rPr lang="en-US" sz="2800" dirty="0" err="1"/>
              <a:t>stopwords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225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254-BBD1-42A3-BF40-9AA2763D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in Scikit-Learn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E9068-8067-4DA0-93F8-2F3FE335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13" y="1919022"/>
            <a:ext cx="9360187" cy="41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4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B4A6-6581-4622-B13D-66F55119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B8B1-DBA6-41F2-909F-5ECDA6A7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distribution of features along a continuous scale</a:t>
            </a:r>
          </a:p>
          <a:p>
            <a:r>
              <a:rPr lang="en-US" dirty="0"/>
              <a:t>The idea is to find concepts in documents that are semantically similar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BAR could either be a place to drink or a law exam</a:t>
            </a:r>
          </a:p>
          <a:p>
            <a:pPr lvl="1"/>
            <a:r>
              <a:rPr lang="en-US" dirty="0"/>
              <a:t>We can’t just group together documents that have the word BAR</a:t>
            </a:r>
          </a:p>
          <a:p>
            <a:pPr lvl="1"/>
            <a:r>
              <a:rPr lang="en-US" dirty="0"/>
              <a:t>We need to differentiate the usage of the word using other words that define context</a:t>
            </a:r>
          </a:p>
          <a:p>
            <a:r>
              <a:rPr lang="en-US" dirty="0"/>
              <a:t>Large corpus can be trained to create a model of semantic similarity</a:t>
            </a:r>
          </a:p>
        </p:txBody>
      </p:sp>
    </p:spTree>
    <p:extLst>
      <p:ext uri="{BB962C8B-B14F-4D97-AF65-F5344CB8AC3E}">
        <p14:creationId xmlns:p14="http://schemas.microsoft.com/office/powerpoint/2010/main" val="380216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2438-0178-491B-838A-12222A76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in </a:t>
            </a:r>
            <a:r>
              <a:rPr lang="en-US" dirty="0" err="1"/>
              <a:t>Gensim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8187-9D1F-4E12-ABEF-D6BE1DD1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03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one of the reasons that I love </a:t>
            </a:r>
            <a:r>
              <a:rPr lang="en-US" dirty="0" err="1"/>
              <a:t>Gensim</a:t>
            </a:r>
            <a:r>
              <a:rPr lang="en-US" dirty="0"/>
              <a:t>, since NLTK and scikit-learn do not support this.</a:t>
            </a:r>
          </a:p>
          <a:p>
            <a:r>
              <a:rPr lang="en-US" dirty="0" err="1"/>
              <a:t>Gensim</a:t>
            </a:r>
            <a:r>
              <a:rPr lang="en-US" dirty="0"/>
              <a:t> has a pre-trained model available that you can use</a:t>
            </a:r>
          </a:p>
          <a:p>
            <a:pPr lvl="1"/>
            <a:r>
              <a:rPr lang="en-US" dirty="0"/>
              <a:t>Based on Google News articles</a:t>
            </a:r>
          </a:p>
          <a:p>
            <a:pPr lvl="1"/>
            <a:r>
              <a:rPr lang="en-US" dirty="0"/>
              <a:t>3 million word </a:t>
            </a:r>
            <a:r>
              <a:rPr lang="en-US" dirty="0" err="1"/>
              <a:t>vocalbulary</a:t>
            </a:r>
            <a:endParaRPr lang="en-US" dirty="0"/>
          </a:p>
          <a:p>
            <a:pPr lvl="1"/>
            <a:r>
              <a:rPr lang="en-US" dirty="0"/>
              <a:t>100 billion word training set</a:t>
            </a:r>
          </a:p>
          <a:p>
            <a:pPr lvl="1"/>
            <a:r>
              <a:rPr lang="en-US" dirty="0"/>
              <a:t>300 dimensional feature space</a:t>
            </a:r>
          </a:p>
          <a:p>
            <a:pPr lvl="1"/>
            <a:r>
              <a:rPr lang="en-US" dirty="0"/>
              <a:t>1.5 GB in size</a:t>
            </a:r>
          </a:p>
          <a:p>
            <a:r>
              <a:rPr lang="en-US" dirty="0"/>
              <a:t>Use if your corpus is</a:t>
            </a:r>
          </a:p>
          <a:p>
            <a:pPr lvl="1"/>
            <a:r>
              <a:rPr lang="en-US" dirty="0"/>
              <a:t>Too small to be a training set</a:t>
            </a:r>
          </a:p>
          <a:p>
            <a:pPr lvl="1"/>
            <a:r>
              <a:rPr lang="en-US" dirty="0"/>
              <a:t>Representative of typical use of terms without domain-specific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2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077D-A56F-46B2-A936-EC725DAE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in </a:t>
            </a:r>
            <a:r>
              <a:rPr lang="en-US" dirty="0" err="1"/>
              <a:t>Gensim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1A4B1-0646-4123-BD94-25481907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8075"/>
            <a:ext cx="9970375" cy="50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9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C871-4D73-4FB0-BBF3-9C49D444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Sci-kit-Learn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852F-EB44-4EA1-82B3-F06E916A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56745"/>
          </a:xfrm>
        </p:spPr>
        <p:txBody>
          <a:bodyPr>
            <a:normAutofit/>
          </a:bodyPr>
          <a:lstStyle/>
          <a:p>
            <a:r>
              <a:rPr lang="en-US" dirty="0"/>
              <a:t>Most of the machine learning tasks use a component called an Estimator</a:t>
            </a:r>
          </a:p>
          <a:p>
            <a:pPr lvl="1"/>
            <a:r>
              <a:rPr lang="en-US" dirty="0"/>
              <a:t>fit() method does the work of fitting a model based on the training data</a:t>
            </a:r>
          </a:p>
          <a:p>
            <a:pPr lvl="1"/>
            <a:r>
              <a:rPr lang="en-US" dirty="0"/>
              <a:t>predict() method predicts a new value based on new data provided to a fitted model</a:t>
            </a:r>
          </a:p>
          <a:p>
            <a:r>
              <a:rPr lang="en-US" dirty="0"/>
              <a:t>Transformations can be added to an estimator for special processing requirements</a:t>
            </a:r>
          </a:p>
          <a:p>
            <a:r>
              <a:rPr lang="en-US" dirty="0"/>
              <a:t>For example, transformers can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stem words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9963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A0FD-D508-44DB-ACC1-4E57D56A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Data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6C27-3628-4B53-8163-334F3ADD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machine learning algorithms require data to be structured in a two-dimensional array-like structure where:</a:t>
            </a:r>
          </a:p>
          <a:p>
            <a:pPr lvl="1"/>
            <a:r>
              <a:rPr lang="en-US" dirty="0"/>
              <a:t>Columns are features</a:t>
            </a:r>
          </a:p>
          <a:p>
            <a:pPr lvl="1"/>
            <a:r>
              <a:rPr lang="en-US" dirty="0"/>
              <a:t>Rows are instances</a:t>
            </a:r>
          </a:p>
          <a:p>
            <a:r>
              <a:rPr lang="en-US" dirty="0"/>
              <a:t>Blocks of text must be transformed before analytics can be executed</a:t>
            </a:r>
          </a:p>
          <a:p>
            <a:r>
              <a:rPr lang="en-US" dirty="0"/>
              <a:t>Bag of Words Approaches (most common)</a:t>
            </a:r>
          </a:p>
          <a:p>
            <a:pPr lvl="1"/>
            <a:r>
              <a:rPr lang="en-US" dirty="0"/>
              <a:t>Each word or stem is considered a feature</a:t>
            </a:r>
          </a:p>
          <a:p>
            <a:pPr lvl="1"/>
            <a:r>
              <a:rPr lang="en-US" dirty="0"/>
              <a:t>Features can be structured as numeric vectors</a:t>
            </a:r>
          </a:p>
          <a:p>
            <a:pPr lvl="1"/>
            <a:r>
              <a:rPr lang="en-US" dirty="0"/>
              <a:t>Each instance would have its own vector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2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1907-4EDC-43E4-9978-C89E8FE8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500F-12EC-4465-A692-24AD4646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56826"/>
          </a:xfrm>
        </p:spPr>
        <p:txBody>
          <a:bodyPr/>
          <a:lstStyle/>
          <a:p>
            <a:r>
              <a:rPr lang="en-US" dirty="0"/>
              <a:t>Scikit-learn allows you to combine multiple activities into a single pipeline</a:t>
            </a:r>
          </a:p>
          <a:p>
            <a:pPr lvl="1"/>
            <a:r>
              <a:rPr lang="en-US" dirty="0"/>
              <a:t>Simplifies process definition</a:t>
            </a:r>
          </a:p>
          <a:p>
            <a:pPr lvl="1"/>
            <a:r>
              <a:rPr lang="en-US" dirty="0"/>
              <a:t>Creates an easily repeatable process</a:t>
            </a:r>
          </a:p>
          <a:p>
            <a:r>
              <a:rPr lang="en-US" dirty="0"/>
              <a:t>We will illustrate pipelines in the next two discussions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23E4B-8446-40E5-A125-ACA804CB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43" y="4223554"/>
            <a:ext cx="4285714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BFD1-27DA-45D3-A97E-06F2285C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8C52-E239-44E7-9ED7-B6826A140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contains the feature count in each instance (document)</a:t>
            </a:r>
          </a:p>
          <a:p>
            <a:r>
              <a:rPr lang="en-US" dirty="0"/>
              <a:t>Counts are either usually</a:t>
            </a:r>
          </a:p>
          <a:p>
            <a:pPr lvl="1"/>
            <a:r>
              <a:rPr lang="en-US" dirty="0"/>
              <a:t>Actual counts of each feature (word) in an instance (document)</a:t>
            </a:r>
          </a:p>
          <a:p>
            <a:pPr lvl="1"/>
            <a:r>
              <a:rPr lang="en-US" dirty="0"/>
              <a:t>Weighted value for each feature based on number of features in the document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Very easy to calculate</a:t>
            </a:r>
          </a:p>
          <a:p>
            <a:pPr lvl="1"/>
            <a:r>
              <a:rPr lang="en-US" dirty="0"/>
              <a:t>Shows which features are most prominent in a document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Documents of different length are often not comparable</a:t>
            </a:r>
          </a:p>
        </p:txBody>
      </p:sp>
    </p:spTree>
    <p:extLst>
      <p:ext uri="{BB962C8B-B14F-4D97-AF65-F5344CB8AC3E}">
        <p14:creationId xmlns:p14="http://schemas.microsoft.com/office/powerpoint/2010/main" val="37647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088B-72D2-400A-A625-88AF2F44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513CB-E7D2-44FA-985D-408522DA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679462"/>
            <a:ext cx="9979811" cy="42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3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B69A-62C7-428B-9311-735D64E7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Vectors in </a:t>
            </a:r>
            <a:r>
              <a:rPr lang="en-US" dirty="0" err="1"/>
              <a:t>Gensim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C6DEA-64A0-49A2-88F4-0E61A643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06" y="1638284"/>
            <a:ext cx="8771428" cy="13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AABBA-C0DA-4225-90CC-DF1D4351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9" y="3284568"/>
            <a:ext cx="7304762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C0C7-58E4-45EB-BC85-08AB54A4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Vectors in Scikit-Learn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7661D-861F-4622-AF0E-0ADA6718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72" y="2700735"/>
            <a:ext cx="9118055" cy="36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8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327F-BC18-45A4-A55F-995E43F4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EE6F-5EEB-43A7-B11D-A3D60F22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 approach</a:t>
            </a:r>
          </a:p>
          <a:p>
            <a:r>
              <a:rPr lang="en-US" dirty="0"/>
              <a:t>Each feature in the vector is marked with</a:t>
            </a:r>
          </a:p>
          <a:p>
            <a:pPr lvl="1"/>
            <a:r>
              <a:rPr lang="en-US" dirty="0"/>
              <a:t>0 if feature does not exist in the instance</a:t>
            </a:r>
          </a:p>
          <a:p>
            <a:pPr lvl="1"/>
            <a:r>
              <a:rPr lang="en-US" dirty="0"/>
              <a:t>1 if the feature does exist in the instance (it does not matter many times the word is repeated, it will give 1 if there is that word)</a:t>
            </a:r>
          </a:p>
          <a:p>
            <a:r>
              <a:rPr lang="en-US" dirty="0"/>
              <a:t>Eliminates the ‘long tail distribution’ of features that may be common in a single instance</a:t>
            </a:r>
          </a:p>
          <a:p>
            <a:r>
              <a:rPr lang="en-US" dirty="0"/>
              <a:t>Common when</a:t>
            </a:r>
          </a:p>
          <a:p>
            <a:pPr lvl="1"/>
            <a:r>
              <a:rPr lang="en-US" dirty="0"/>
              <a:t>Instance documents are short</a:t>
            </a:r>
          </a:p>
          <a:p>
            <a:pPr lvl="1"/>
            <a:r>
              <a:rPr lang="en-US" dirty="0"/>
              <a:t>Input is required for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88303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EB4D-D3AD-4824-A67B-DDEA2D1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03546-4300-42EB-A74F-B9C4F749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62" y="1818677"/>
            <a:ext cx="10122558" cy="43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2F84-0A61-4B43-995A-922646E7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</a:t>
            </a:r>
            <a:r>
              <a:rPr lang="en-US" dirty="0" err="1"/>
              <a:t>Gensim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82812-0E9E-4C90-95D1-8F57F823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20" y="2171700"/>
            <a:ext cx="9811143" cy="37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08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412</TotalTime>
  <Words>683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Text Vectorization</vt:lpstr>
      <vt:lpstr>Preparing Data for Machine Learning</vt:lpstr>
      <vt:lpstr>Frequency Vectors</vt:lpstr>
      <vt:lpstr>Frequency Vectors</vt:lpstr>
      <vt:lpstr>Frequency Vectors in Gensim</vt:lpstr>
      <vt:lpstr>Frequency Vectors in Scikit-Learn</vt:lpstr>
      <vt:lpstr>One-Hot Encoding</vt:lpstr>
      <vt:lpstr>One-Hot Encoding</vt:lpstr>
      <vt:lpstr>One-Hot Encoding in Gensim</vt:lpstr>
      <vt:lpstr>One-Hot Encoding in Scikit-Learn</vt:lpstr>
      <vt:lpstr>Term Freq / Inverse Document Freq (TF-IDF)</vt:lpstr>
      <vt:lpstr>TF-IDF</vt:lpstr>
      <vt:lpstr>TF=IDF</vt:lpstr>
      <vt:lpstr>TF-IDF in Gensim</vt:lpstr>
      <vt:lpstr>TF-IDF in Scikit-Learn</vt:lpstr>
      <vt:lpstr>Document Similarity</vt:lpstr>
      <vt:lpstr>Word2Vec in Gensim</vt:lpstr>
      <vt:lpstr>Word2Vec in Gensim</vt:lpstr>
      <vt:lpstr>More about Sci-kit-Learn</vt:lpstr>
      <vt:lpstr>Pipelines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Vectorization and Transformation</dc:title>
  <dc:creator>Michael Lee</dc:creator>
  <cp:lastModifiedBy>Srijana lawa</cp:lastModifiedBy>
  <cp:revision>17</cp:revision>
  <dcterms:created xsi:type="dcterms:W3CDTF">2020-04-10T16:18:56Z</dcterms:created>
  <dcterms:modified xsi:type="dcterms:W3CDTF">2020-04-12T03:58:51Z</dcterms:modified>
</cp:coreProperties>
</file>