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1"/>
  </p:notesMasterIdLst>
  <p:sldIdLst>
    <p:sldId id="256" r:id="rId2"/>
    <p:sldId id="257" r:id="rId3"/>
    <p:sldId id="258" r:id="rId4"/>
    <p:sldId id="265" r:id="rId5"/>
    <p:sldId id="259"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BD6E5-8D86-4F4C-BB69-5DFBECEDB662}"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F7C9A-24BD-44A7-B1B4-CBCD687D23F6}" type="slidenum">
              <a:rPr lang="en-IN" smtClean="0"/>
              <a:t>‹#›</a:t>
            </a:fld>
            <a:endParaRPr lang="en-IN"/>
          </a:p>
        </p:txBody>
      </p:sp>
    </p:spTree>
    <p:extLst>
      <p:ext uri="{BB962C8B-B14F-4D97-AF65-F5344CB8AC3E}">
        <p14:creationId xmlns:p14="http://schemas.microsoft.com/office/powerpoint/2010/main" val="394195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9728"/>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IN" b="1" dirty="0">
                <a:solidFill>
                  <a:schemeClr val="bg1"/>
                </a:solidFill>
              </a:rPr>
              <a:t>Greenhouse Gas Emission</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66BFD225-1250-0CB2-EB53-FC18DF746EC0}"/>
              </a:ext>
            </a:extLst>
          </p:cNvPr>
          <p:cNvSpPr txBox="1"/>
          <p:nvPr/>
        </p:nvSpPr>
        <p:spPr>
          <a:xfrm>
            <a:off x="4060794" y="4075331"/>
            <a:ext cx="6870861" cy="379656"/>
          </a:xfrm>
          <a:prstGeom prst="rect">
            <a:avLst/>
          </a:prstGeom>
          <a:noFill/>
        </p:spPr>
        <p:txBody>
          <a:bodyPr wrap="square" rtlCol="0">
            <a:spAutoFit/>
          </a:bodyPr>
          <a:lstStyle/>
          <a:p>
            <a:pPr algn="r"/>
            <a:r>
              <a:rPr lang="en-IN" b="1" dirty="0">
                <a:solidFill>
                  <a:schemeClr val="bg1"/>
                </a:solidFill>
              </a:rPr>
              <a:t>Srijani Mukhopadhyay</a:t>
            </a:r>
            <a:endParaRPr 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03726AC4-EE22-5D21-F523-8682342CFF02}"/>
              </a:ext>
            </a:extLst>
          </p:cNvPr>
          <p:cNvSpPr txBox="1"/>
          <p:nvPr/>
        </p:nvSpPr>
        <p:spPr>
          <a:xfrm>
            <a:off x="340468" y="1442720"/>
            <a:ext cx="6995053" cy="4402167"/>
          </a:xfrm>
          <a:prstGeom prst="rect">
            <a:avLst/>
          </a:prstGeom>
          <a:noFill/>
        </p:spPr>
        <p:txBody>
          <a:bodyPr wrap="square" rtlCol="0">
            <a:spAutoFit/>
          </a:bodyPr>
          <a:lstStyle/>
          <a:p>
            <a:pPr marL="342900" indent="-342900">
              <a:buFont typeface="Arial" panose="020B0604020202020204" pitchFamily="34" charset="0"/>
              <a:buChar char="•"/>
            </a:pPr>
            <a:r>
              <a:rPr lang="en-US" dirty="0"/>
              <a:t>Understand the process of building a regression model to predict supply chain emission factors.</a:t>
            </a:r>
          </a:p>
          <a:p>
            <a:pPr marL="342900" indent="-342900">
              <a:buFont typeface="Arial" panose="020B0604020202020204" pitchFamily="34" charset="0"/>
              <a:buChar char="•"/>
            </a:pPr>
            <a:r>
              <a:rPr lang="en-US" dirty="0"/>
              <a:t>Learn how to load, preprocess, and explore supply chain emission data.</a:t>
            </a:r>
          </a:p>
          <a:p>
            <a:pPr marL="342900" indent="-342900">
              <a:buFont typeface="Arial" panose="020B0604020202020204" pitchFamily="34" charset="0"/>
              <a:buChar char="•"/>
            </a:pPr>
            <a:r>
              <a:rPr lang="en-US" dirty="0"/>
              <a:t>Gain experience in feature engineering and its impact on model performance.</a:t>
            </a:r>
          </a:p>
          <a:p>
            <a:pPr marL="342900" indent="-342900">
              <a:buFont typeface="Arial" panose="020B0604020202020204" pitchFamily="34" charset="0"/>
              <a:buChar char="•"/>
            </a:pPr>
            <a:r>
              <a:rPr lang="en-US" dirty="0"/>
              <a:t>Understand the importance of hyperparameter tuning and cross-validation for model evaluation.</a:t>
            </a:r>
          </a:p>
          <a:p>
            <a:pPr marL="342900" indent="-342900">
              <a:buFont typeface="Arial" panose="020B0604020202020204" pitchFamily="34" charset="0"/>
              <a:buChar char="•"/>
            </a:pPr>
            <a:r>
              <a:rPr lang="en-US" dirty="0"/>
              <a:t>Learn techniques for identifying and handling outliers in a dataset.</a:t>
            </a:r>
          </a:p>
          <a:p>
            <a:pPr marL="342900" indent="-342900">
              <a:buFont typeface="Arial" panose="020B0604020202020204" pitchFamily="34" charset="0"/>
              <a:buChar char="•"/>
            </a:pPr>
            <a:r>
              <a:rPr lang="en-US" dirty="0"/>
              <a:t>Explore different regression models and compare their performance.</a:t>
            </a:r>
          </a:p>
          <a:p>
            <a:pPr marL="342900" indent="-342900">
              <a:buFont typeface="Arial" panose="020B0604020202020204" pitchFamily="34" charset="0"/>
              <a:buChar char="•"/>
            </a:pPr>
            <a:r>
              <a:rPr lang="en-US" dirty="0"/>
              <a:t>Understand the basics of deploying a machine learning model using </a:t>
            </a:r>
            <a:r>
              <a:rPr lang="en-US" dirty="0" err="1"/>
              <a:t>Streamlit</a:t>
            </a:r>
            <a:r>
              <a:rPr lang="en-US" dirty="0"/>
              <a:t>.</a:t>
            </a:r>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9" name="TextBox 8">
            <a:extLst>
              <a:ext uri="{FF2B5EF4-FFF2-40B4-BE49-F238E27FC236}">
                <a16:creationId xmlns:a16="http://schemas.microsoft.com/office/drawing/2014/main" id="{105D6431-347A-2192-4B82-51FFFD9D2103}"/>
              </a:ext>
            </a:extLst>
          </p:cNvPr>
          <p:cNvSpPr txBox="1"/>
          <p:nvPr/>
        </p:nvSpPr>
        <p:spPr>
          <a:xfrm>
            <a:off x="875490" y="2178996"/>
            <a:ext cx="10914433" cy="3252878"/>
          </a:xfrm>
          <a:prstGeom prst="rect">
            <a:avLst/>
          </a:prstGeom>
          <a:noFill/>
        </p:spPr>
        <p:txBody>
          <a:bodyPr wrap="square" rtlCol="0">
            <a:spAutoFit/>
          </a:bodyPr>
          <a:lstStyle/>
          <a:p>
            <a:pPr marL="342900" indent="-342900">
              <a:buFont typeface="Arial" panose="020B0604020202020204" pitchFamily="34" charset="0"/>
              <a:buChar char="•"/>
            </a:pPr>
            <a:r>
              <a:rPr lang="en-IN" b="1" dirty="0"/>
              <a:t>Python</a:t>
            </a:r>
            <a:r>
              <a:rPr lang="en-IN" dirty="0"/>
              <a:t>: The primary programming language used for data analysis and model development.</a:t>
            </a:r>
          </a:p>
          <a:p>
            <a:pPr marL="342900" indent="-342900">
              <a:buFont typeface="Arial" panose="020B0604020202020204" pitchFamily="34" charset="0"/>
              <a:buChar char="•"/>
            </a:pPr>
            <a:r>
              <a:rPr lang="en-IN" b="1" dirty="0"/>
              <a:t>Pandas</a:t>
            </a:r>
            <a:r>
              <a:rPr lang="en-IN" dirty="0"/>
              <a:t>: Used for data manipulation and analysis.</a:t>
            </a:r>
          </a:p>
          <a:p>
            <a:pPr marL="342900" indent="-342900">
              <a:buFont typeface="Arial" panose="020B0604020202020204" pitchFamily="34" charset="0"/>
              <a:buChar char="•"/>
            </a:pPr>
            <a:r>
              <a:rPr lang="en-IN" b="1" dirty="0"/>
              <a:t>NumPy</a:t>
            </a:r>
            <a:r>
              <a:rPr lang="en-IN" dirty="0"/>
              <a:t>: Used for numerical operations.</a:t>
            </a:r>
          </a:p>
          <a:p>
            <a:pPr marL="342900" indent="-342900">
              <a:buFont typeface="Arial" panose="020B0604020202020204" pitchFamily="34" charset="0"/>
              <a:buChar char="•"/>
            </a:pPr>
            <a:r>
              <a:rPr lang="en-IN" b="1" dirty="0"/>
              <a:t>Matplotlib</a:t>
            </a:r>
            <a:r>
              <a:rPr lang="en-IN" dirty="0"/>
              <a:t> and Seaborn: Used for data visualization.</a:t>
            </a:r>
          </a:p>
          <a:p>
            <a:pPr marL="342900" indent="-342900">
              <a:buFont typeface="Arial" panose="020B0604020202020204" pitchFamily="34" charset="0"/>
              <a:buChar char="•"/>
            </a:pPr>
            <a:r>
              <a:rPr lang="en-IN" b="1" dirty="0"/>
              <a:t>Scikit-learn</a:t>
            </a:r>
            <a:r>
              <a:rPr lang="en-IN" dirty="0"/>
              <a:t>: A comprehensive library for machine learning, used for model selection, training, evaluation, and preprocessing (e.g., </a:t>
            </a:r>
            <a:r>
              <a:rPr lang="en-IN" dirty="0" err="1"/>
              <a:t>train_test_split</a:t>
            </a:r>
            <a:r>
              <a:rPr lang="en-IN" dirty="0"/>
              <a:t>, </a:t>
            </a:r>
            <a:r>
              <a:rPr lang="en-IN" dirty="0" err="1"/>
              <a:t>LabelEncoder</a:t>
            </a:r>
            <a:r>
              <a:rPr lang="en-IN" dirty="0"/>
              <a:t>, </a:t>
            </a:r>
            <a:r>
              <a:rPr lang="en-IN" dirty="0" err="1"/>
              <a:t>StandardScaler</a:t>
            </a:r>
            <a:r>
              <a:rPr lang="en-IN" dirty="0"/>
              <a:t>, </a:t>
            </a:r>
            <a:r>
              <a:rPr lang="en-IN" dirty="0" err="1"/>
              <a:t>RandomForestRegressor</a:t>
            </a:r>
            <a:r>
              <a:rPr lang="en-IN" dirty="0"/>
              <a:t>, </a:t>
            </a:r>
            <a:r>
              <a:rPr lang="en-IN" dirty="0" err="1"/>
              <a:t>GradientBoostingRegressor</a:t>
            </a:r>
            <a:r>
              <a:rPr lang="en-IN" dirty="0"/>
              <a:t>, SVR, </a:t>
            </a:r>
            <a:r>
              <a:rPr lang="en-IN" dirty="0" err="1"/>
              <a:t>GridSearchCV</a:t>
            </a:r>
            <a:r>
              <a:rPr lang="en-IN" dirty="0"/>
              <a:t>, </a:t>
            </a:r>
            <a:r>
              <a:rPr lang="en-IN" dirty="0" err="1"/>
              <a:t>cross_val_score</a:t>
            </a:r>
            <a:r>
              <a:rPr lang="en-IN" dirty="0"/>
              <a:t>, </a:t>
            </a:r>
            <a:r>
              <a:rPr lang="en-IN" dirty="0" err="1"/>
              <a:t>PolynomialFeatures</a:t>
            </a:r>
            <a:r>
              <a:rPr lang="en-IN" dirty="0"/>
              <a:t>).</a:t>
            </a:r>
          </a:p>
          <a:p>
            <a:pPr marL="342900" indent="-342900">
              <a:buFont typeface="Arial" panose="020B0604020202020204" pitchFamily="34" charset="0"/>
              <a:buChar char="•"/>
            </a:pPr>
            <a:r>
              <a:rPr lang="en-IN" b="1" dirty="0" err="1"/>
              <a:t>Joblib</a:t>
            </a:r>
            <a:r>
              <a:rPr lang="en-IN" dirty="0"/>
              <a:t>: Used for saving and loading the trained model and scaler.</a:t>
            </a:r>
          </a:p>
          <a:p>
            <a:pPr marL="342900" indent="-342900">
              <a:buFont typeface="Arial" panose="020B0604020202020204" pitchFamily="34" charset="0"/>
              <a:buChar char="•"/>
            </a:pPr>
            <a:r>
              <a:rPr lang="en-IN" b="1" dirty="0" err="1"/>
              <a:t>Streamlit</a:t>
            </a:r>
            <a:r>
              <a:rPr lang="en-IN" dirty="0"/>
              <a:t>: Used for deploying the machine learning model as a web application.</a:t>
            </a:r>
          </a:p>
          <a:p>
            <a:pPr marL="342900" indent="-342900">
              <a:buFont typeface="Arial" panose="020B0604020202020204" pitchFamily="34" charset="0"/>
              <a:buChar char="•"/>
            </a:pPr>
            <a:r>
              <a:rPr lang="en-IN" b="1" dirty="0"/>
              <a:t>Google</a:t>
            </a:r>
            <a:r>
              <a:rPr lang="en-IN" dirty="0"/>
              <a:t> </a:t>
            </a:r>
            <a:r>
              <a:rPr lang="en-IN" b="1" dirty="0" err="1"/>
              <a:t>Colab</a:t>
            </a:r>
            <a:r>
              <a:rPr lang="en-IN" dirty="0"/>
              <a:t>: The environment used for developing and executing the code.</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5C7D8-E178-0042-C219-005957700C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268192-895D-8822-E78F-32B0B946CA52}"/>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FD22F94A-F857-BCBB-6E60-0FBA2655D553}"/>
              </a:ext>
            </a:extLst>
          </p:cNvPr>
          <p:cNvSpPr txBox="1"/>
          <p:nvPr/>
        </p:nvSpPr>
        <p:spPr>
          <a:xfrm>
            <a:off x="531778" y="1901150"/>
            <a:ext cx="11128443" cy="4402167"/>
          </a:xfrm>
          <a:prstGeom prst="rect">
            <a:avLst/>
          </a:prstGeom>
          <a:noFill/>
        </p:spPr>
        <p:txBody>
          <a:bodyPr wrap="square" rtlCol="0">
            <a:spAutoFit/>
          </a:bodyPr>
          <a:lstStyle/>
          <a:p>
            <a:pPr algn="just"/>
            <a:r>
              <a:rPr lang="en-US" b="1" dirty="0"/>
              <a:t>Data Loading and Merging:</a:t>
            </a:r>
            <a:r>
              <a:rPr lang="en-US" dirty="0"/>
              <a:t> Load annual supply chain emission data from multiple sheets of an Excel file (2010-2016) for both commodities and industries.</a:t>
            </a:r>
          </a:p>
          <a:p>
            <a:pPr algn="just"/>
            <a:endParaRPr lang="en-US" dirty="0"/>
          </a:p>
          <a:p>
            <a:pPr algn="just"/>
            <a:r>
              <a:rPr lang="en-US" b="1" dirty="0"/>
              <a:t>Data Preprocessing:</a:t>
            </a:r>
            <a:endParaRPr lang="en-US" dirty="0"/>
          </a:p>
          <a:p>
            <a:pPr lvl="1" algn="just"/>
            <a:r>
              <a:rPr lang="en-US" dirty="0"/>
              <a:t>Handle missing values (dropping the 'Unnamed: 7' column).</a:t>
            </a:r>
          </a:p>
          <a:p>
            <a:pPr lvl="1" algn="just"/>
            <a:r>
              <a:rPr lang="en-US" dirty="0"/>
              <a:t>Encode categorical features ('Substance', 'Unit', 'Source') using mapping.</a:t>
            </a:r>
          </a:p>
          <a:p>
            <a:pPr lvl="1" algn="just"/>
            <a:r>
              <a:rPr lang="en-US" dirty="0"/>
              <a:t>Visualize the distribution of the target variable.</a:t>
            </a:r>
          </a:p>
          <a:p>
            <a:pPr lvl="1" algn="just"/>
            <a:r>
              <a:rPr lang="en-US" dirty="0"/>
              <a:t>Perform correlation analysis.</a:t>
            </a:r>
          </a:p>
          <a:p>
            <a:pPr lvl="1" algn="just"/>
            <a:r>
              <a:rPr lang="en-US" dirty="0"/>
              <a:t>Scale numerical features using </a:t>
            </a:r>
            <a:r>
              <a:rPr lang="en-US" dirty="0" err="1"/>
              <a:t>StandardScaler</a:t>
            </a:r>
            <a:r>
              <a:rPr lang="en-US" dirty="0"/>
              <a:t>.</a:t>
            </a:r>
          </a:p>
          <a:p>
            <a:pPr lvl="1" algn="just"/>
            <a:endParaRPr lang="en-US" dirty="0"/>
          </a:p>
          <a:p>
            <a:pPr algn="just"/>
            <a:r>
              <a:rPr lang="en-US" b="1" dirty="0"/>
              <a:t>Feature Engineering:</a:t>
            </a:r>
            <a:r>
              <a:rPr lang="en-US" dirty="0"/>
              <a:t> Create new features using polynomial and interaction terms to capture more complex relationships.</a:t>
            </a:r>
          </a:p>
          <a:p>
            <a:pPr algn="just"/>
            <a:endParaRPr lang="en-US" dirty="0"/>
          </a:p>
          <a:p>
            <a:pPr algn="just"/>
            <a:r>
              <a:rPr lang="en-US" b="1" dirty="0"/>
              <a:t>Data Splitting:</a:t>
            </a:r>
            <a:r>
              <a:rPr lang="en-US" dirty="0"/>
              <a:t> Split the data into training and testing sets.</a:t>
            </a:r>
          </a:p>
          <a:p>
            <a:endParaRPr lang="en-IN" dirty="0"/>
          </a:p>
        </p:txBody>
      </p:sp>
    </p:spTree>
    <p:extLst>
      <p:ext uri="{BB962C8B-B14F-4D97-AF65-F5344CB8AC3E}">
        <p14:creationId xmlns:p14="http://schemas.microsoft.com/office/powerpoint/2010/main" val="343114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D507AE6-2A90-317F-1744-9344339728AE}"/>
              </a:ext>
            </a:extLst>
          </p:cNvPr>
          <p:cNvSpPr txBox="1"/>
          <p:nvPr/>
        </p:nvSpPr>
        <p:spPr>
          <a:xfrm>
            <a:off x="424773" y="1677413"/>
            <a:ext cx="11128443" cy="4689489"/>
          </a:xfrm>
          <a:prstGeom prst="rect">
            <a:avLst/>
          </a:prstGeom>
          <a:noFill/>
        </p:spPr>
        <p:txBody>
          <a:bodyPr wrap="square" rtlCol="0">
            <a:spAutoFit/>
          </a:bodyPr>
          <a:lstStyle/>
          <a:p>
            <a:r>
              <a:rPr lang="en-US" b="1" dirty="0"/>
              <a:t>Model Selection and Training:</a:t>
            </a:r>
            <a:r>
              <a:rPr lang="en-US" dirty="0"/>
              <a:t> Choose and train a regression model (Random Forest Regressor, Gradient Boosting Regressor, Support Vector Regressor).</a:t>
            </a:r>
          </a:p>
          <a:p>
            <a:endParaRPr lang="en-US" dirty="0"/>
          </a:p>
          <a:p>
            <a:r>
              <a:rPr lang="en-US" b="1" dirty="0"/>
              <a:t>Hyperparameter Tuning:</a:t>
            </a:r>
            <a:r>
              <a:rPr lang="en-US" dirty="0"/>
              <a:t> Optimize the model's hyperparameters using </a:t>
            </a:r>
            <a:r>
              <a:rPr lang="en-US" dirty="0" err="1"/>
              <a:t>GridSearchCV</a:t>
            </a:r>
            <a:r>
              <a:rPr lang="en-US" dirty="0"/>
              <a:t> to improve performance.</a:t>
            </a:r>
          </a:p>
          <a:p>
            <a:endParaRPr lang="en-US" dirty="0"/>
          </a:p>
          <a:p>
            <a:pPr algn="just"/>
            <a:r>
              <a:rPr lang="en-US" b="1" dirty="0"/>
              <a:t>Model Evaluation:</a:t>
            </a:r>
            <a:r>
              <a:rPr lang="en-US" dirty="0"/>
              <a:t> Evaluate the model's performance using metrics like RMSE and R².</a:t>
            </a:r>
          </a:p>
          <a:p>
            <a:pPr algn="just"/>
            <a:endParaRPr lang="en-US" dirty="0"/>
          </a:p>
          <a:p>
            <a:r>
              <a:rPr lang="en-US" b="1" dirty="0"/>
              <a:t>Cross-Validation:</a:t>
            </a:r>
            <a:r>
              <a:rPr lang="en-US" dirty="0"/>
              <a:t> Implement k-fold cross-validation for a more reliable performance estimate.</a:t>
            </a:r>
          </a:p>
          <a:p>
            <a:endParaRPr lang="en-US" dirty="0"/>
          </a:p>
          <a:p>
            <a:r>
              <a:rPr lang="en-US" b="1" dirty="0"/>
              <a:t>Outlier Treatment:</a:t>
            </a:r>
            <a:r>
              <a:rPr lang="en-US" dirty="0"/>
              <a:t> Identify and handle outliers using visualization (box plots) and the IQR method.</a:t>
            </a:r>
          </a:p>
          <a:p>
            <a:endParaRPr lang="en-US" dirty="0"/>
          </a:p>
          <a:p>
            <a:r>
              <a:rPr lang="en-US" b="1" dirty="0"/>
              <a:t>Model Saving:</a:t>
            </a:r>
            <a:r>
              <a:rPr lang="en-US" dirty="0"/>
              <a:t> Save the trained model and scaler for future use.</a:t>
            </a:r>
          </a:p>
          <a:p>
            <a:endParaRPr lang="en-US" dirty="0"/>
          </a:p>
          <a:p>
            <a:r>
              <a:rPr lang="en-US" b="1" dirty="0"/>
              <a:t>Deployment:</a:t>
            </a:r>
            <a:r>
              <a:rPr lang="en-US" dirty="0"/>
              <a:t> Deploy the model using </a:t>
            </a:r>
            <a:r>
              <a:rPr lang="en-US" dirty="0" err="1"/>
              <a:t>Streamlit</a:t>
            </a:r>
            <a:r>
              <a:rPr lang="en-US" dirty="0"/>
              <a:t> to create an interactive web application for predictions.</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F45918EB-F375-9C9E-0091-698D8370352C}"/>
              </a:ext>
            </a:extLst>
          </p:cNvPr>
          <p:cNvSpPr txBox="1"/>
          <p:nvPr/>
        </p:nvSpPr>
        <p:spPr>
          <a:xfrm>
            <a:off x="896566" y="2976663"/>
            <a:ext cx="10398868" cy="1241622"/>
          </a:xfrm>
          <a:prstGeom prst="rect">
            <a:avLst/>
          </a:prstGeom>
          <a:noFill/>
        </p:spPr>
        <p:txBody>
          <a:bodyPr wrap="square" rtlCol="0">
            <a:spAutoFit/>
          </a:bodyPr>
          <a:lstStyle/>
          <a:p>
            <a:pPr algn="just"/>
            <a:r>
              <a:rPr lang="en-US" dirty="0"/>
              <a:t>We have annual supply chain emission data from 2010–2016 categorized into industries and commodities. The goal is to develop a regression model that can predict the Supply Chain Emission Factors with Margins based on descriptive and quality metrics (substance, unit, reliability, temporal/geographical/technological/data collection correlations, etc.).</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CB0DD8DF-9932-34FD-0EE6-7CBA71ED59B6}"/>
              </a:ext>
            </a:extLst>
          </p:cNvPr>
          <p:cNvSpPr txBox="1"/>
          <p:nvPr/>
        </p:nvSpPr>
        <p:spPr>
          <a:xfrm>
            <a:off x="1626704" y="2772384"/>
            <a:ext cx="9156970" cy="1816266"/>
          </a:xfrm>
          <a:prstGeom prst="rect">
            <a:avLst/>
          </a:prstGeom>
          <a:noFill/>
        </p:spPr>
        <p:txBody>
          <a:bodyPr wrap="square" rtlCol="0">
            <a:spAutoFit/>
          </a:bodyPr>
          <a:lstStyle/>
          <a:p>
            <a:pPr algn="just"/>
            <a:r>
              <a:rPr lang="en-US" dirty="0"/>
              <a:t>The solution involves developing a regression model, specifically a tuned Random Forest Regressor, to predict Supply Chain Emission Factors with Margins. The model is trained on preprocessed data that includes original and engineered features, and its performance is evaluated using various metrics and cross-validation. The final trained model and scaler are saved, and a </a:t>
            </a:r>
            <a:r>
              <a:rPr lang="en-US" dirty="0" err="1"/>
              <a:t>Streamlit</a:t>
            </a:r>
            <a:r>
              <a:rPr lang="en-US" dirty="0"/>
              <a:t> application is created for easy deployment and interaction.</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C16639B6-2CD8-DC2C-624E-BFEAA96A4BAF}"/>
              </a:ext>
            </a:extLst>
          </p:cNvPr>
          <p:cNvPicPr>
            <a:picLocks noChangeAspect="1"/>
          </p:cNvPicPr>
          <p:nvPr/>
        </p:nvPicPr>
        <p:blipFill>
          <a:blip r:embed="rId2"/>
          <a:stretch>
            <a:fillRect/>
          </a:stretch>
        </p:blipFill>
        <p:spPr>
          <a:xfrm>
            <a:off x="438475" y="1592898"/>
            <a:ext cx="4058216" cy="2991267"/>
          </a:xfrm>
          <a:prstGeom prst="rect">
            <a:avLst/>
          </a:prstGeom>
        </p:spPr>
      </p:pic>
      <p:pic>
        <p:nvPicPr>
          <p:cNvPr id="6" name="Picture 5">
            <a:extLst>
              <a:ext uri="{FF2B5EF4-FFF2-40B4-BE49-F238E27FC236}">
                <a16:creationId xmlns:a16="http://schemas.microsoft.com/office/drawing/2014/main" id="{550BDBB0-0E14-CC5B-0E81-2AB4075D1422}"/>
              </a:ext>
            </a:extLst>
          </p:cNvPr>
          <p:cNvPicPr>
            <a:picLocks noChangeAspect="1"/>
          </p:cNvPicPr>
          <p:nvPr/>
        </p:nvPicPr>
        <p:blipFill>
          <a:blip r:embed="rId3"/>
          <a:stretch>
            <a:fillRect/>
          </a:stretch>
        </p:blipFill>
        <p:spPr>
          <a:xfrm>
            <a:off x="4956140" y="2064450"/>
            <a:ext cx="5820587" cy="2048161"/>
          </a:xfrm>
          <a:prstGeom prst="rect">
            <a:avLst/>
          </a:prstGeom>
        </p:spPr>
      </p:pic>
      <p:sp>
        <p:nvSpPr>
          <p:cNvPr id="7" name="TextBox 6">
            <a:extLst>
              <a:ext uri="{FF2B5EF4-FFF2-40B4-BE49-F238E27FC236}">
                <a16:creationId xmlns:a16="http://schemas.microsoft.com/office/drawing/2014/main" id="{C43F1CBA-1386-B4B0-FA8E-FC69BB7E5646}"/>
              </a:ext>
            </a:extLst>
          </p:cNvPr>
          <p:cNvSpPr txBox="1"/>
          <p:nvPr/>
        </p:nvSpPr>
        <p:spPr>
          <a:xfrm>
            <a:off x="564204" y="5029200"/>
            <a:ext cx="4299626" cy="379656"/>
          </a:xfrm>
          <a:prstGeom prst="rect">
            <a:avLst/>
          </a:prstGeom>
          <a:noFill/>
        </p:spPr>
        <p:txBody>
          <a:bodyPr wrap="square" rtlCol="0">
            <a:spAutoFit/>
          </a:bodyPr>
          <a:lstStyle/>
          <a:p>
            <a:r>
              <a:rPr lang="en-IN" dirty="0"/>
              <a:t>Fig 1 : before hyperparameter tuning</a:t>
            </a:r>
          </a:p>
        </p:txBody>
      </p:sp>
      <p:sp>
        <p:nvSpPr>
          <p:cNvPr id="8" name="TextBox 7">
            <a:extLst>
              <a:ext uri="{FF2B5EF4-FFF2-40B4-BE49-F238E27FC236}">
                <a16:creationId xmlns:a16="http://schemas.microsoft.com/office/drawing/2014/main" id="{B76253A2-54A4-62A0-F350-30820B376561}"/>
              </a:ext>
            </a:extLst>
          </p:cNvPr>
          <p:cNvSpPr txBox="1"/>
          <p:nvPr/>
        </p:nvSpPr>
        <p:spPr>
          <a:xfrm>
            <a:off x="5716620" y="5029200"/>
            <a:ext cx="4299626" cy="379656"/>
          </a:xfrm>
          <a:prstGeom prst="rect">
            <a:avLst/>
          </a:prstGeom>
          <a:noFill/>
        </p:spPr>
        <p:txBody>
          <a:bodyPr wrap="square" rtlCol="0">
            <a:spAutoFit/>
          </a:bodyPr>
          <a:lstStyle/>
          <a:p>
            <a:r>
              <a:rPr lang="en-IN" dirty="0"/>
              <a:t>Fig 2 : after hyperparameter tuning</a:t>
            </a:r>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E9B74B6C-831A-3E07-4D77-E94A37F09B77}"/>
              </a:ext>
            </a:extLst>
          </p:cNvPr>
          <p:cNvSpPr txBox="1"/>
          <p:nvPr/>
        </p:nvSpPr>
        <p:spPr>
          <a:xfrm>
            <a:off x="1595336" y="2094241"/>
            <a:ext cx="8589523" cy="2965555"/>
          </a:xfrm>
          <a:prstGeom prst="rect">
            <a:avLst/>
          </a:prstGeom>
          <a:noFill/>
        </p:spPr>
        <p:txBody>
          <a:bodyPr wrap="square" rtlCol="0">
            <a:spAutoFit/>
          </a:bodyPr>
          <a:lstStyle/>
          <a:p>
            <a:pPr algn="just"/>
            <a:r>
              <a:rPr lang="en-US" dirty="0"/>
              <a:t>This project successfully demonstrates the process of building and deploying a machine learning model for predicting supply chain emission factors. Through data preprocessing, feature engineering, hyperparameter tuning, and cross-validation, we developed a robust model (tuned Random Forest Regressor) that shows high performance in predicting emission factors. The deployment using </a:t>
            </a:r>
            <a:r>
              <a:rPr lang="en-US" dirty="0" err="1"/>
              <a:t>Streamlit</a:t>
            </a:r>
            <a:r>
              <a:rPr lang="en-US" dirty="0"/>
              <a:t> provides a user-friendly interface for utilizing the model. Further work could involve exploring more advanced modeling techniques, incorporating time series analysis, and refining the feature engineering process. The insights gained from feature importance and residual analysis can inform strategies for reducing supply chain emissions.</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229</TotalTime>
  <Words>708</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Srijani Mukhopadhyay</cp:lastModifiedBy>
  <cp:revision>4</cp:revision>
  <dcterms:created xsi:type="dcterms:W3CDTF">2024-12-31T09:40:01Z</dcterms:created>
  <dcterms:modified xsi:type="dcterms:W3CDTF">2025-08-02T20:41:44Z</dcterms:modified>
</cp:coreProperties>
</file>