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63" r:id="rId2"/>
    <p:sldId id="270" r:id="rId3"/>
    <p:sldId id="265" r:id="rId4"/>
    <p:sldId id="262" r:id="rId5"/>
    <p:sldId id="261" r:id="rId6"/>
    <p:sldId id="269" r:id="rId7"/>
    <p:sldId id="256" r:id="rId8"/>
    <p:sldId id="258" r:id="rId9"/>
    <p:sldId id="257" r:id="rId10"/>
    <p:sldId id="271" r:id="rId11"/>
    <p:sldId id="272" r:id="rId12"/>
    <p:sldId id="266" r:id="rId13"/>
    <p:sldId id="259" r:id="rId14"/>
    <p:sldId id="260" r:id="rId15"/>
    <p:sldId id="264" r:id="rId16"/>
    <p:sldId id="291" r:id="rId17"/>
    <p:sldId id="292" r:id="rId18"/>
    <p:sldId id="293" r:id="rId19"/>
    <p:sldId id="294" r:id="rId20"/>
    <p:sldId id="296" r:id="rId21"/>
    <p:sldId id="295" r:id="rId22"/>
    <p:sldId id="284" r:id="rId23"/>
    <p:sldId id="285" r:id="rId24"/>
    <p:sldId id="286" r:id="rId25"/>
    <p:sldId id="287" r:id="rId26"/>
    <p:sldId id="288" r:id="rId27"/>
    <p:sldId id="289" r:id="rId28"/>
    <p:sldId id="290" r:id="rId29"/>
    <p:sldId id="275" r:id="rId30"/>
    <p:sldId id="276"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95B74-720D-48D9-8D76-6CEB5116BDD1}" v="396" dt="2019-11-26T15:53:34.362"/>
    <p1510:client id="{DCBC901E-51D0-FA60-C9D4-5806F7661D09}" v="2578" dt="2019-09-18T07:18:36.811"/>
    <p1510:client id="{F9D0DFE1-FEE6-41AF-A358-AEFFB82B9E57}" v="69" dt="2019-11-26T16:26:32.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7" autoAdjust="0"/>
    <p:restoredTop sz="94660"/>
  </p:normalViewPr>
  <p:slideViewPr>
    <p:cSldViewPr snapToGrid="0">
      <p:cViewPr varScale="1">
        <p:scale>
          <a:sx n="145" d="100"/>
          <a:sy n="145" d="100"/>
        </p:scale>
        <p:origin x="192" y="432"/>
      </p:cViewPr>
      <p:guideLst/>
    </p:cSldViewPr>
  </p:slideViewPr>
  <p:notesTextViewPr>
    <p:cViewPr>
      <p:scale>
        <a:sx n="1" d="1"/>
        <a:sy n="1" d="1"/>
      </p:scale>
      <p:origin x="0" y="0"/>
    </p:cViewPr>
  </p:notesTextViewPr>
  <p:sorterViewPr>
    <p:cViewPr>
      <p:scale>
        <a:sx n="95" d="100"/>
        <a:sy n="9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6.svg"/><Relationship Id="rId1" Type="http://schemas.openxmlformats.org/officeDocument/2006/relationships/image" Target="../media/image6.png"/><Relationship Id="rId6" Type="http://schemas.openxmlformats.org/officeDocument/2006/relationships/image" Target="../media/image18.svg"/><Relationship Id="rId5" Type="http://schemas.openxmlformats.org/officeDocument/2006/relationships/image" Target="../media/image10.png"/><Relationship Id="rId10" Type="http://schemas.openxmlformats.org/officeDocument/2006/relationships/image" Target="../media/image20.svg"/><Relationship Id="rId4" Type="http://schemas.openxmlformats.org/officeDocument/2006/relationships/image" Target="../media/image17.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7FF312-3DFD-496D-B86B-842C33DABF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6BC2431-6F11-49ED-A761-1873EB9036D5}">
      <dgm:prSet/>
      <dgm:spPr/>
      <dgm:t>
        <a:bodyPr/>
        <a:lstStyle/>
        <a:p>
          <a:r>
            <a:rPr lang="en-US"/>
            <a:t>IT CONSISTS OF-</a:t>
          </a:r>
        </a:p>
      </dgm:t>
    </dgm:pt>
    <dgm:pt modelId="{1495CAA4-F7F4-4A71-8D36-03C1F8928717}" type="parTrans" cxnId="{4FA428A6-221B-4F75-9E28-FF51DC3820B7}">
      <dgm:prSet/>
      <dgm:spPr/>
      <dgm:t>
        <a:bodyPr/>
        <a:lstStyle/>
        <a:p>
          <a:endParaRPr lang="en-US"/>
        </a:p>
      </dgm:t>
    </dgm:pt>
    <dgm:pt modelId="{32E1ADCC-3FA7-4F98-AE34-7876B1C70939}" type="sibTrans" cxnId="{4FA428A6-221B-4F75-9E28-FF51DC3820B7}">
      <dgm:prSet/>
      <dgm:spPr/>
      <dgm:t>
        <a:bodyPr/>
        <a:lstStyle/>
        <a:p>
          <a:endParaRPr lang="en-US"/>
        </a:p>
      </dgm:t>
    </dgm:pt>
    <dgm:pt modelId="{7859AD0B-B2F0-416B-AD9A-5A8CC5854290}">
      <dgm:prSet/>
      <dgm:spPr/>
      <dgm:t>
        <a:bodyPr/>
        <a:lstStyle/>
        <a:p>
          <a:r>
            <a:rPr lang="en-US"/>
            <a:t>LITHIUM ION BATTERY</a:t>
          </a:r>
        </a:p>
      </dgm:t>
    </dgm:pt>
    <dgm:pt modelId="{6281B076-D222-41DF-BF09-7D5EDDAECCA7}" type="parTrans" cxnId="{EC1D8079-DB32-4A35-9291-7EA6E7D56D19}">
      <dgm:prSet/>
      <dgm:spPr/>
      <dgm:t>
        <a:bodyPr/>
        <a:lstStyle/>
        <a:p>
          <a:endParaRPr lang="en-US"/>
        </a:p>
      </dgm:t>
    </dgm:pt>
    <dgm:pt modelId="{713F105C-1BF7-4F84-B933-CA81AF3275ED}" type="sibTrans" cxnId="{EC1D8079-DB32-4A35-9291-7EA6E7D56D19}">
      <dgm:prSet/>
      <dgm:spPr/>
      <dgm:t>
        <a:bodyPr/>
        <a:lstStyle/>
        <a:p>
          <a:endParaRPr lang="en-US"/>
        </a:p>
      </dgm:t>
    </dgm:pt>
    <dgm:pt modelId="{66C7D2C1-BCD8-47CD-BAAD-204DF28E3FE8}">
      <dgm:prSet/>
      <dgm:spPr/>
      <dgm:t>
        <a:bodyPr/>
        <a:lstStyle/>
        <a:p>
          <a:r>
            <a:rPr lang="en-US"/>
            <a:t>LITHIUM ION CHARGER MODULE</a:t>
          </a:r>
        </a:p>
      </dgm:t>
    </dgm:pt>
    <dgm:pt modelId="{29FB69E3-81EA-4D8E-96D2-FBC329EA31AE}" type="parTrans" cxnId="{1310EFE3-4480-4107-A8A6-FC6F55A29FDB}">
      <dgm:prSet/>
      <dgm:spPr/>
      <dgm:t>
        <a:bodyPr/>
        <a:lstStyle/>
        <a:p>
          <a:endParaRPr lang="en-US"/>
        </a:p>
      </dgm:t>
    </dgm:pt>
    <dgm:pt modelId="{C9F991BF-F83D-4C49-90F9-533FED6D1DD8}" type="sibTrans" cxnId="{1310EFE3-4480-4107-A8A6-FC6F55A29FDB}">
      <dgm:prSet/>
      <dgm:spPr/>
      <dgm:t>
        <a:bodyPr/>
        <a:lstStyle/>
        <a:p>
          <a:endParaRPr lang="en-US"/>
        </a:p>
      </dgm:t>
    </dgm:pt>
    <dgm:pt modelId="{4D98355F-1DD9-477C-965B-9282F39F0BEE}">
      <dgm:prSet/>
      <dgm:spPr/>
      <dgm:t>
        <a:bodyPr/>
        <a:lstStyle/>
        <a:p>
          <a:r>
            <a:rPr lang="en-US"/>
            <a:t>ON/OFF SWITCH</a:t>
          </a:r>
        </a:p>
      </dgm:t>
    </dgm:pt>
    <dgm:pt modelId="{4A9DEF97-160F-453B-8F20-067814BA6987}" type="parTrans" cxnId="{426BCA82-5875-4203-8F25-D63030797AB8}">
      <dgm:prSet/>
      <dgm:spPr/>
      <dgm:t>
        <a:bodyPr/>
        <a:lstStyle/>
        <a:p>
          <a:endParaRPr lang="en-US"/>
        </a:p>
      </dgm:t>
    </dgm:pt>
    <dgm:pt modelId="{C127CCA3-0840-4FA8-9033-3AD719031760}" type="sibTrans" cxnId="{426BCA82-5875-4203-8F25-D63030797AB8}">
      <dgm:prSet/>
      <dgm:spPr/>
      <dgm:t>
        <a:bodyPr/>
        <a:lstStyle/>
        <a:p>
          <a:endParaRPr lang="en-US"/>
        </a:p>
      </dgm:t>
    </dgm:pt>
    <dgm:pt modelId="{A3201385-FBAA-4458-8055-25216C6F08E1}">
      <dgm:prSet/>
      <dgm:spPr/>
      <dgm:t>
        <a:bodyPr/>
        <a:lstStyle/>
        <a:p>
          <a:r>
            <a:rPr lang="en-US"/>
            <a:t>DC-DC BOOST CONVERTER MODULE(USB OUT) </a:t>
          </a:r>
        </a:p>
      </dgm:t>
    </dgm:pt>
    <dgm:pt modelId="{1624E8A4-D5F3-4446-98AA-F815518A9E8D}" type="parTrans" cxnId="{BD425EC7-0BCC-476B-B36E-28D2A9ACB268}">
      <dgm:prSet/>
      <dgm:spPr/>
      <dgm:t>
        <a:bodyPr/>
        <a:lstStyle/>
        <a:p>
          <a:endParaRPr lang="en-US"/>
        </a:p>
      </dgm:t>
    </dgm:pt>
    <dgm:pt modelId="{372CC7CD-BDC9-4577-ADA8-FBF0D130063E}" type="sibTrans" cxnId="{BD425EC7-0BCC-476B-B36E-28D2A9ACB268}">
      <dgm:prSet/>
      <dgm:spPr/>
      <dgm:t>
        <a:bodyPr/>
        <a:lstStyle/>
        <a:p>
          <a:endParaRPr lang="en-US"/>
        </a:p>
      </dgm:t>
    </dgm:pt>
    <dgm:pt modelId="{6105D692-EFBF-4BA2-B748-195392B1C626}" type="pres">
      <dgm:prSet presAssocID="{1F7FF312-3DFD-496D-B86B-842C33DABFD6}" presName="root" presStyleCnt="0">
        <dgm:presLayoutVars>
          <dgm:dir/>
          <dgm:resizeHandles val="exact"/>
        </dgm:presLayoutVars>
      </dgm:prSet>
      <dgm:spPr/>
    </dgm:pt>
    <dgm:pt modelId="{18B2B8EF-0E84-4D3E-B942-303302FC166C}" type="pres">
      <dgm:prSet presAssocID="{A6BC2431-6F11-49ED-A761-1873EB9036D5}" presName="compNode" presStyleCnt="0"/>
      <dgm:spPr/>
    </dgm:pt>
    <dgm:pt modelId="{FE671F3B-2EF8-4660-83DD-7A5A7C46C33A}" type="pres">
      <dgm:prSet presAssocID="{A6BC2431-6F11-49ED-A761-1873EB9036D5}" presName="bgRect" presStyleLbl="bgShp" presStyleIdx="0" presStyleCnt="5"/>
      <dgm:spPr/>
    </dgm:pt>
    <dgm:pt modelId="{7229A26A-19DA-4219-AF0D-4B63E745E602}" type="pres">
      <dgm:prSet presAssocID="{A6BC2431-6F11-49ED-A761-1873EB9036D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29760CE0-7069-4F6D-BBEC-7A6792B4634D}" type="pres">
      <dgm:prSet presAssocID="{A6BC2431-6F11-49ED-A761-1873EB9036D5}" presName="spaceRect" presStyleCnt="0"/>
      <dgm:spPr/>
    </dgm:pt>
    <dgm:pt modelId="{93E327E6-F9E3-4DAD-9F0B-BFA418A06EC2}" type="pres">
      <dgm:prSet presAssocID="{A6BC2431-6F11-49ED-A761-1873EB9036D5}" presName="parTx" presStyleLbl="revTx" presStyleIdx="0" presStyleCnt="5">
        <dgm:presLayoutVars>
          <dgm:chMax val="0"/>
          <dgm:chPref val="0"/>
        </dgm:presLayoutVars>
      </dgm:prSet>
      <dgm:spPr/>
    </dgm:pt>
    <dgm:pt modelId="{86025A66-8DCF-4183-B496-99101A058141}" type="pres">
      <dgm:prSet presAssocID="{32E1ADCC-3FA7-4F98-AE34-7876B1C70939}" presName="sibTrans" presStyleCnt="0"/>
      <dgm:spPr/>
    </dgm:pt>
    <dgm:pt modelId="{88138EF9-7042-4ACC-A20A-537ED7C185D1}" type="pres">
      <dgm:prSet presAssocID="{7859AD0B-B2F0-416B-AD9A-5A8CC5854290}" presName="compNode" presStyleCnt="0"/>
      <dgm:spPr/>
    </dgm:pt>
    <dgm:pt modelId="{776EFBB9-4477-4A6D-8F48-D164421B1AA9}" type="pres">
      <dgm:prSet presAssocID="{7859AD0B-B2F0-416B-AD9A-5A8CC5854290}" presName="bgRect" presStyleLbl="bgShp" presStyleIdx="1" presStyleCnt="5"/>
      <dgm:spPr/>
    </dgm:pt>
    <dgm:pt modelId="{CE41B6ED-6FCB-4B45-95F5-692B1FC123F6}" type="pres">
      <dgm:prSet presAssocID="{7859AD0B-B2F0-416B-AD9A-5A8CC585429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ll Battery"/>
        </a:ext>
      </dgm:extLst>
    </dgm:pt>
    <dgm:pt modelId="{8ECEBE34-5D71-4D7C-889F-4C0AB615E8A5}" type="pres">
      <dgm:prSet presAssocID="{7859AD0B-B2F0-416B-AD9A-5A8CC5854290}" presName="spaceRect" presStyleCnt="0"/>
      <dgm:spPr/>
    </dgm:pt>
    <dgm:pt modelId="{82E26F3D-D762-48B2-BB5F-DE64D79F47E1}" type="pres">
      <dgm:prSet presAssocID="{7859AD0B-B2F0-416B-AD9A-5A8CC5854290}" presName="parTx" presStyleLbl="revTx" presStyleIdx="1" presStyleCnt="5">
        <dgm:presLayoutVars>
          <dgm:chMax val="0"/>
          <dgm:chPref val="0"/>
        </dgm:presLayoutVars>
      </dgm:prSet>
      <dgm:spPr/>
    </dgm:pt>
    <dgm:pt modelId="{61898ED3-763C-4422-AD08-F54B3E74B2E6}" type="pres">
      <dgm:prSet presAssocID="{713F105C-1BF7-4F84-B933-CA81AF3275ED}" presName="sibTrans" presStyleCnt="0"/>
      <dgm:spPr/>
    </dgm:pt>
    <dgm:pt modelId="{71D79492-F05B-4025-90B5-056131F428BF}" type="pres">
      <dgm:prSet presAssocID="{66C7D2C1-BCD8-47CD-BAAD-204DF28E3FE8}" presName="compNode" presStyleCnt="0"/>
      <dgm:spPr/>
    </dgm:pt>
    <dgm:pt modelId="{9A4FD0DE-37C5-46E7-8FFA-4DD04E58D4F9}" type="pres">
      <dgm:prSet presAssocID="{66C7D2C1-BCD8-47CD-BAAD-204DF28E3FE8}" presName="bgRect" presStyleLbl="bgShp" presStyleIdx="2" presStyleCnt="5"/>
      <dgm:spPr/>
    </dgm:pt>
    <dgm:pt modelId="{F41F9B47-70BE-4FAD-842F-FA5D7D339BA8}" type="pres">
      <dgm:prSet presAssocID="{66C7D2C1-BCD8-47CD-BAAD-204DF28E3FE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ty Battery"/>
        </a:ext>
      </dgm:extLst>
    </dgm:pt>
    <dgm:pt modelId="{29B26170-3055-4ADF-A8BD-532CF8596FFC}" type="pres">
      <dgm:prSet presAssocID="{66C7D2C1-BCD8-47CD-BAAD-204DF28E3FE8}" presName="spaceRect" presStyleCnt="0"/>
      <dgm:spPr/>
    </dgm:pt>
    <dgm:pt modelId="{BB924A30-F7E6-47C7-B947-7B4E4F1AD82F}" type="pres">
      <dgm:prSet presAssocID="{66C7D2C1-BCD8-47CD-BAAD-204DF28E3FE8}" presName="parTx" presStyleLbl="revTx" presStyleIdx="2" presStyleCnt="5">
        <dgm:presLayoutVars>
          <dgm:chMax val="0"/>
          <dgm:chPref val="0"/>
        </dgm:presLayoutVars>
      </dgm:prSet>
      <dgm:spPr/>
    </dgm:pt>
    <dgm:pt modelId="{483A4293-59A6-4783-8546-3E1A6E71E5D9}" type="pres">
      <dgm:prSet presAssocID="{C9F991BF-F83D-4C49-90F9-533FED6D1DD8}" presName="sibTrans" presStyleCnt="0"/>
      <dgm:spPr/>
    </dgm:pt>
    <dgm:pt modelId="{72C0A77A-8554-46DC-974E-BB23A9DD410B}" type="pres">
      <dgm:prSet presAssocID="{4D98355F-1DD9-477C-965B-9282F39F0BEE}" presName="compNode" presStyleCnt="0"/>
      <dgm:spPr/>
    </dgm:pt>
    <dgm:pt modelId="{8A4413D1-0D5B-4221-8000-49C976D1B94A}" type="pres">
      <dgm:prSet presAssocID="{4D98355F-1DD9-477C-965B-9282F39F0BEE}" presName="bgRect" presStyleLbl="bgShp" presStyleIdx="3" presStyleCnt="5"/>
      <dgm:spPr/>
    </dgm:pt>
    <dgm:pt modelId="{3FF15295-7A58-4311-8B14-28CD1664A559}" type="pres">
      <dgm:prSet presAssocID="{4D98355F-1DD9-477C-965B-9282F39F0BE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wer"/>
        </a:ext>
      </dgm:extLst>
    </dgm:pt>
    <dgm:pt modelId="{BE170269-D1BC-477A-ABA9-1101C819F94F}" type="pres">
      <dgm:prSet presAssocID="{4D98355F-1DD9-477C-965B-9282F39F0BEE}" presName="spaceRect" presStyleCnt="0"/>
      <dgm:spPr/>
    </dgm:pt>
    <dgm:pt modelId="{ABA6A425-C7B2-4445-9219-38F4C7652F50}" type="pres">
      <dgm:prSet presAssocID="{4D98355F-1DD9-477C-965B-9282F39F0BEE}" presName="parTx" presStyleLbl="revTx" presStyleIdx="3" presStyleCnt="5">
        <dgm:presLayoutVars>
          <dgm:chMax val="0"/>
          <dgm:chPref val="0"/>
        </dgm:presLayoutVars>
      </dgm:prSet>
      <dgm:spPr/>
    </dgm:pt>
    <dgm:pt modelId="{008273C3-B6B9-4E41-9FD4-0B5100720F89}" type="pres">
      <dgm:prSet presAssocID="{C127CCA3-0840-4FA8-9033-3AD719031760}" presName="sibTrans" presStyleCnt="0"/>
      <dgm:spPr/>
    </dgm:pt>
    <dgm:pt modelId="{C9451F87-5C86-400C-872D-10A9E6B07700}" type="pres">
      <dgm:prSet presAssocID="{A3201385-FBAA-4458-8055-25216C6F08E1}" presName="compNode" presStyleCnt="0"/>
      <dgm:spPr/>
    </dgm:pt>
    <dgm:pt modelId="{0DA465CD-2E22-4091-BDF5-E98448771A8E}" type="pres">
      <dgm:prSet presAssocID="{A3201385-FBAA-4458-8055-25216C6F08E1}" presName="bgRect" presStyleLbl="bgShp" presStyleIdx="4" presStyleCnt="5"/>
      <dgm:spPr/>
    </dgm:pt>
    <dgm:pt modelId="{F89AF16C-AAE1-4897-AD38-25146C5C644D}" type="pres">
      <dgm:prSet presAssocID="{A3201385-FBAA-4458-8055-25216C6F08E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B790AA62-E9F9-419E-BFBD-604CAF76F7C3}" type="pres">
      <dgm:prSet presAssocID="{A3201385-FBAA-4458-8055-25216C6F08E1}" presName="spaceRect" presStyleCnt="0"/>
      <dgm:spPr/>
    </dgm:pt>
    <dgm:pt modelId="{870D810D-47C1-4EC9-92EE-820940622427}" type="pres">
      <dgm:prSet presAssocID="{A3201385-FBAA-4458-8055-25216C6F08E1}" presName="parTx" presStyleLbl="revTx" presStyleIdx="4" presStyleCnt="5">
        <dgm:presLayoutVars>
          <dgm:chMax val="0"/>
          <dgm:chPref val="0"/>
        </dgm:presLayoutVars>
      </dgm:prSet>
      <dgm:spPr/>
    </dgm:pt>
  </dgm:ptLst>
  <dgm:cxnLst>
    <dgm:cxn modelId="{9554411E-D2B8-43B0-A8EE-E0E40417F644}" type="presOf" srcId="{66C7D2C1-BCD8-47CD-BAAD-204DF28E3FE8}" destId="{BB924A30-F7E6-47C7-B947-7B4E4F1AD82F}" srcOrd="0" destOrd="0" presId="urn:microsoft.com/office/officeart/2018/2/layout/IconVerticalSolidList"/>
    <dgm:cxn modelId="{3EA5E731-4EFA-4D76-8BD3-E927EDD3CF67}" type="presOf" srcId="{7859AD0B-B2F0-416B-AD9A-5A8CC5854290}" destId="{82E26F3D-D762-48B2-BB5F-DE64D79F47E1}" srcOrd="0" destOrd="0" presId="urn:microsoft.com/office/officeart/2018/2/layout/IconVerticalSolidList"/>
    <dgm:cxn modelId="{3C779C76-2C83-4C7F-984C-C23C10722E41}" type="presOf" srcId="{4D98355F-1DD9-477C-965B-9282F39F0BEE}" destId="{ABA6A425-C7B2-4445-9219-38F4C7652F50}" srcOrd="0" destOrd="0" presId="urn:microsoft.com/office/officeart/2018/2/layout/IconVerticalSolidList"/>
    <dgm:cxn modelId="{EC1D8079-DB32-4A35-9291-7EA6E7D56D19}" srcId="{1F7FF312-3DFD-496D-B86B-842C33DABFD6}" destId="{7859AD0B-B2F0-416B-AD9A-5A8CC5854290}" srcOrd="1" destOrd="0" parTransId="{6281B076-D222-41DF-BF09-7D5EDDAECCA7}" sibTransId="{713F105C-1BF7-4F84-B933-CA81AF3275ED}"/>
    <dgm:cxn modelId="{426BCA82-5875-4203-8F25-D63030797AB8}" srcId="{1F7FF312-3DFD-496D-B86B-842C33DABFD6}" destId="{4D98355F-1DD9-477C-965B-9282F39F0BEE}" srcOrd="3" destOrd="0" parTransId="{4A9DEF97-160F-453B-8F20-067814BA6987}" sibTransId="{C127CCA3-0840-4FA8-9033-3AD719031760}"/>
    <dgm:cxn modelId="{D83BDD90-6D85-45A3-8266-D25857A158C3}" type="presOf" srcId="{A3201385-FBAA-4458-8055-25216C6F08E1}" destId="{870D810D-47C1-4EC9-92EE-820940622427}" srcOrd="0" destOrd="0" presId="urn:microsoft.com/office/officeart/2018/2/layout/IconVerticalSolidList"/>
    <dgm:cxn modelId="{4FA428A6-221B-4F75-9E28-FF51DC3820B7}" srcId="{1F7FF312-3DFD-496D-B86B-842C33DABFD6}" destId="{A6BC2431-6F11-49ED-A761-1873EB9036D5}" srcOrd="0" destOrd="0" parTransId="{1495CAA4-F7F4-4A71-8D36-03C1F8928717}" sibTransId="{32E1ADCC-3FA7-4F98-AE34-7876B1C70939}"/>
    <dgm:cxn modelId="{FAFC29BE-04B1-4ADE-A46A-00AADB53AD71}" type="presOf" srcId="{1F7FF312-3DFD-496D-B86B-842C33DABFD6}" destId="{6105D692-EFBF-4BA2-B748-195392B1C626}" srcOrd="0" destOrd="0" presId="urn:microsoft.com/office/officeart/2018/2/layout/IconVerticalSolidList"/>
    <dgm:cxn modelId="{BD425EC7-0BCC-476B-B36E-28D2A9ACB268}" srcId="{1F7FF312-3DFD-496D-B86B-842C33DABFD6}" destId="{A3201385-FBAA-4458-8055-25216C6F08E1}" srcOrd="4" destOrd="0" parTransId="{1624E8A4-D5F3-4446-98AA-F815518A9E8D}" sibTransId="{372CC7CD-BDC9-4577-ADA8-FBF0D130063E}"/>
    <dgm:cxn modelId="{23A224CF-EE10-41FA-8564-FA118CA77BE8}" type="presOf" srcId="{A6BC2431-6F11-49ED-A761-1873EB9036D5}" destId="{93E327E6-F9E3-4DAD-9F0B-BFA418A06EC2}" srcOrd="0" destOrd="0" presId="urn:microsoft.com/office/officeart/2018/2/layout/IconVerticalSolidList"/>
    <dgm:cxn modelId="{1310EFE3-4480-4107-A8A6-FC6F55A29FDB}" srcId="{1F7FF312-3DFD-496D-B86B-842C33DABFD6}" destId="{66C7D2C1-BCD8-47CD-BAAD-204DF28E3FE8}" srcOrd="2" destOrd="0" parTransId="{29FB69E3-81EA-4D8E-96D2-FBC329EA31AE}" sibTransId="{C9F991BF-F83D-4C49-90F9-533FED6D1DD8}"/>
    <dgm:cxn modelId="{6019D693-CE40-48B1-95BA-8B9FFA9A15DB}" type="presParOf" srcId="{6105D692-EFBF-4BA2-B748-195392B1C626}" destId="{18B2B8EF-0E84-4D3E-B942-303302FC166C}" srcOrd="0" destOrd="0" presId="urn:microsoft.com/office/officeart/2018/2/layout/IconVerticalSolidList"/>
    <dgm:cxn modelId="{ED3F9F22-14B0-42C3-A46A-64387E80244A}" type="presParOf" srcId="{18B2B8EF-0E84-4D3E-B942-303302FC166C}" destId="{FE671F3B-2EF8-4660-83DD-7A5A7C46C33A}" srcOrd="0" destOrd="0" presId="urn:microsoft.com/office/officeart/2018/2/layout/IconVerticalSolidList"/>
    <dgm:cxn modelId="{330CC3EA-C6EB-4EF7-92BD-0E61E30BF85E}" type="presParOf" srcId="{18B2B8EF-0E84-4D3E-B942-303302FC166C}" destId="{7229A26A-19DA-4219-AF0D-4B63E745E602}" srcOrd="1" destOrd="0" presId="urn:microsoft.com/office/officeart/2018/2/layout/IconVerticalSolidList"/>
    <dgm:cxn modelId="{FB4449AD-9243-4AC2-A0EF-830C6F445C7C}" type="presParOf" srcId="{18B2B8EF-0E84-4D3E-B942-303302FC166C}" destId="{29760CE0-7069-4F6D-BBEC-7A6792B4634D}" srcOrd="2" destOrd="0" presId="urn:microsoft.com/office/officeart/2018/2/layout/IconVerticalSolidList"/>
    <dgm:cxn modelId="{FDA216EA-849A-4E1C-A0A5-E89D76BD77CF}" type="presParOf" srcId="{18B2B8EF-0E84-4D3E-B942-303302FC166C}" destId="{93E327E6-F9E3-4DAD-9F0B-BFA418A06EC2}" srcOrd="3" destOrd="0" presId="urn:microsoft.com/office/officeart/2018/2/layout/IconVerticalSolidList"/>
    <dgm:cxn modelId="{228CEE68-89A9-4AF1-8138-0DA089B8AA23}" type="presParOf" srcId="{6105D692-EFBF-4BA2-B748-195392B1C626}" destId="{86025A66-8DCF-4183-B496-99101A058141}" srcOrd="1" destOrd="0" presId="urn:microsoft.com/office/officeart/2018/2/layout/IconVerticalSolidList"/>
    <dgm:cxn modelId="{F98503C4-8804-4A02-9B9A-DAB1F5CD23DA}" type="presParOf" srcId="{6105D692-EFBF-4BA2-B748-195392B1C626}" destId="{88138EF9-7042-4ACC-A20A-537ED7C185D1}" srcOrd="2" destOrd="0" presId="urn:microsoft.com/office/officeart/2018/2/layout/IconVerticalSolidList"/>
    <dgm:cxn modelId="{AFCA81EF-6772-4EB3-AFDB-8A8BD3980E91}" type="presParOf" srcId="{88138EF9-7042-4ACC-A20A-537ED7C185D1}" destId="{776EFBB9-4477-4A6D-8F48-D164421B1AA9}" srcOrd="0" destOrd="0" presId="urn:microsoft.com/office/officeart/2018/2/layout/IconVerticalSolidList"/>
    <dgm:cxn modelId="{5549D443-5BCB-4C64-8D43-5DE909271A7C}" type="presParOf" srcId="{88138EF9-7042-4ACC-A20A-537ED7C185D1}" destId="{CE41B6ED-6FCB-4B45-95F5-692B1FC123F6}" srcOrd="1" destOrd="0" presId="urn:microsoft.com/office/officeart/2018/2/layout/IconVerticalSolidList"/>
    <dgm:cxn modelId="{5A6EED14-7040-42CE-990D-1E4E8EF93894}" type="presParOf" srcId="{88138EF9-7042-4ACC-A20A-537ED7C185D1}" destId="{8ECEBE34-5D71-4D7C-889F-4C0AB615E8A5}" srcOrd="2" destOrd="0" presId="urn:microsoft.com/office/officeart/2018/2/layout/IconVerticalSolidList"/>
    <dgm:cxn modelId="{12C39A2C-D742-465D-81BF-9F41E11746F1}" type="presParOf" srcId="{88138EF9-7042-4ACC-A20A-537ED7C185D1}" destId="{82E26F3D-D762-48B2-BB5F-DE64D79F47E1}" srcOrd="3" destOrd="0" presId="urn:microsoft.com/office/officeart/2018/2/layout/IconVerticalSolidList"/>
    <dgm:cxn modelId="{17E4B5C6-ABC4-4021-9123-120E5E6980F4}" type="presParOf" srcId="{6105D692-EFBF-4BA2-B748-195392B1C626}" destId="{61898ED3-763C-4422-AD08-F54B3E74B2E6}" srcOrd="3" destOrd="0" presId="urn:microsoft.com/office/officeart/2018/2/layout/IconVerticalSolidList"/>
    <dgm:cxn modelId="{25ACF5D3-A433-44F1-B7D4-4AC76745CD42}" type="presParOf" srcId="{6105D692-EFBF-4BA2-B748-195392B1C626}" destId="{71D79492-F05B-4025-90B5-056131F428BF}" srcOrd="4" destOrd="0" presId="urn:microsoft.com/office/officeart/2018/2/layout/IconVerticalSolidList"/>
    <dgm:cxn modelId="{CDCCE133-48E6-4DF1-A011-C08B2466AC8C}" type="presParOf" srcId="{71D79492-F05B-4025-90B5-056131F428BF}" destId="{9A4FD0DE-37C5-46E7-8FFA-4DD04E58D4F9}" srcOrd="0" destOrd="0" presId="urn:microsoft.com/office/officeart/2018/2/layout/IconVerticalSolidList"/>
    <dgm:cxn modelId="{0C0F97BB-27A3-4643-8C4F-7655976F113F}" type="presParOf" srcId="{71D79492-F05B-4025-90B5-056131F428BF}" destId="{F41F9B47-70BE-4FAD-842F-FA5D7D339BA8}" srcOrd="1" destOrd="0" presId="urn:microsoft.com/office/officeart/2018/2/layout/IconVerticalSolidList"/>
    <dgm:cxn modelId="{884A69AE-DE20-4703-B2C1-F434494C3F58}" type="presParOf" srcId="{71D79492-F05B-4025-90B5-056131F428BF}" destId="{29B26170-3055-4ADF-A8BD-532CF8596FFC}" srcOrd="2" destOrd="0" presId="urn:microsoft.com/office/officeart/2018/2/layout/IconVerticalSolidList"/>
    <dgm:cxn modelId="{4FA34AA3-5CF3-4A2A-BCB2-471CDF7D0693}" type="presParOf" srcId="{71D79492-F05B-4025-90B5-056131F428BF}" destId="{BB924A30-F7E6-47C7-B947-7B4E4F1AD82F}" srcOrd="3" destOrd="0" presId="urn:microsoft.com/office/officeart/2018/2/layout/IconVerticalSolidList"/>
    <dgm:cxn modelId="{4360B29A-DFE9-48E9-9A51-0F37418C4779}" type="presParOf" srcId="{6105D692-EFBF-4BA2-B748-195392B1C626}" destId="{483A4293-59A6-4783-8546-3E1A6E71E5D9}" srcOrd="5" destOrd="0" presId="urn:microsoft.com/office/officeart/2018/2/layout/IconVerticalSolidList"/>
    <dgm:cxn modelId="{895B0A3C-C2F2-4C38-998D-57784492355A}" type="presParOf" srcId="{6105D692-EFBF-4BA2-B748-195392B1C626}" destId="{72C0A77A-8554-46DC-974E-BB23A9DD410B}" srcOrd="6" destOrd="0" presId="urn:microsoft.com/office/officeart/2018/2/layout/IconVerticalSolidList"/>
    <dgm:cxn modelId="{5D869434-019A-464E-A7F5-41AB9520C74E}" type="presParOf" srcId="{72C0A77A-8554-46DC-974E-BB23A9DD410B}" destId="{8A4413D1-0D5B-4221-8000-49C976D1B94A}" srcOrd="0" destOrd="0" presId="urn:microsoft.com/office/officeart/2018/2/layout/IconVerticalSolidList"/>
    <dgm:cxn modelId="{45BD6605-8859-420A-888D-0132A6398D5C}" type="presParOf" srcId="{72C0A77A-8554-46DC-974E-BB23A9DD410B}" destId="{3FF15295-7A58-4311-8B14-28CD1664A559}" srcOrd="1" destOrd="0" presId="urn:microsoft.com/office/officeart/2018/2/layout/IconVerticalSolidList"/>
    <dgm:cxn modelId="{0AABB248-F56D-409A-97C0-2A89BDC6B36C}" type="presParOf" srcId="{72C0A77A-8554-46DC-974E-BB23A9DD410B}" destId="{BE170269-D1BC-477A-ABA9-1101C819F94F}" srcOrd="2" destOrd="0" presId="urn:microsoft.com/office/officeart/2018/2/layout/IconVerticalSolidList"/>
    <dgm:cxn modelId="{517A618E-51F3-4286-A148-B613C1316FD6}" type="presParOf" srcId="{72C0A77A-8554-46DC-974E-BB23A9DD410B}" destId="{ABA6A425-C7B2-4445-9219-38F4C7652F50}" srcOrd="3" destOrd="0" presId="urn:microsoft.com/office/officeart/2018/2/layout/IconVerticalSolidList"/>
    <dgm:cxn modelId="{A2640D4E-51DA-462D-BD5F-2AD568A01627}" type="presParOf" srcId="{6105D692-EFBF-4BA2-B748-195392B1C626}" destId="{008273C3-B6B9-4E41-9FD4-0B5100720F89}" srcOrd="7" destOrd="0" presId="urn:microsoft.com/office/officeart/2018/2/layout/IconVerticalSolidList"/>
    <dgm:cxn modelId="{4496EFC7-A8AD-414F-879D-8A8370E98930}" type="presParOf" srcId="{6105D692-EFBF-4BA2-B748-195392B1C626}" destId="{C9451F87-5C86-400C-872D-10A9E6B07700}" srcOrd="8" destOrd="0" presId="urn:microsoft.com/office/officeart/2018/2/layout/IconVerticalSolidList"/>
    <dgm:cxn modelId="{04269C38-BDE0-4D19-89A2-06A273F974D8}" type="presParOf" srcId="{C9451F87-5C86-400C-872D-10A9E6B07700}" destId="{0DA465CD-2E22-4091-BDF5-E98448771A8E}" srcOrd="0" destOrd="0" presId="urn:microsoft.com/office/officeart/2018/2/layout/IconVerticalSolidList"/>
    <dgm:cxn modelId="{45529358-95D5-4447-8A19-ADC7CA63E2A6}" type="presParOf" srcId="{C9451F87-5C86-400C-872D-10A9E6B07700}" destId="{F89AF16C-AAE1-4897-AD38-25146C5C644D}" srcOrd="1" destOrd="0" presId="urn:microsoft.com/office/officeart/2018/2/layout/IconVerticalSolidList"/>
    <dgm:cxn modelId="{F69CE0B1-8441-451E-B536-B9DE5C0F76ED}" type="presParOf" srcId="{C9451F87-5C86-400C-872D-10A9E6B07700}" destId="{B790AA62-E9F9-419E-BFBD-604CAF76F7C3}" srcOrd="2" destOrd="0" presId="urn:microsoft.com/office/officeart/2018/2/layout/IconVerticalSolidList"/>
    <dgm:cxn modelId="{C0A3A358-CA36-407E-9A2C-A1B5E42BAA29}" type="presParOf" srcId="{C9451F87-5C86-400C-872D-10A9E6B07700}" destId="{870D810D-47C1-4EC9-92EE-82094062242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71F3B-2EF8-4660-83DD-7A5A7C46C33A}">
      <dsp:nvSpPr>
        <dsp:cNvPr id="0" name=""/>
        <dsp:cNvSpPr/>
      </dsp:nvSpPr>
      <dsp:spPr>
        <a:xfrm>
          <a:off x="0" y="3830"/>
          <a:ext cx="5728344" cy="8158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9A26A-19DA-4219-AF0D-4B63E745E602}">
      <dsp:nvSpPr>
        <dsp:cNvPr id="0" name=""/>
        <dsp:cNvSpPr/>
      </dsp:nvSpPr>
      <dsp:spPr>
        <a:xfrm>
          <a:off x="246806" y="187405"/>
          <a:ext cx="448738" cy="4487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E327E6-F9E3-4DAD-9F0B-BFA418A06EC2}">
      <dsp:nvSpPr>
        <dsp:cNvPr id="0" name=""/>
        <dsp:cNvSpPr/>
      </dsp:nvSpPr>
      <dsp:spPr>
        <a:xfrm>
          <a:off x="942350" y="3830"/>
          <a:ext cx="4785993" cy="81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48" tIns="86348" rIns="86348" bIns="86348" numCol="1" spcCol="1270" anchor="ctr" anchorCtr="0">
          <a:noAutofit/>
        </a:bodyPr>
        <a:lstStyle/>
        <a:p>
          <a:pPr marL="0" lvl="0" indent="0" algn="l" defTabSz="844550">
            <a:lnSpc>
              <a:spcPct val="90000"/>
            </a:lnSpc>
            <a:spcBef>
              <a:spcPct val="0"/>
            </a:spcBef>
            <a:spcAft>
              <a:spcPct val="35000"/>
            </a:spcAft>
            <a:buNone/>
          </a:pPr>
          <a:r>
            <a:rPr lang="en-US" sz="1900" kern="1200"/>
            <a:t>IT CONSISTS OF-</a:t>
          </a:r>
        </a:p>
      </dsp:txBody>
      <dsp:txXfrm>
        <a:off x="942350" y="3830"/>
        <a:ext cx="4785993" cy="815888"/>
      </dsp:txXfrm>
    </dsp:sp>
    <dsp:sp modelId="{776EFBB9-4477-4A6D-8F48-D164421B1AA9}">
      <dsp:nvSpPr>
        <dsp:cNvPr id="0" name=""/>
        <dsp:cNvSpPr/>
      </dsp:nvSpPr>
      <dsp:spPr>
        <a:xfrm>
          <a:off x="0" y="1023690"/>
          <a:ext cx="5728344" cy="8158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1B6ED-6FCB-4B45-95F5-692B1FC123F6}">
      <dsp:nvSpPr>
        <dsp:cNvPr id="0" name=""/>
        <dsp:cNvSpPr/>
      </dsp:nvSpPr>
      <dsp:spPr>
        <a:xfrm>
          <a:off x="246806" y="1207265"/>
          <a:ext cx="448738" cy="4487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E26F3D-D762-48B2-BB5F-DE64D79F47E1}">
      <dsp:nvSpPr>
        <dsp:cNvPr id="0" name=""/>
        <dsp:cNvSpPr/>
      </dsp:nvSpPr>
      <dsp:spPr>
        <a:xfrm>
          <a:off x="942350" y="1023690"/>
          <a:ext cx="4785993" cy="81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48" tIns="86348" rIns="86348" bIns="86348" numCol="1" spcCol="1270" anchor="ctr" anchorCtr="0">
          <a:noAutofit/>
        </a:bodyPr>
        <a:lstStyle/>
        <a:p>
          <a:pPr marL="0" lvl="0" indent="0" algn="l" defTabSz="844550">
            <a:lnSpc>
              <a:spcPct val="90000"/>
            </a:lnSpc>
            <a:spcBef>
              <a:spcPct val="0"/>
            </a:spcBef>
            <a:spcAft>
              <a:spcPct val="35000"/>
            </a:spcAft>
            <a:buNone/>
          </a:pPr>
          <a:r>
            <a:rPr lang="en-US" sz="1900" kern="1200"/>
            <a:t>LITHIUM ION BATTERY</a:t>
          </a:r>
        </a:p>
      </dsp:txBody>
      <dsp:txXfrm>
        <a:off x="942350" y="1023690"/>
        <a:ext cx="4785993" cy="815888"/>
      </dsp:txXfrm>
    </dsp:sp>
    <dsp:sp modelId="{9A4FD0DE-37C5-46E7-8FFA-4DD04E58D4F9}">
      <dsp:nvSpPr>
        <dsp:cNvPr id="0" name=""/>
        <dsp:cNvSpPr/>
      </dsp:nvSpPr>
      <dsp:spPr>
        <a:xfrm>
          <a:off x="0" y="2043550"/>
          <a:ext cx="5728344" cy="8158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F9B47-70BE-4FAD-842F-FA5D7D339BA8}">
      <dsp:nvSpPr>
        <dsp:cNvPr id="0" name=""/>
        <dsp:cNvSpPr/>
      </dsp:nvSpPr>
      <dsp:spPr>
        <a:xfrm>
          <a:off x="246806" y="2227125"/>
          <a:ext cx="448738" cy="4487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924A30-F7E6-47C7-B947-7B4E4F1AD82F}">
      <dsp:nvSpPr>
        <dsp:cNvPr id="0" name=""/>
        <dsp:cNvSpPr/>
      </dsp:nvSpPr>
      <dsp:spPr>
        <a:xfrm>
          <a:off x="942350" y="2043550"/>
          <a:ext cx="4785993" cy="81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48" tIns="86348" rIns="86348" bIns="86348" numCol="1" spcCol="1270" anchor="ctr" anchorCtr="0">
          <a:noAutofit/>
        </a:bodyPr>
        <a:lstStyle/>
        <a:p>
          <a:pPr marL="0" lvl="0" indent="0" algn="l" defTabSz="844550">
            <a:lnSpc>
              <a:spcPct val="90000"/>
            </a:lnSpc>
            <a:spcBef>
              <a:spcPct val="0"/>
            </a:spcBef>
            <a:spcAft>
              <a:spcPct val="35000"/>
            </a:spcAft>
            <a:buNone/>
          </a:pPr>
          <a:r>
            <a:rPr lang="en-US" sz="1900" kern="1200"/>
            <a:t>LITHIUM ION CHARGER MODULE</a:t>
          </a:r>
        </a:p>
      </dsp:txBody>
      <dsp:txXfrm>
        <a:off x="942350" y="2043550"/>
        <a:ext cx="4785993" cy="815888"/>
      </dsp:txXfrm>
    </dsp:sp>
    <dsp:sp modelId="{8A4413D1-0D5B-4221-8000-49C976D1B94A}">
      <dsp:nvSpPr>
        <dsp:cNvPr id="0" name=""/>
        <dsp:cNvSpPr/>
      </dsp:nvSpPr>
      <dsp:spPr>
        <a:xfrm>
          <a:off x="0" y="3063411"/>
          <a:ext cx="5728344" cy="81588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15295-7A58-4311-8B14-28CD1664A559}">
      <dsp:nvSpPr>
        <dsp:cNvPr id="0" name=""/>
        <dsp:cNvSpPr/>
      </dsp:nvSpPr>
      <dsp:spPr>
        <a:xfrm>
          <a:off x="246806" y="3246985"/>
          <a:ext cx="448738" cy="4487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A6A425-C7B2-4445-9219-38F4C7652F50}">
      <dsp:nvSpPr>
        <dsp:cNvPr id="0" name=""/>
        <dsp:cNvSpPr/>
      </dsp:nvSpPr>
      <dsp:spPr>
        <a:xfrm>
          <a:off x="942350" y="3063411"/>
          <a:ext cx="4785993" cy="81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48" tIns="86348" rIns="86348" bIns="86348" numCol="1" spcCol="1270" anchor="ctr" anchorCtr="0">
          <a:noAutofit/>
        </a:bodyPr>
        <a:lstStyle/>
        <a:p>
          <a:pPr marL="0" lvl="0" indent="0" algn="l" defTabSz="844550">
            <a:lnSpc>
              <a:spcPct val="90000"/>
            </a:lnSpc>
            <a:spcBef>
              <a:spcPct val="0"/>
            </a:spcBef>
            <a:spcAft>
              <a:spcPct val="35000"/>
            </a:spcAft>
            <a:buNone/>
          </a:pPr>
          <a:r>
            <a:rPr lang="en-US" sz="1900" kern="1200"/>
            <a:t>ON/OFF SWITCH</a:t>
          </a:r>
        </a:p>
      </dsp:txBody>
      <dsp:txXfrm>
        <a:off x="942350" y="3063411"/>
        <a:ext cx="4785993" cy="815888"/>
      </dsp:txXfrm>
    </dsp:sp>
    <dsp:sp modelId="{0DA465CD-2E22-4091-BDF5-E98448771A8E}">
      <dsp:nvSpPr>
        <dsp:cNvPr id="0" name=""/>
        <dsp:cNvSpPr/>
      </dsp:nvSpPr>
      <dsp:spPr>
        <a:xfrm>
          <a:off x="0" y="4083271"/>
          <a:ext cx="5728344" cy="81588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AF16C-AAE1-4897-AD38-25146C5C644D}">
      <dsp:nvSpPr>
        <dsp:cNvPr id="0" name=""/>
        <dsp:cNvSpPr/>
      </dsp:nvSpPr>
      <dsp:spPr>
        <a:xfrm>
          <a:off x="246806" y="4266846"/>
          <a:ext cx="448738" cy="4487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0D810D-47C1-4EC9-92EE-820940622427}">
      <dsp:nvSpPr>
        <dsp:cNvPr id="0" name=""/>
        <dsp:cNvSpPr/>
      </dsp:nvSpPr>
      <dsp:spPr>
        <a:xfrm>
          <a:off x="942350" y="4083271"/>
          <a:ext cx="4785993" cy="81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48" tIns="86348" rIns="86348" bIns="86348" numCol="1" spcCol="1270" anchor="ctr" anchorCtr="0">
          <a:noAutofit/>
        </a:bodyPr>
        <a:lstStyle/>
        <a:p>
          <a:pPr marL="0" lvl="0" indent="0" algn="l" defTabSz="844550">
            <a:lnSpc>
              <a:spcPct val="90000"/>
            </a:lnSpc>
            <a:spcBef>
              <a:spcPct val="0"/>
            </a:spcBef>
            <a:spcAft>
              <a:spcPct val="35000"/>
            </a:spcAft>
            <a:buNone/>
          </a:pPr>
          <a:r>
            <a:rPr lang="en-US" sz="1900" kern="1200"/>
            <a:t>DC-DC BOOST CONVERTER MODULE(USB OUT) </a:t>
          </a:r>
        </a:p>
      </dsp:txBody>
      <dsp:txXfrm>
        <a:off x="942350" y="4083271"/>
        <a:ext cx="4785993" cy="8158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BA7AF-75EE-4E41-91D4-C292BB6AD62E}"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A84CA-F05D-A34D-A3EB-119D9D683975}" type="slidenum">
              <a:rPr lang="en-US" smtClean="0"/>
              <a:t>‹#›</a:t>
            </a:fld>
            <a:endParaRPr lang="en-US"/>
          </a:p>
        </p:txBody>
      </p:sp>
    </p:spTree>
    <p:extLst>
      <p:ext uri="{BB962C8B-B14F-4D97-AF65-F5344CB8AC3E}">
        <p14:creationId xmlns:p14="http://schemas.microsoft.com/office/powerpoint/2010/main" val="37217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f5ef2947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f5ef2947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4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02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f5ef2947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f5ef294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871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f5ef2947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f5ef2947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54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f51fbb741_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6f51fbb741_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644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f5ef2947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f5ef2947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49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409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 id="2147483667"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dlnmh9ip6v2uc.cloudfront.net/datasheets/Prototyping/TP4056.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4XWp3FkZEU?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HKT5Q-2S5KQ?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9C657F-4EB3-4B21-A488-F895DAF4C63B}"/>
              </a:ext>
            </a:extLst>
          </p:cNvPr>
          <p:cNvSpPr>
            <a:spLocks noGrp="1"/>
          </p:cNvSpPr>
          <p:nvPr>
            <p:ph type="ctrTitle"/>
          </p:nvPr>
        </p:nvSpPr>
        <p:spPr>
          <a:xfrm>
            <a:off x="451514" y="947607"/>
            <a:ext cx="4389427" cy="4962786"/>
          </a:xfrm>
        </p:spPr>
        <p:txBody>
          <a:bodyPr anchor="ctr">
            <a:normAutofit/>
          </a:bodyPr>
          <a:lstStyle/>
          <a:p>
            <a:r>
              <a:rPr lang="en-US" dirty="0"/>
              <a:t>POWERBANK RENTAL SYSTEM</a:t>
            </a:r>
            <a:endParaRPr lang="en-US"/>
          </a:p>
        </p:txBody>
      </p:sp>
      <p:sp>
        <p:nvSpPr>
          <p:cNvPr id="3" name="Subtitle 2">
            <a:extLst>
              <a:ext uri="{FF2B5EF4-FFF2-40B4-BE49-F238E27FC236}">
                <a16:creationId xmlns:a16="http://schemas.microsoft.com/office/drawing/2014/main" id="{AFBA1C9A-DDCF-44B6-B773-0987D7D1F527}"/>
              </a:ext>
            </a:extLst>
          </p:cNvPr>
          <p:cNvSpPr>
            <a:spLocks noGrp="1"/>
          </p:cNvSpPr>
          <p:nvPr>
            <p:ph type="subTitle" idx="1"/>
          </p:nvPr>
        </p:nvSpPr>
        <p:spPr>
          <a:xfrm>
            <a:off x="7229345" y="947607"/>
            <a:ext cx="4152655" cy="4962785"/>
          </a:xfrm>
          <a:effectLst/>
        </p:spPr>
        <p:txBody>
          <a:bodyPr vert="horz" lIns="91440" tIns="45720" rIns="91440" bIns="45720" rtlCol="0" anchor="ctr">
            <a:normAutofit/>
          </a:bodyPr>
          <a:lstStyle/>
          <a:p>
            <a:r>
              <a:rPr lang="en-US" sz="2800">
                <a:latin typeface="Times New Roman"/>
                <a:cs typeface="Times New Roman"/>
              </a:rPr>
              <a:t>GROUP-1</a:t>
            </a:r>
          </a:p>
          <a:p>
            <a:r>
              <a:rPr lang="en-US" sz="2800">
                <a:latin typeface="Times New Roman"/>
                <a:cs typeface="Times New Roman"/>
              </a:rPr>
              <a:t>ENGINEERING DESIGN</a:t>
            </a:r>
          </a:p>
        </p:txBody>
      </p:sp>
    </p:spTree>
    <p:extLst>
      <p:ext uri="{BB962C8B-B14F-4D97-AF65-F5344CB8AC3E}">
        <p14:creationId xmlns:p14="http://schemas.microsoft.com/office/powerpoint/2010/main" val="61445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ONGOING PROJECTS</a:t>
            </a:r>
            <a:endParaRPr/>
          </a:p>
        </p:txBody>
      </p:sp>
      <p:sp>
        <p:nvSpPr>
          <p:cNvPr id="178" name="Google Shape;178;p1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b="1"/>
              <a:t>1.Shenzhen Laidian Technology Co., Ltd.(Laidian Technology or Laidian)</a:t>
            </a:r>
            <a:r>
              <a:rPr lang="en"/>
              <a:t>:    </a:t>
            </a:r>
            <a:endParaRPr/>
          </a:p>
          <a:p>
            <a:pPr>
              <a:spcBef>
                <a:spcPts val="2133"/>
              </a:spcBef>
              <a:buChar char="❖"/>
            </a:pPr>
            <a:r>
              <a:rPr lang="en"/>
              <a:t>A Chinese technology company dedicated to providing sharing power bank services to smart phone users. </a:t>
            </a:r>
            <a:endParaRPr/>
          </a:p>
          <a:p>
            <a:pPr>
              <a:buChar char="❖"/>
            </a:pPr>
            <a:r>
              <a:rPr lang="en"/>
              <a:t>FOUNDER: Yuan Bingsong</a:t>
            </a:r>
            <a:endParaRPr/>
          </a:p>
          <a:p>
            <a:pPr>
              <a:buChar char="❖"/>
            </a:pPr>
            <a:r>
              <a:rPr lang="en"/>
              <a:t>FOUNDED:2014</a:t>
            </a:r>
            <a:endParaRPr/>
          </a:p>
          <a:p>
            <a:pPr>
              <a:buChar char="❖"/>
            </a:pPr>
            <a:r>
              <a:rPr lang="en"/>
              <a:t>PATENTS:The company's self-developed self-service sharing power bank station has owned </a:t>
            </a:r>
            <a:r>
              <a:rPr lang="en" b="1"/>
              <a:t>32 patents </a:t>
            </a:r>
            <a:r>
              <a:rPr lang="en"/>
              <a:t>and </a:t>
            </a:r>
            <a:r>
              <a:rPr lang="en" b="1"/>
              <a:t>7 international patents</a:t>
            </a:r>
            <a:r>
              <a:rPr lang="en"/>
              <a:t>.</a:t>
            </a:r>
            <a:endParaRPr/>
          </a:p>
          <a:p>
            <a:pPr marL="0" indent="0">
              <a:spcBef>
                <a:spcPts val="2133"/>
              </a:spcBef>
              <a:buClr>
                <a:schemeClr val="dk1"/>
              </a:buClr>
              <a:buSzPts val="1100"/>
              <a:buNone/>
            </a:pPr>
            <a:endParaRPr/>
          </a:p>
          <a:p>
            <a:pPr marL="0" indent="0">
              <a:spcBef>
                <a:spcPts val="2133"/>
              </a:spcBef>
              <a:spcAft>
                <a:spcPts val="2133"/>
              </a:spcAft>
              <a:buNone/>
            </a:pPr>
            <a:endParaRPr/>
          </a:p>
        </p:txBody>
      </p:sp>
    </p:spTree>
    <p:extLst>
      <p:ext uri="{BB962C8B-B14F-4D97-AF65-F5344CB8AC3E}">
        <p14:creationId xmlns:p14="http://schemas.microsoft.com/office/powerpoint/2010/main" val="314311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body" idx="1"/>
          </p:nvPr>
        </p:nvSpPr>
        <p:spPr>
          <a:xfrm>
            <a:off x="415600" y="156567"/>
            <a:ext cx="11360800" cy="5805200"/>
          </a:xfrm>
          <a:prstGeom prst="rect">
            <a:avLst/>
          </a:prstGeom>
        </p:spPr>
        <p:txBody>
          <a:bodyPr spcFirstLastPara="1" vert="horz" wrap="square" lIns="121900" tIns="121900" rIns="121900" bIns="121900" rtlCol="0" anchor="t" anchorCtr="0">
            <a:noAutofit/>
          </a:bodyPr>
          <a:lstStyle/>
          <a:p>
            <a:pPr marL="0" indent="0">
              <a:buNone/>
            </a:pPr>
            <a:r>
              <a:rPr lang="en" dirty="0"/>
              <a:t>PRODUCTS:</a:t>
            </a:r>
            <a:endParaRPr dirty="0"/>
          </a:p>
          <a:p>
            <a:pPr marL="0" indent="0">
              <a:spcBef>
                <a:spcPts val="2133"/>
              </a:spcBef>
              <a:buNone/>
            </a:pPr>
            <a:r>
              <a:rPr lang="en" sz="1867" dirty="0"/>
              <a:t>1.Laidian station 12: </a:t>
            </a:r>
            <a:endParaRPr sz="1867" dirty="0"/>
          </a:p>
          <a:p>
            <a:pPr indent="-423323">
              <a:spcBef>
                <a:spcPts val="2133"/>
              </a:spcBef>
              <a:buSzPts val="1400"/>
            </a:pPr>
            <a:r>
              <a:rPr lang="en" sz="1867" dirty="0"/>
              <a:t>The small station can provide 12 power banks for renting and one recycle bin for returning.</a:t>
            </a:r>
            <a:endParaRPr sz="1867" dirty="0"/>
          </a:p>
          <a:p>
            <a:pPr indent="-423323">
              <a:buSzPts val="1400"/>
            </a:pPr>
            <a:r>
              <a:rPr lang="en" sz="1867" dirty="0"/>
              <a:t>There are also 2 bins for selling the charging cables and a screen for commercial.</a:t>
            </a:r>
            <a:endParaRPr sz="1867" dirty="0"/>
          </a:p>
          <a:p>
            <a:pPr indent="-423323">
              <a:spcBef>
                <a:spcPts val="2133"/>
              </a:spcBef>
              <a:buSzPts val="1400"/>
            </a:pPr>
            <a:r>
              <a:rPr lang="en" sz="1867" dirty="0"/>
              <a:t>The size of the station is 150cm*32.5cm*32.5cm, which can be placed in restaurant, gas station, KTV and pub.</a:t>
            </a:r>
            <a:endParaRPr sz="1867" dirty="0"/>
          </a:p>
          <a:p>
            <a:pPr marL="0" indent="0">
              <a:spcBef>
                <a:spcPts val="2133"/>
              </a:spcBef>
              <a:buNone/>
            </a:pPr>
            <a:r>
              <a:rPr lang="en" sz="1867" dirty="0"/>
              <a:t>2. Laidian station 40:</a:t>
            </a:r>
            <a:endParaRPr sz="1867" dirty="0"/>
          </a:p>
          <a:p>
            <a:pPr indent="-423323">
              <a:spcBef>
                <a:spcPts val="2133"/>
              </a:spcBef>
              <a:buSzPts val="1400"/>
            </a:pPr>
            <a:r>
              <a:rPr lang="en" sz="1867" dirty="0"/>
              <a:t> The large station can provide 40 power banks for renting and one recycle bin for returning.</a:t>
            </a:r>
            <a:endParaRPr sz="1867" dirty="0"/>
          </a:p>
          <a:p>
            <a:pPr indent="-423323">
              <a:buSzPts val="1400"/>
            </a:pPr>
            <a:r>
              <a:rPr lang="en" sz="1867" dirty="0"/>
              <a:t>There are 3 bins for selling the charging cables a screen for commercial.</a:t>
            </a:r>
            <a:endParaRPr sz="1867" dirty="0"/>
          </a:p>
          <a:p>
            <a:pPr indent="-423323">
              <a:spcBef>
                <a:spcPts val="2133"/>
              </a:spcBef>
              <a:buSzPts val="1400"/>
            </a:pPr>
            <a:r>
              <a:rPr lang="en" sz="1867" dirty="0"/>
              <a:t>The size of station is 180cm*80cm*50cm, which is provided for shopping mall, railway station, airport and hospital.</a:t>
            </a:r>
            <a:endParaRPr sz="1867" dirty="0"/>
          </a:p>
          <a:p>
            <a:pPr indent="0">
              <a:spcBef>
                <a:spcPts val="2133"/>
              </a:spcBef>
              <a:buNone/>
            </a:pPr>
            <a:endParaRPr sz="1867" dirty="0"/>
          </a:p>
          <a:p>
            <a:pPr marL="0" indent="0">
              <a:spcBef>
                <a:spcPts val="2133"/>
              </a:spcBef>
              <a:buNone/>
            </a:pPr>
            <a:endParaRPr sz="1867" dirty="0"/>
          </a:p>
          <a:p>
            <a:pPr indent="0">
              <a:spcBef>
                <a:spcPts val="2133"/>
              </a:spcBef>
              <a:buNone/>
            </a:pPr>
            <a:endParaRPr sz="1867" dirty="0"/>
          </a:p>
          <a:p>
            <a:pPr indent="0">
              <a:spcBef>
                <a:spcPts val="2133"/>
              </a:spcBef>
              <a:buNone/>
            </a:pPr>
            <a:r>
              <a:rPr lang="en" sz="1867" dirty="0"/>
              <a:t> </a:t>
            </a:r>
            <a:endParaRPr sz="1867" dirty="0"/>
          </a:p>
          <a:p>
            <a:pPr indent="0">
              <a:spcBef>
                <a:spcPts val="2133"/>
              </a:spcBef>
              <a:buNone/>
            </a:pPr>
            <a:endParaRPr sz="1867" dirty="0"/>
          </a:p>
          <a:p>
            <a:pPr indent="0">
              <a:spcBef>
                <a:spcPts val="2133"/>
              </a:spcBef>
              <a:buNone/>
            </a:pPr>
            <a:endParaRPr sz="1867" dirty="0"/>
          </a:p>
          <a:p>
            <a:pPr indent="0">
              <a:spcBef>
                <a:spcPts val="2133"/>
              </a:spcBef>
              <a:buNone/>
            </a:pPr>
            <a:r>
              <a:rPr lang="en" sz="1867" dirty="0"/>
              <a:t> </a:t>
            </a:r>
            <a:endParaRPr sz="1867" dirty="0"/>
          </a:p>
          <a:p>
            <a:pPr marL="0" indent="0">
              <a:spcBef>
                <a:spcPts val="2133"/>
              </a:spcBef>
              <a:spcAft>
                <a:spcPts val="2133"/>
              </a:spcAft>
              <a:buNone/>
            </a:pPr>
            <a:endParaRPr sz="1867" dirty="0"/>
          </a:p>
        </p:txBody>
      </p:sp>
    </p:spTree>
    <p:extLst>
      <p:ext uri="{BB962C8B-B14F-4D97-AF65-F5344CB8AC3E}">
        <p14:creationId xmlns:p14="http://schemas.microsoft.com/office/powerpoint/2010/main" val="137539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2AF1A-79B8-4F11-992D-DB38E8C87110}"/>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latin typeface="Times New Roman"/>
                <a:cs typeface="Times New Roman"/>
              </a:rPr>
              <a:t>Constraints</a:t>
            </a:r>
            <a:endParaRPr lang="en-US" sz="3200">
              <a:solidFill>
                <a:schemeClr val="tx1"/>
              </a:solidFill>
            </a:endParaRPr>
          </a:p>
        </p:txBody>
      </p:sp>
      <p:cxnSp>
        <p:nvCxnSpPr>
          <p:cNvPr id="20" name="Straight Connector 2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C4F372-0672-4C51-B1EC-2DDA0C79BB25}"/>
              </a:ext>
            </a:extLst>
          </p:cNvPr>
          <p:cNvSpPr>
            <a:spLocks noGrp="1"/>
          </p:cNvSpPr>
          <p:nvPr>
            <p:ph idx="1"/>
          </p:nvPr>
        </p:nvSpPr>
        <p:spPr>
          <a:xfrm>
            <a:off x="5146751" y="1218475"/>
            <a:ext cx="6080050" cy="4421051"/>
          </a:xfrm>
          <a:effectLst/>
        </p:spPr>
        <p:txBody>
          <a:bodyPr>
            <a:normAutofit/>
          </a:bodyPr>
          <a:lstStyle/>
          <a:p>
            <a:r>
              <a:rPr lang="en-US" sz="1600" dirty="0">
                <a:latin typeface="Times New Roman"/>
                <a:cs typeface="Times New Roman"/>
              </a:rPr>
              <a:t>Limited technical knowledge regarding the construction of </a:t>
            </a:r>
            <a:r>
              <a:rPr lang="en-US" sz="1600" dirty="0" err="1">
                <a:latin typeface="Times New Roman"/>
                <a:cs typeface="Times New Roman"/>
              </a:rPr>
              <a:t>Powerbank</a:t>
            </a:r>
            <a:r>
              <a:rPr lang="en-US" sz="1600" dirty="0">
                <a:latin typeface="Times New Roman"/>
                <a:cs typeface="Times New Roman"/>
              </a:rPr>
              <a:t>.</a:t>
            </a:r>
          </a:p>
          <a:p>
            <a:r>
              <a:rPr lang="en-US" sz="1600" dirty="0">
                <a:latin typeface="Times New Roman"/>
                <a:cs typeface="Times New Roman"/>
              </a:rPr>
              <a:t>There is a need to design a hardware prototype and location for placing of vending machines.</a:t>
            </a:r>
          </a:p>
          <a:p>
            <a:r>
              <a:rPr lang="en-US" sz="1600" dirty="0">
                <a:latin typeface="Times New Roman"/>
                <a:cs typeface="Times New Roman"/>
              </a:rPr>
              <a:t>Funds would be required.</a:t>
            </a:r>
          </a:p>
          <a:p>
            <a:r>
              <a:rPr lang="en-US" sz="1600" dirty="0">
                <a:latin typeface="Times New Roman"/>
                <a:cs typeface="Times New Roman"/>
              </a:rPr>
              <a:t>We have already started our work for app development, but further assistance would be required.</a:t>
            </a:r>
          </a:p>
          <a:p>
            <a:endParaRPr lang="en-US" sz="1600"/>
          </a:p>
        </p:txBody>
      </p:sp>
    </p:spTree>
    <p:extLst>
      <p:ext uri="{BB962C8B-B14F-4D97-AF65-F5344CB8AC3E}">
        <p14:creationId xmlns:p14="http://schemas.microsoft.com/office/powerpoint/2010/main" val="235146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41754" y="1687286"/>
            <a:ext cx="3269463" cy="3978017"/>
          </a:xfrm>
        </p:spPr>
        <p:txBody>
          <a:bodyPr vert="horz" lIns="91440" tIns="45720" rIns="91440" bIns="45720" rtlCol="0" anchor="t">
            <a:normAutofit/>
          </a:bodyPr>
          <a:lstStyle/>
          <a:p>
            <a:pPr>
              <a:lnSpc>
                <a:spcPct val="90000"/>
              </a:lnSpc>
            </a:pPr>
            <a:r>
              <a:rPr lang="en-US" sz="3700"/>
              <a:t>WHAT DOES A POWERBANK GENERALLY CONSISTS OF?</a:t>
            </a:r>
          </a:p>
        </p:txBody>
      </p:sp>
      <p:graphicFrame>
        <p:nvGraphicFramePr>
          <p:cNvPr id="6" name="TextBox 3">
            <a:extLst>
              <a:ext uri="{FF2B5EF4-FFF2-40B4-BE49-F238E27FC236}">
                <a16:creationId xmlns:a16="http://schemas.microsoft.com/office/drawing/2014/main" id="{71D88BB4-43EC-4648-9966-96A1A6E73340}"/>
              </a:ext>
            </a:extLst>
          </p:cNvPr>
          <p:cNvGraphicFramePr/>
          <p:nvPr>
            <p:extLst>
              <p:ext uri="{D42A27DB-BD31-4B8C-83A1-F6EECF244321}">
                <p14:modId xmlns:p14="http://schemas.microsoft.com/office/powerpoint/2010/main" val="882750605"/>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9053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9195" y="4090966"/>
            <a:ext cx="6096000" cy="1200329"/>
          </a:xfrm>
          <a:prstGeom prst="rect">
            <a:avLst/>
          </a:prstGeom>
        </p:spPr>
        <p:txBody>
          <a:bodyPr>
            <a:spAutoFit/>
          </a:bodyPr>
          <a:lstStyle/>
          <a:p>
            <a:r>
              <a:rPr lang="en-US" dirty="0">
                <a:latin typeface="Open Sans"/>
              </a:rPr>
              <a:t>Here, a lithium-ion charger module based on </a:t>
            </a:r>
            <a:r>
              <a:rPr lang="en-US" dirty="0">
                <a:latin typeface="Open Sans"/>
                <a:hlinkClick r:id="rId2"/>
              </a:rPr>
              <a:t>TP4056 IC</a:t>
            </a:r>
            <a:r>
              <a:rPr lang="en-US" dirty="0">
                <a:latin typeface="Open Sans"/>
              </a:rPr>
              <a:t>, rechargeable lithium-ion battery (Samsung type 18650) and DC-DC converter module based on pulse frequency modulation (PFM) technology are used.</a:t>
            </a:r>
            <a:endParaRPr lang="en-US" dirty="0"/>
          </a:p>
        </p:txBody>
      </p:sp>
      <p:sp>
        <p:nvSpPr>
          <p:cNvPr id="7" name="Rectangle 6"/>
          <p:cNvSpPr/>
          <p:nvPr/>
        </p:nvSpPr>
        <p:spPr>
          <a:xfrm>
            <a:off x="369195" y="2481107"/>
            <a:ext cx="6096000" cy="1200329"/>
          </a:xfrm>
          <a:prstGeom prst="rect">
            <a:avLst/>
          </a:prstGeom>
        </p:spPr>
        <p:txBody>
          <a:bodyPr anchor="t">
            <a:spAutoFit/>
          </a:bodyPr>
          <a:lstStyle/>
          <a:p>
            <a:r>
              <a:rPr lang="en-US" dirty="0">
                <a:latin typeface="Open Sans"/>
              </a:rPr>
              <a:t>Circuit diagram of the power bank is shown in Fig. 1. It consists of a USB lithium-ion charger module (USB-IN), 3.7V/5000mAh lithium-ion battery (BATT.1), on/off switch (S1) and DC-DC boost converter module (USB-OUT).</a:t>
            </a:r>
            <a:endParaRPr lang="en-US" dirty="0"/>
          </a:p>
        </p:txBody>
      </p:sp>
      <p:pic>
        <p:nvPicPr>
          <p:cNvPr id="3078" name="Picture 6" descr="Power bank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954" y="2481107"/>
            <a:ext cx="4789913" cy="2718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069032-8616-430D-805A-A15A369D8444}"/>
              </a:ext>
            </a:extLst>
          </p:cNvPr>
          <p:cNvSpPr txBox="1"/>
          <p:nvPr/>
        </p:nvSpPr>
        <p:spPr>
          <a:xfrm>
            <a:off x="171333" y="351183"/>
            <a:ext cx="116268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latin typeface="Times New Roman"/>
                <a:cs typeface="Times New Roman"/>
              </a:rPr>
              <a:t>Internal research of the components of the power bank</a:t>
            </a:r>
          </a:p>
        </p:txBody>
      </p:sp>
    </p:spTree>
    <p:extLst>
      <p:ext uri="{BB962C8B-B14F-4D97-AF65-F5344CB8AC3E}">
        <p14:creationId xmlns:p14="http://schemas.microsoft.com/office/powerpoint/2010/main" val="28831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Picture 6" descr="A circuit board&#10;&#10;Description generated with very high confidence">
            <a:extLst>
              <a:ext uri="{FF2B5EF4-FFF2-40B4-BE49-F238E27FC236}">
                <a16:creationId xmlns:a16="http://schemas.microsoft.com/office/drawing/2014/main" id="{E11CCA03-CCB9-4950-83BA-EF55B54E567D}"/>
              </a:ext>
            </a:extLst>
          </p:cNvPr>
          <p:cNvPicPr>
            <a:picLocks noChangeAspect="1"/>
          </p:cNvPicPr>
          <p:nvPr/>
        </p:nvPicPr>
        <p:blipFill rotWithShape="1">
          <a:blip r:embed="rId2"/>
          <a:srcRect t="23809" r="-1" b="-1"/>
          <a:stretch/>
        </p:blipFill>
        <p:spPr>
          <a:xfrm>
            <a:off x="5782733" y="10"/>
            <a:ext cx="6409267" cy="4883271"/>
          </a:xfrm>
          <a:prstGeom prst="rect">
            <a:avLst/>
          </a:prstGeom>
        </p:spPr>
      </p:pic>
      <p:pic>
        <p:nvPicPr>
          <p:cNvPr id="4" name="Picture 4" descr="A circuit board&#10;&#10;Description generated with very high confidence">
            <a:extLst>
              <a:ext uri="{FF2B5EF4-FFF2-40B4-BE49-F238E27FC236}">
                <a16:creationId xmlns:a16="http://schemas.microsoft.com/office/drawing/2014/main" id="{A8F986DC-58FB-41B5-B71E-17DBEA163F02}"/>
              </a:ext>
            </a:extLst>
          </p:cNvPr>
          <p:cNvPicPr>
            <a:picLocks noGrp="1" noChangeAspect="1"/>
          </p:cNvPicPr>
          <p:nvPr>
            <p:ph idx="1"/>
          </p:nvPr>
        </p:nvPicPr>
        <p:blipFill rotWithShape="1">
          <a:blip r:embed="rId3"/>
          <a:srcRect t="9966" b="9906"/>
          <a:stretch/>
        </p:blipFill>
        <p:spPr>
          <a:xfrm>
            <a:off x="-1" y="-1"/>
            <a:ext cx="6094411" cy="4883281"/>
          </a:xfrm>
          <a:custGeom>
            <a:avLst/>
            <a:gdLst>
              <a:gd name="connsiteX0" fmla="*/ 0 w 6094411"/>
              <a:gd name="connsiteY0" fmla="*/ 0 h 4883281"/>
              <a:gd name="connsiteX1" fmla="*/ 6094411 w 6094411"/>
              <a:gd name="connsiteY1" fmla="*/ 0 h 4883281"/>
              <a:gd name="connsiteX2" fmla="*/ 6094411 w 6094411"/>
              <a:gd name="connsiteY2" fmla="*/ 2014600 h 4883281"/>
              <a:gd name="connsiteX3" fmla="*/ 5846149 w 6094411"/>
              <a:gd name="connsiteY3" fmla="*/ 2373182 h 4883281"/>
              <a:gd name="connsiteX4" fmla="*/ 5843219 w 6094411"/>
              <a:gd name="connsiteY4" fmla="*/ 2381649 h 4883281"/>
              <a:gd name="connsiteX5" fmla="*/ 5838822 w 6094411"/>
              <a:gd name="connsiteY5" fmla="*/ 2394349 h 4883281"/>
              <a:gd name="connsiteX6" fmla="*/ 5834426 w 6094411"/>
              <a:gd name="connsiteY6" fmla="*/ 2407048 h 4883281"/>
              <a:gd name="connsiteX7" fmla="*/ 5834426 w 6094411"/>
              <a:gd name="connsiteY7" fmla="*/ 2417632 h 4883281"/>
              <a:gd name="connsiteX8" fmla="*/ 5834426 w 6094411"/>
              <a:gd name="connsiteY8" fmla="*/ 2430332 h 4883281"/>
              <a:gd name="connsiteX9" fmla="*/ 5838822 w 6094411"/>
              <a:gd name="connsiteY9" fmla="*/ 2440915 h 4883281"/>
              <a:gd name="connsiteX10" fmla="*/ 5843219 w 6094411"/>
              <a:gd name="connsiteY10" fmla="*/ 2453615 h 4883281"/>
              <a:gd name="connsiteX11" fmla="*/ 5846149 w 6094411"/>
              <a:gd name="connsiteY11" fmla="*/ 2462082 h 4883281"/>
              <a:gd name="connsiteX12" fmla="*/ 6094411 w 6094411"/>
              <a:gd name="connsiteY12" fmla="*/ 2820664 h 4883281"/>
              <a:gd name="connsiteX13" fmla="*/ 6094411 w 6094411"/>
              <a:gd name="connsiteY13" fmla="*/ 4883281 h 4883281"/>
              <a:gd name="connsiteX14" fmla="*/ 0 w 6094411"/>
              <a:gd name="connsiteY14" fmla="*/ 4883281 h 48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94411" h="4883281">
                <a:moveTo>
                  <a:pt x="0" y="0"/>
                </a:moveTo>
                <a:lnTo>
                  <a:pt x="6094411" y="0"/>
                </a:lnTo>
                <a:lnTo>
                  <a:pt x="6094411" y="2014600"/>
                </a:lnTo>
                <a:lnTo>
                  <a:pt x="5846149" y="2373182"/>
                </a:lnTo>
                <a:lnTo>
                  <a:pt x="5843219" y="2381649"/>
                </a:lnTo>
                <a:lnTo>
                  <a:pt x="5838822" y="2394349"/>
                </a:lnTo>
                <a:lnTo>
                  <a:pt x="5834426" y="2407048"/>
                </a:lnTo>
                <a:lnTo>
                  <a:pt x="5834426" y="2417632"/>
                </a:lnTo>
                <a:lnTo>
                  <a:pt x="5834426" y="2430332"/>
                </a:lnTo>
                <a:lnTo>
                  <a:pt x="5838822" y="2440915"/>
                </a:lnTo>
                <a:lnTo>
                  <a:pt x="5843219" y="2453615"/>
                </a:lnTo>
                <a:lnTo>
                  <a:pt x="5846149" y="2462082"/>
                </a:lnTo>
                <a:lnTo>
                  <a:pt x="6094411" y="2820664"/>
                </a:lnTo>
                <a:lnTo>
                  <a:pt x="6094411" y="4883281"/>
                </a:lnTo>
                <a:lnTo>
                  <a:pt x="0" y="4883281"/>
                </a:lnTo>
                <a:close/>
              </a:path>
            </a:pathLst>
          </a:custGeom>
          <a:ln w="12700">
            <a:solidFill>
              <a:schemeClr val="tx1"/>
            </a:solidFill>
          </a:ln>
        </p:spPr>
      </p:pic>
      <p:sp>
        <p:nvSpPr>
          <p:cNvPr id="13" name="Freeform 9">
            <a:extLst>
              <a:ext uri="{FF2B5EF4-FFF2-40B4-BE49-F238E27FC236}">
                <a16:creationId xmlns:a16="http://schemas.microsoft.com/office/drawing/2014/main" id="{A10B3C8E-9FBF-459A-A9D9-2FA3784DB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E099F-831A-49FA-83B3-65A317C0D485}"/>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Basic Internal Circuitry</a:t>
            </a:r>
            <a:endParaRPr lang="en-US"/>
          </a:p>
        </p:txBody>
      </p:sp>
    </p:spTree>
    <p:extLst>
      <p:ext uri="{BB962C8B-B14F-4D97-AF65-F5344CB8AC3E}">
        <p14:creationId xmlns:p14="http://schemas.microsoft.com/office/powerpoint/2010/main" val="358453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9556" y="-1974923"/>
            <a:ext cx="10572000" cy="2971051"/>
          </a:xfrm>
        </p:spPr>
        <p:txBody>
          <a:bodyPr/>
          <a:lstStyle/>
          <a:p>
            <a:r>
              <a:rPr lang="en-US" dirty="0"/>
              <a:t>THE BUSINESS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64" y="996128"/>
            <a:ext cx="6219680" cy="3994417"/>
          </a:xfrm>
          <a:prstGeom prst="rect">
            <a:avLst/>
          </a:prstGeom>
        </p:spPr>
      </p:pic>
    </p:spTree>
    <p:extLst>
      <p:ext uri="{BB962C8B-B14F-4D97-AF65-F5344CB8AC3E}">
        <p14:creationId xmlns:p14="http://schemas.microsoft.com/office/powerpoint/2010/main" val="192323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WE OFFER TO THE CUSTOMER?</a:t>
            </a:r>
          </a:p>
        </p:txBody>
      </p:sp>
      <p:sp>
        <p:nvSpPr>
          <p:cNvPr id="3" name="Content Placeholder 2"/>
          <p:cNvSpPr>
            <a:spLocks noGrp="1"/>
          </p:cNvSpPr>
          <p:nvPr>
            <p:ph idx="1"/>
          </p:nvPr>
        </p:nvSpPr>
        <p:spPr/>
        <p:txBody>
          <a:bodyPr>
            <a:normAutofit/>
          </a:bodyPr>
          <a:lstStyle/>
          <a:p>
            <a:r>
              <a:rPr lang="en-US" sz="2400" dirty="0"/>
              <a:t>IN THIS PROJECT WE OFFER A POWERBANK TO THE CUSTOMER WHICH CAN BE ACCESSED FROM SEVERAL POWER BANK VENDING UNITS WHICH WILL BE INSTALLED AT FREQUENTLY CROWDED PLACES FOR STARTING PHASE PLACES SUCH AS LHC, CANTEEN,LIBRARY, INSIDE NEWLY BUILT SPORTS ARENA.</a:t>
            </a:r>
          </a:p>
          <a:p>
            <a:r>
              <a:rPr lang="en-US" sz="2400" dirty="0"/>
              <a:t>THE SERVICE WILL BE FREE FOR A LIMITED PERIOD OF TIME AND AFTER THAT NOMINAL CHARGES WILL BE APPLIED. </a:t>
            </a:r>
          </a:p>
        </p:txBody>
      </p:sp>
    </p:spTree>
    <p:extLst>
      <p:ext uri="{BB962C8B-B14F-4D97-AF65-F5344CB8AC3E}">
        <p14:creationId xmlns:p14="http://schemas.microsoft.com/office/powerpoint/2010/main" val="331207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16" y="511582"/>
            <a:ext cx="10571998" cy="970450"/>
          </a:xfrm>
        </p:spPr>
        <p:txBody>
          <a:bodyPr/>
          <a:lstStyle/>
          <a:p>
            <a:r>
              <a:rPr lang="en-US" dirty="0"/>
              <a:t>WHAT IS THE VALUE PREPOSITION CREATED?</a:t>
            </a:r>
          </a:p>
        </p:txBody>
      </p:sp>
      <p:sp>
        <p:nvSpPr>
          <p:cNvPr id="3" name="Content Placeholder 2"/>
          <p:cNvSpPr>
            <a:spLocks noGrp="1"/>
          </p:cNvSpPr>
          <p:nvPr>
            <p:ph idx="1"/>
          </p:nvPr>
        </p:nvSpPr>
        <p:spPr>
          <a:xfrm>
            <a:off x="380831" y="2106377"/>
            <a:ext cx="10554574" cy="3636511"/>
          </a:xfrm>
        </p:spPr>
        <p:txBody>
          <a:bodyPr>
            <a:normAutofit/>
          </a:bodyPr>
          <a:lstStyle/>
          <a:p>
            <a:r>
              <a:rPr lang="en-US" sz="3600" dirty="0"/>
              <a:t>A value proposition is a promise of value to be delivered, communicated, and acknowledged. It is also a belief from the customer about how value will be delivered, experienced and acquired.</a:t>
            </a:r>
          </a:p>
        </p:txBody>
      </p:sp>
    </p:spTree>
    <p:extLst>
      <p:ext uri="{BB962C8B-B14F-4D97-AF65-F5344CB8AC3E}">
        <p14:creationId xmlns:p14="http://schemas.microsoft.com/office/powerpoint/2010/main" val="2627335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VALUE PREPOSITION CREATED?</a:t>
            </a:r>
          </a:p>
        </p:txBody>
      </p:sp>
      <p:sp>
        <p:nvSpPr>
          <p:cNvPr id="3" name="Content Placeholder 2"/>
          <p:cNvSpPr>
            <a:spLocks noGrp="1"/>
          </p:cNvSpPr>
          <p:nvPr>
            <p:ph idx="1"/>
          </p:nvPr>
        </p:nvSpPr>
        <p:spPr>
          <a:xfrm>
            <a:off x="599771" y="2505622"/>
            <a:ext cx="10554574" cy="3636511"/>
          </a:xfrm>
        </p:spPr>
        <p:txBody>
          <a:bodyPr>
            <a:noAutofit/>
          </a:bodyPr>
          <a:lstStyle/>
          <a:p>
            <a:r>
              <a:rPr lang="en-US" sz="2400" dirty="0"/>
              <a:t>WE PROMISE TO PROVIDE A RELIABLE POWERBANK WHICH WILL HAVE SUFFICIENT CAPACITY TO CHARGE YOUR PHONE WITHOUT STOPPING YOUR WORK.</a:t>
            </a:r>
          </a:p>
          <a:p>
            <a:r>
              <a:rPr lang="en-US" sz="2400" dirty="0"/>
              <a:t>ANY UPDATES, MESSAGES AND NOTIFICATIONS WILL BE SEND TO RESPECTIVE USERS AS SOON AS THEY REGISTER THEMSELVES FOR THIS SERVICE.</a:t>
            </a:r>
          </a:p>
          <a:p>
            <a:r>
              <a:rPr lang="en-US" sz="2400" dirty="0"/>
              <a:t>WE RESPECT OUR CUSTOMER’S PRIVACY AND WE PROMISE THAT WE WILL NEVER SHARE THE INFORMATIONM THEY PROVIDE TO ANYONE.</a:t>
            </a:r>
          </a:p>
          <a:p>
            <a:r>
              <a:rPr lang="en-US" sz="2400" dirty="0"/>
              <a:t>ALSO WE HAVE TRIED TO KEEP OUR CHARGES AS NOMINAL AS WE CAN SO THAT IT IS AFFORDABLE TO OUR CUSTOMERS.</a:t>
            </a:r>
          </a:p>
        </p:txBody>
      </p:sp>
    </p:spTree>
    <p:extLst>
      <p:ext uri="{BB962C8B-B14F-4D97-AF65-F5344CB8AC3E}">
        <p14:creationId xmlns:p14="http://schemas.microsoft.com/office/powerpoint/2010/main" val="78920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US" dirty="0"/>
              <a:t>OUR MOTIVATION</a:t>
            </a:r>
            <a:endParaRPr dirty="0"/>
          </a:p>
          <a:p>
            <a:endParaRPr dirty="0"/>
          </a:p>
        </p:txBody>
      </p:sp>
      <p:sp>
        <p:nvSpPr>
          <p:cNvPr id="167" name="Google Shape;167;p17"/>
          <p:cNvSpPr txBox="1">
            <a:spLocks noGrp="1"/>
          </p:cNvSpPr>
          <p:nvPr>
            <p:ph type="body" idx="1"/>
          </p:nvPr>
        </p:nvSpPr>
        <p:spPr>
          <a:xfrm>
            <a:off x="415600" y="845833"/>
            <a:ext cx="11360800" cy="5702000"/>
          </a:xfrm>
          <a:prstGeom prst="rect">
            <a:avLst/>
          </a:prstGeom>
        </p:spPr>
        <p:txBody>
          <a:bodyPr spcFirstLastPara="1" vert="horz" wrap="square" lIns="121900" tIns="121900" rIns="121900" bIns="121900" rtlCol="0" anchor="t" anchorCtr="0">
            <a:noAutofit/>
          </a:bodyPr>
          <a:lstStyle/>
          <a:p>
            <a:pPr marL="0" indent="0">
              <a:buNone/>
            </a:pPr>
            <a:r>
              <a:rPr lang="en" dirty="0">
                <a:latin typeface="Verdana"/>
                <a:ea typeface="Verdana"/>
                <a:cs typeface="Verdana"/>
                <a:sym typeface="Verdana"/>
              </a:rPr>
              <a:t>1.Portable electronic devices, particularly cellular/mobile telephones, are widely used today.</a:t>
            </a:r>
            <a:endParaRPr dirty="0">
              <a:latin typeface="Verdana"/>
              <a:ea typeface="Verdana"/>
              <a:cs typeface="Verdana"/>
              <a:sym typeface="Verdana"/>
            </a:endParaRPr>
          </a:p>
          <a:p>
            <a:pPr marL="0" indent="0">
              <a:spcBef>
                <a:spcPts val="2133"/>
              </a:spcBef>
              <a:buNone/>
            </a:pPr>
            <a:r>
              <a:rPr lang="en" dirty="0">
                <a:latin typeface="Verdana"/>
                <a:ea typeface="Verdana"/>
                <a:cs typeface="Verdana"/>
                <a:sym typeface="Verdana"/>
              </a:rPr>
              <a:t>2.It is difficult to recharge a battery in a public place or while traveling without access to a suitable power terminal. Further, such charging would require the user to also be traveling with a charger, which may be inconvenient or easily forgotten. </a:t>
            </a:r>
            <a:endParaRPr dirty="0">
              <a:latin typeface="Verdana"/>
              <a:ea typeface="Verdana"/>
              <a:cs typeface="Verdana"/>
              <a:sym typeface="Verdana"/>
            </a:endParaRPr>
          </a:p>
          <a:p>
            <a:pPr marL="0" indent="0">
              <a:spcBef>
                <a:spcPts val="2133"/>
              </a:spcBef>
              <a:buNone/>
            </a:pPr>
            <a:r>
              <a:rPr lang="en" dirty="0">
                <a:latin typeface="Verdana"/>
                <a:ea typeface="Verdana"/>
                <a:cs typeface="Verdana"/>
                <a:sym typeface="Verdana"/>
              </a:rPr>
              <a:t>3.Thus a mobile power bank rental system (power bank vending machine) in public places can solve this problem.</a:t>
            </a:r>
            <a:endParaRPr dirty="0">
              <a:latin typeface="Verdana"/>
              <a:ea typeface="Verdana"/>
              <a:cs typeface="Verdana"/>
              <a:sym typeface="Verdana"/>
            </a:endParaRPr>
          </a:p>
          <a:p>
            <a:pPr marL="0" indent="0">
              <a:spcBef>
                <a:spcPts val="2133"/>
              </a:spcBef>
              <a:buNone/>
            </a:pPr>
            <a:r>
              <a:rPr lang="en" dirty="0">
                <a:latin typeface="Verdana"/>
                <a:ea typeface="Verdana"/>
                <a:cs typeface="Verdana"/>
                <a:sym typeface="Verdana"/>
              </a:rPr>
              <a:t>4.This system allows a customer to rent the battery for a selected time period and return the power bank device at any different place where such types of power bank rental system unit has installed.</a:t>
            </a:r>
          </a:p>
          <a:p>
            <a:pPr marL="0" indent="0">
              <a:spcBef>
                <a:spcPts val="2133"/>
              </a:spcBef>
              <a:buNone/>
            </a:pPr>
            <a:r>
              <a:rPr lang="en" dirty="0">
                <a:latin typeface="Verdana"/>
                <a:ea typeface="Verdana"/>
                <a:cs typeface="Verdana"/>
                <a:sym typeface="Verdana"/>
              </a:rPr>
              <a:t>5.This very idea will be further expressed in the further slides and by our group members.</a:t>
            </a:r>
            <a:endParaRPr>
              <a:latin typeface="Verdana"/>
              <a:ea typeface="Verdana"/>
              <a:cs typeface="Verdana"/>
              <a:sym typeface="Verdana"/>
            </a:endParaRPr>
          </a:p>
          <a:p>
            <a:pPr marL="0" indent="0">
              <a:spcBef>
                <a:spcPts val="2133"/>
              </a:spcBef>
              <a:buNone/>
            </a:pPr>
            <a:endParaRPr dirty="0">
              <a:solidFill>
                <a:schemeClr val="dk1"/>
              </a:solidFill>
              <a:latin typeface="Verdana"/>
              <a:ea typeface="Verdana"/>
              <a:cs typeface="Verdana"/>
              <a:sym typeface="Verdana"/>
            </a:endParaRPr>
          </a:p>
          <a:p>
            <a:pPr marL="0" indent="0">
              <a:spcBef>
                <a:spcPts val="2133"/>
              </a:spcBef>
              <a:spcAft>
                <a:spcPts val="2133"/>
              </a:spcAft>
              <a:buNone/>
            </a:pPr>
            <a:endParaRPr dirty="0">
              <a:solidFill>
                <a:schemeClr val="dk1"/>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2202496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REVENUE CREATED?</a:t>
            </a:r>
          </a:p>
        </p:txBody>
      </p:sp>
      <p:sp>
        <p:nvSpPr>
          <p:cNvPr id="3" name="Content Placeholder 2"/>
          <p:cNvSpPr>
            <a:spLocks noGrp="1"/>
          </p:cNvSpPr>
          <p:nvPr>
            <p:ph idx="1"/>
          </p:nvPr>
        </p:nvSpPr>
        <p:spPr>
          <a:xfrm>
            <a:off x="810000" y="2441228"/>
            <a:ext cx="10554574" cy="3636511"/>
          </a:xfrm>
        </p:spPr>
        <p:txBody>
          <a:bodyPr>
            <a:normAutofit fontScale="92500"/>
          </a:bodyPr>
          <a:lstStyle/>
          <a:p>
            <a:r>
              <a:rPr lang="en-US" sz="2000" dirty="0"/>
              <a:t>FOR THE FIRST INITIAL 30 MINUTES THE CUSTOMER CAN USE THE POWERBANK FOR FREE.</a:t>
            </a:r>
          </a:p>
          <a:p>
            <a:r>
              <a:rPr lang="en-US" sz="2000" dirty="0"/>
              <a:t>AFTER THAT WE CHARGE CUSTOMER A NOMINAL PRICE OF 20/- RUPEES PER 30 MINUTES.</a:t>
            </a:r>
          </a:p>
          <a:p>
            <a:r>
              <a:rPr lang="en-US" sz="2000" dirty="0"/>
              <a:t>AS SOON AS THE CUSTOMER REGISTERS WE PROMPT THEM TO ADD SOME MINIMUM AMOUT IN THE WALLET WHICH WILL HELP US TO RECOVER THE FINE FOR EXTRA USAGE.</a:t>
            </a:r>
          </a:p>
          <a:p>
            <a:r>
              <a:rPr lang="en-US" sz="2000" dirty="0"/>
              <a:t>IF THE CHARGE ADDS UP TO THE PRICE OF THE POWERBANK THE CUSTOMER HAS OPTION TO PAY THE FINE OR TO GIVE A ADDITIONAL 100/- RUPEES TO BUY THE POWERBANK.</a:t>
            </a:r>
          </a:p>
          <a:p>
            <a:r>
              <a:rPr lang="en-US" sz="2000" dirty="0"/>
              <a:t>THE CUSTOMER HAS TO RETURN TO POWERBANK WITHIN A SPECIFIED PERIOD OF TIME</a:t>
            </a:r>
          </a:p>
          <a:p>
            <a:endParaRPr lang="en-US" dirty="0"/>
          </a:p>
        </p:txBody>
      </p:sp>
    </p:spTree>
    <p:extLst>
      <p:ext uri="{BB962C8B-B14F-4D97-AF65-F5344CB8AC3E}">
        <p14:creationId xmlns:p14="http://schemas.microsoft.com/office/powerpoint/2010/main" val="40856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872190"/>
            <a:ext cx="10571998" cy="970450"/>
          </a:xfrm>
        </p:spPr>
        <p:txBody>
          <a:bodyPr/>
          <a:lstStyle/>
          <a:p>
            <a:r>
              <a:rPr lang="en-US" dirty="0"/>
              <a:t>WHO ARE OUR TARGET CUSTOMERS?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THIS IS A APPRECIABLE POINT OF OUR PROJECT THAT WE HAVE NOT FOCUSSED ON A PARTICULAR GROUP OF PEOPLE. THE SERVICE WE HAVE DEVELOPED CAN BE USED BY ANYONE HAVE A SMARTDEVICE SUCH AS SMARTWATCH, MOBILE PHONES AND FITBITS, IRRESPECTIVE OF AGE, CASTE, CREED, COLOUR,GENDER OR ANY OTHER SOCIAL DIFFERENCE.</a:t>
            </a:r>
          </a:p>
        </p:txBody>
      </p:sp>
    </p:spTree>
    <p:extLst>
      <p:ext uri="{BB962C8B-B14F-4D97-AF65-F5344CB8AC3E}">
        <p14:creationId xmlns:p14="http://schemas.microsoft.com/office/powerpoint/2010/main" val="208567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p:nvPr/>
        </p:nvSpPr>
        <p:spPr>
          <a:xfrm>
            <a:off x="3572721" y="1280940"/>
            <a:ext cx="4791919" cy="694481"/>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a:solidFill>
                  <a:schemeClr val="lt1"/>
                </a:solidFill>
                <a:latin typeface="Calibri"/>
                <a:ea typeface="Calibri"/>
                <a:cs typeface="Calibri"/>
                <a:sym typeface="Calibri"/>
              </a:rPr>
              <a:t>Vending Machines</a:t>
            </a:r>
            <a:endParaRPr sz="2400"/>
          </a:p>
        </p:txBody>
      </p:sp>
      <p:cxnSp>
        <p:nvCxnSpPr>
          <p:cNvPr id="147" name="Google Shape;147;p15"/>
          <p:cNvCxnSpPr/>
          <p:nvPr/>
        </p:nvCxnSpPr>
        <p:spPr>
          <a:xfrm>
            <a:off x="6095993" y="1750456"/>
            <a:ext cx="2735600" cy="581200"/>
          </a:xfrm>
          <a:prstGeom prst="bentConnector3">
            <a:avLst>
              <a:gd name="adj1" fmla="val 30958"/>
            </a:avLst>
          </a:prstGeom>
          <a:noFill/>
          <a:ln w="9525" cap="flat" cmpd="sng">
            <a:solidFill>
              <a:schemeClr val="accent1"/>
            </a:solidFill>
            <a:prstDash val="solid"/>
            <a:miter lim="800000"/>
            <a:headEnd type="none" w="sm" len="sm"/>
            <a:tailEnd type="triangle" w="med" len="med"/>
          </a:ln>
        </p:spPr>
      </p:cxnSp>
      <p:sp>
        <p:nvSpPr>
          <p:cNvPr id="148" name="Google Shape;148;p15"/>
          <p:cNvSpPr/>
          <p:nvPr/>
        </p:nvSpPr>
        <p:spPr>
          <a:xfrm>
            <a:off x="8777536" y="1930736"/>
            <a:ext cx="2603200" cy="6944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a:solidFill>
                  <a:schemeClr val="lt1"/>
                </a:solidFill>
                <a:latin typeface="Calibri"/>
                <a:ea typeface="Calibri"/>
                <a:cs typeface="Calibri"/>
                <a:sym typeface="Calibri"/>
              </a:rPr>
              <a:t>Places where it would be installed</a:t>
            </a:r>
            <a:endParaRPr sz="2400"/>
          </a:p>
        </p:txBody>
      </p:sp>
      <p:cxnSp>
        <p:nvCxnSpPr>
          <p:cNvPr id="149" name="Google Shape;149;p15"/>
          <p:cNvCxnSpPr/>
          <p:nvPr/>
        </p:nvCxnSpPr>
        <p:spPr>
          <a:xfrm>
            <a:off x="10079139" y="2920949"/>
            <a:ext cx="0" cy="408008"/>
          </a:xfrm>
          <a:prstGeom prst="straightConnector1">
            <a:avLst/>
          </a:prstGeom>
          <a:noFill/>
          <a:ln w="9525" cap="flat" cmpd="sng">
            <a:solidFill>
              <a:schemeClr val="accent1"/>
            </a:solidFill>
            <a:prstDash val="solid"/>
            <a:miter lim="800000"/>
            <a:headEnd type="none" w="sm" len="sm"/>
            <a:tailEnd type="triangle" w="med" len="med"/>
          </a:ln>
        </p:spPr>
      </p:cxnSp>
      <p:sp>
        <p:nvSpPr>
          <p:cNvPr id="150" name="Google Shape;150;p15"/>
          <p:cNvSpPr/>
          <p:nvPr/>
        </p:nvSpPr>
        <p:spPr>
          <a:xfrm>
            <a:off x="8804700" y="2625133"/>
            <a:ext cx="2472800" cy="3502400"/>
          </a:xfrm>
          <a:prstGeom prst="flowChartAlternateProcess">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marL="342891" indent="-342891" algn="ctr">
              <a:buClr>
                <a:schemeClr val="lt1"/>
              </a:buClr>
              <a:buSzPts val="1350"/>
              <a:buFont typeface="Calibri"/>
              <a:buAutoNum type="arabicPeriod"/>
            </a:pPr>
            <a:r>
              <a:rPr lang="en">
                <a:solidFill>
                  <a:schemeClr val="lt1"/>
                </a:solidFill>
                <a:latin typeface="Calibri"/>
                <a:ea typeface="Calibri"/>
                <a:cs typeface="Calibri"/>
                <a:sym typeface="Calibri"/>
              </a:rPr>
              <a:t>Mess</a:t>
            </a:r>
            <a:endParaRPr sz="2400"/>
          </a:p>
          <a:p>
            <a:pPr marL="342891" indent="-342891" algn="ctr">
              <a:buClr>
                <a:schemeClr val="lt1"/>
              </a:buClr>
              <a:buSzPts val="1350"/>
              <a:buFont typeface="Calibri"/>
              <a:buAutoNum type="arabicPeriod"/>
            </a:pPr>
            <a:r>
              <a:rPr lang="en">
                <a:solidFill>
                  <a:schemeClr val="lt1"/>
                </a:solidFill>
                <a:latin typeface="Calibri"/>
                <a:ea typeface="Calibri"/>
                <a:cs typeface="Calibri"/>
                <a:sym typeface="Calibri"/>
              </a:rPr>
              <a:t>Community Center</a:t>
            </a:r>
            <a:endParaRPr sz="2400"/>
          </a:p>
          <a:p>
            <a:pPr marL="342891" indent="-342891" algn="ctr">
              <a:buClr>
                <a:schemeClr val="lt1"/>
              </a:buClr>
              <a:buSzPts val="1350"/>
              <a:buFont typeface="Calibri"/>
              <a:buAutoNum type="arabicPeriod"/>
            </a:pPr>
            <a:r>
              <a:rPr lang="en">
                <a:solidFill>
                  <a:schemeClr val="lt1"/>
                </a:solidFill>
                <a:latin typeface="Calibri"/>
                <a:ea typeface="Calibri"/>
                <a:cs typeface="Calibri"/>
                <a:sym typeface="Calibri"/>
              </a:rPr>
              <a:t>Library</a:t>
            </a:r>
            <a:endParaRPr sz="2400"/>
          </a:p>
          <a:p>
            <a:pPr marL="342891" indent="-342891" algn="ctr">
              <a:buClr>
                <a:schemeClr val="lt1"/>
              </a:buClr>
              <a:buSzPts val="1350"/>
              <a:buFont typeface="Calibri"/>
              <a:buAutoNum type="arabicPeriod"/>
            </a:pPr>
            <a:r>
              <a:rPr lang="en">
                <a:solidFill>
                  <a:schemeClr val="lt1"/>
                </a:solidFill>
                <a:latin typeface="Calibri"/>
                <a:ea typeface="Calibri"/>
                <a:cs typeface="Calibri"/>
                <a:sym typeface="Calibri"/>
              </a:rPr>
              <a:t>LHB</a:t>
            </a:r>
            <a:endParaRPr sz="2400"/>
          </a:p>
          <a:p>
            <a:pPr marL="342891" indent="-342891" algn="ctr">
              <a:buClr>
                <a:schemeClr val="lt1"/>
              </a:buClr>
              <a:buSzPts val="1350"/>
              <a:buFont typeface="Calibri"/>
              <a:buAutoNum type="arabicPeriod"/>
            </a:pPr>
            <a:r>
              <a:rPr lang="en">
                <a:solidFill>
                  <a:schemeClr val="lt1"/>
                </a:solidFill>
                <a:latin typeface="Calibri"/>
                <a:ea typeface="Calibri"/>
                <a:cs typeface="Calibri"/>
                <a:sym typeface="Calibri"/>
              </a:rPr>
              <a:t>Badminton Court</a:t>
            </a:r>
            <a:endParaRPr sz="2400"/>
          </a:p>
          <a:p>
            <a:pPr marL="342891" indent="-342891" algn="ctr">
              <a:buClr>
                <a:schemeClr val="lt1"/>
              </a:buClr>
              <a:buSzPts val="1350"/>
              <a:buFont typeface="Calibri"/>
              <a:buAutoNum type="arabicPeriod"/>
            </a:pPr>
            <a:r>
              <a:rPr lang="en">
                <a:solidFill>
                  <a:schemeClr val="lt1"/>
                </a:solidFill>
                <a:latin typeface="Calibri"/>
                <a:ea typeface="Calibri"/>
                <a:cs typeface="Calibri"/>
                <a:sym typeface="Calibri"/>
              </a:rPr>
              <a:t>CSE Department</a:t>
            </a:r>
            <a:endParaRPr sz="2400"/>
          </a:p>
          <a:p>
            <a:pPr algn="ctr"/>
            <a:endParaRPr>
              <a:solidFill>
                <a:schemeClr val="lt1"/>
              </a:solidFill>
              <a:latin typeface="Calibri"/>
              <a:ea typeface="Calibri"/>
              <a:cs typeface="Calibri"/>
              <a:sym typeface="Calibri"/>
            </a:endParaRPr>
          </a:p>
          <a:p>
            <a:pPr algn="ctr"/>
            <a:r>
              <a:rPr lang="en">
                <a:solidFill>
                  <a:schemeClr val="lt1"/>
                </a:solidFill>
                <a:latin typeface="Calibri"/>
                <a:ea typeface="Calibri"/>
                <a:cs typeface="Calibri"/>
                <a:sym typeface="Calibri"/>
              </a:rPr>
              <a:t>All would be placed where security guard is there and  Cameras are facing it for its security.</a:t>
            </a:r>
            <a:endParaRPr sz="2400"/>
          </a:p>
        </p:txBody>
      </p:sp>
      <p:sp>
        <p:nvSpPr>
          <p:cNvPr id="151" name="Google Shape;151;p15"/>
          <p:cNvSpPr/>
          <p:nvPr/>
        </p:nvSpPr>
        <p:spPr>
          <a:xfrm>
            <a:off x="1114700" y="2396599"/>
            <a:ext cx="3445600" cy="1038800"/>
          </a:xfrm>
          <a:prstGeom prst="flowChartAlternateProcess">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a:solidFill>
                  <a:schemeClr val="lt1"/>
                </a:solidFill>
                <a:latin typeface="Calibri"/>
                <a:ea typeface="Calibri"/>
                <a:cs typeface="Calibri"/>
                <a:sym typeface="Calibri"/>
              </a:rPr>
              <a:t>6 slots for power bank in each vending machine.</a:t>
            </a:r>
            <a:endParaRPr sz="2400"/>
          </a:p>
          <a:p>
            <a:pPr algn="ctr"/>
            <a:r>
              <a:rPr lang="en">
                <a:solidFill>
                  <a:schemeClr val="lt1"/>
                </a:solidFill>
                <a:latin typeface="Calibri"/>
                <a:ea typeface="Calibri"/>
                <a:cs typeface="Calibri"/>
                <a:sym typeface="Calibri"/>
              </a:rPr>
              <a:t>Structure and dimension is shown in solidworks.</a:t>
            </a:r>
            <a:endParaRPr sz="2400"/>
          </a:p>
        </p:txBody>
      </p:sp>
      <p:cxnSp>
        <p:nvCxnSpPr>
          <p:cNvPr id="152" name="Google Shape;152;p15"/>
          <p:cNvCxnSpPr/>
          <p:nvPr/>
        </p:nvCxnSpPr>
        <p:spPr>
          <a:xfrm flipH="1">
            <a:off x="4573889" y="1987348"/>
            <a:ext cx="1481600" cy="835200"/>
          </a:xfrm>
          <a:prstGeom prst="bentConnector3">
            <a:avLst>
              <a:gd name="adj1" fmla="val 65623"/>
            </a:avLst>
          </a:prstGeom>
          <a:noFill/>
          <a:ln w="9525" cap="flat" cmpd="sng">
            <a:solidFill>
              <a:schemeClr val="accent1"/>
            </a:solidFill>
            <a:prstDash val="solid"/>
            <a:miter lim="800000"/>
            <a:headEnd type="none" w="sm" len="sm"/>
            <a:tailEnd type="triangle" w="med" len="med"/>
          </a:ln>
        </p:spPr>
      </p:cxnSp>
      <p:cxnSp>
        <p:nvCxnSpPr>
          <p:cNvPr id="153" name="Google Shape;153;p15"/>
          <p:cNvCxnSpPr/>
          <p:nvPr/>
        </p:nvCxnSpPr>
        <p:spPr>
          <a:xfrm>
            <a:off x="2882096" y="3366063"/>
            <a:ext cx="0" cy="685800"/>
          </a:xfrm>
          <a:prstGeom prst="straightConnector1">
            <a:avLst/>
          </a:prstGeom>
          <a:noFill/>
          <a:ln w="9525" cap="flat" cmpd="sng">
            <a:solidFill>
              <a:schemeClr val="accent1"/>
            </a:solidFill>
            <a:prstDash val="solid"/>
            <a:miter lim="800000"/>
            <a:headEnd type="none" w="sm" len="sm"/>
            <a:tailEnd type="triangle" w="med" len="med"/>
          </a:ln>
        </p:spPr>
      </p:cxnSp>
      <p:sp>
        <p:nvSpPr>
          <p:cNvPr id="154" name="Google Shape;154;p15"/>
          <p:cNvSpPr/>
          <p:nvPr/>
        </p:nvSpPr>
        <p:spPr>
          <a:xfrm>
            <a:off x="1458409" y="4051863"/>
            <a:ext cx="2939971" cy="720524"/>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a:solidFill>
                  <a:schemeClr val="lt1"/>
                </a:solidFill>
                <a:latin typeface="Calibri"/>
                <a:ea typeface="Calibri"/>
                <a:cs typeface="Calibri"/>
                <a:sym typeface="Calibri"/>
              </a:rPr>
              <a:t>Each powerbank would have power capacity -5000 mAH</a:t>
            </a: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89407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199" y="1240780"/>
            <a:ext cx="6086857" cy="4376440"/>
          </a:xfrm>
          <a:effectLst/>
        </p:spPr>
        <p:txBody>
          <a:bodyPr anchor="ctr">
            <a:normAutofit/>
          </a:bodyPr>
          <a:lstStyle/>
          <a:p>
            <a:pPr algn="r"/>
            <a:r>
              <a:rPr lang="en-US" sz="4400">
                <a:solidFill>
                  <a:schemeClr val="tx1"/>
                </a:solidFill>
              </a:rPr>
              <a:t>PROGRESS MADE SO FAR</a:t>
            </a:r>
          </a:p>
        </p:txBody>
      </p:sp>
      <p:cxnSp>
        <p:nvCxnSpPr>
          <p:cNvPr id="9" name="Straight Connector 8">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162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Made So Far</a:t>
            </a:r>
          </a:p>
        </p:txBody>
      </p:sp>
      <p:sp>
        <p:nvSpPr>
          <p:cNvPr id="3" name="Content Placeholder 2"/>
          <p:cNvSpPr>
            <a:spLocks noGrp="1"/>
          </p:cNvSpPr>
          <p:nvPr>
            <p:ph idx="1"/>
          </p:nvPr>
        </p:nvSpPr>
        <p:spPr/>
        <p:txBody>
          <a:bodyPr/>
          <a:lstStyle/>
          <a:p>
            <a:pPr marL="0" indent="0">
              <a:buNone/>
            </a:pPr>
            <a:r>
              <a:rPr lang="en-US" dirty="0"/>
              <a:t>The idea has now been clearly thought of and well defined.</a:t>
            </a:r>
          </a:p>
          <a:p>
            <a:pPr marL="0" indent="0">
              <a:buNone/>
            </a:pPr>
            <a:r>
              <a:rPr lang="en-US" dirty="0"/>
              <a:t>Numerous ppt’s have been made highlighting our problem statement and our aim.</a:t>
            </a:r>
          </a:p>
          <a:p>
            <a:pPr marL="0" indent="0">
              <a:buNone/>
            </a:pPr>
            <a:r>
              <a:rPr lang="en-US" dirty="0"/>
              <a:t>We have now made a softcopy of our prototype using Solid works which has been made visible in the latter slides.</a:t>
            </a:r>
          </a:p>
          <a:p>
            <a:pPr marL="0" indent="0">
              <a:buNone/>
            </a:pPr>
            <a:r>
              <a:rPr lang="en-US" dirty="0"/>
              <a:t>A financial model has also been talked about in the above slides regarding the revenue and the user experience.</a:t>
            </a:r>
          </a:p>
          <a:p>
            <a:pPr marL="0" indent="0">
              <a:buNone/>
            </a:pPr>
            <a:r>
              <a:rPr lang="en-US" dirty="0"/>
              <a:t>We have also developed a basic application which is capable of registering, logging in and all the data is stored in the database. We have also tried implementing a QR code scanner in the application.</a:t>
            </a:r>
          </a:p>
        </p:txBody>
      </p:sp>
    </p:spTree>
    <p:extLst>
      <p:ext uri="{BB962C8B-B14F-4D97-AF65-F5344CB8AC3E}">
        <p14:creationId xmlns:p14="http://schemas.microsoft.com/office/powerpoint/2010/main" val="3904719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735" y="956274"/>
            <a:ext cx="10494443" cy="5479743"/>
          </a:xfrm>
        </p:spPr>
      </p:pic>
    </p:spTree>
    <p:extLst>
      <p:ext uri="{BB962C8B-B14F-4D97-AF65-F5344CB8AC3E}">
        <p14:creationId xmlns:p14="http://schemas.microsoft.com/office/powerpoint/2010/main" val="394857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711" y="568346"/>
            <a:ext cx="10574040" cy="5521305"/>
          </a:xfrm>
          <a:prstGeom prst="rect">
            <a:avLst/>
          </a:prstGeom>
        </p:spPr>
      </p:pic>
    </p:spTree>
    <p:extLst>
      <p:ext uri="{BB962C8B-B14F-4D97-AF65-F5344CB8AC3E}">
        <p14:creationId xmlns:p14="http://schemas.microsoft.com/office/powerpoint/2010/main" val="2508430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697" y="706584"/>
            <a:ext cx="10362364" cy="5410777"/>
          </a:xfrm>
          <a:prstGeom prst="rect">
            <a:avLst/>
          </a:prstGeom>
        </p:spPr>
      </p:pic>
    </p:spTree>
    <p:extLst>
      <p:ext uri="{BB962C8B-B14F-4D97-AF65-F5344CB8AC3E}">
        <p14:creationId xmlns:p14="http://schemas.microsoft.com/office/powerpoint/2010/main" val="54919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p:nvPr/>
        </p:nvSpPr>
        <p:spPr>
          <a:xfrm>
            <a:off x="5561000" y="0"/>
            <a:ext cx="940800" cy="51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b="1"/>
              <a:t>APP</a:t>
            </a:r>
            <a:endParaRPr sz="2400" b="1"/>
          </a:p>
        </p:txBody>
      </p:sp>
      <p:sp>
        <p:nvSpPr>
          <p:cNvPr id="194" name="Google Shape;194;p22"/>
          <p:cNvSpPr/>
          <p:nvPr/>
        </p:nvSpPr>
        <p:spPr>
          <a:xfrm>
            <a:off x="1006274" y="606900"/>
            <a:ext cx="1854193" cy="51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SIGN UP</a:t>
            </a:r>
            <a:endParaRPr sz="2400" dirty="0"/>
          </a:p>
        </p:txBody>
      </p:sp>
      <p:sp>
        <p:nvSpPr>
          <p:cNvPr id="195" name="Google Shape;195;p22"/>
          <p:cNvSpPr/>
          <p:nvPr/>
        </p:nvSpPr>
        <p:spPr>
          <a:xfrm>
            <a:off x="4922992" y="698330"/>
            <a:ext cx="1350400" cy="51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LOG IN</a:t>
            </a:r>
            <a:endParaRPr sz="2400" dirty="0"/>
          </a:p>
        </p:txBody>
      </p:sp>
      <p:sp>
        <p:nvSpPr>
          <p:cNvPr id="196" name="Google Shape;196;p22"/>
          <p:cNvSpPr/>
          <p:nvPr/>
        </p:nvSpPr>
        <p:spPr>
          <a:xfrm>
            <a:off x="9119133" y="575122"/>
            <a:ext cx="2549133" cy="760816"/>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TEAM MEMBERS</a:t>
            </a:r>
            <a:endParaRPr sz="2400" dirty="0"/>
          </a:p>
        </p:txBody>
      </p:sp>
      <p:sp>
        <p:nvSpPr>
          <p:cNvPr id="197" name="Google Shape;197;p22"/>
          <p:cNvSpPr/>
          <p:nvPr/>
        </p:nvSpPr>
        <p:spPr>
          <a:xfrm>
            <a:off x="1006274" y="1394911"/>
            <a:ext cx="1854193" cy="744389"/>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GOOGLE FORM</a:t>
            </a:r>
            <a:endParaRPr sz="2400" dirty="0"/>
          </a:p>
        </p:txBody>
      </p:sp>
      <p:sp>
        <p:nvSpPr>
          <p:cNvPr id="198" name="Google Shape;198;p22"/>
          <p:cNvSpPr/>
          <p:nvPr/>
        </p:nvSpPr>
        <p:spPr>
          <a:xfrm>
            <a:off x="1006274" y="2397401"/>
            <a:ext cx="1867828" cy="78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lang="en" sz="2400" dirty="0"/>
          </a:p>
          <a:p>
            <a:r>
              <a:rPr lang="en" sz="2400" dirty="0"/>
              <a:t>DETAILS</a:t>
            </a:r>
            <a:endParaRPr sz="2400" dirty="0"/>
          </a:p>
          <a:p>
            <a:endParaRPr sz="2400" dirty="0"/>
          </a:p>
        </p:txBody>
      </p:sp>
      <p:sp>
        <p:nvSpPr>
          <p:cNvPr id="199" name="Google Shape;199;p22"/>
          <p:cNvSpPr txBox="1"/>
          <p:nvPr/>
        </p:nvSpPr>
        <p:spPr>
          <a:xfrm>
            <a:off x="872667" y="3343595"/>
            <a:ext cx="2594400" cy="2356144"/>
          </a:xfrm>
          <a:prstGeom prst="rect">
            <a:avLst/>
          </a:prstGeom>
          <a:noFill/>
          <a:ln>
            <a:noFill/>
          </a:ln>
        </p:spPr>
        <p:txBody>
          <a:bodyPr spcFirstLastPara="1" wrap="square" lIns="121900" tIns="121900" rIns="121900" bIns="121900" anchor="t" anchorCtr="0">
            <a:noAutofit/>
          </a:bodyPr>
          <a:lstStyle/>
          <a:p>
            <a:r>
              <a:rPr lang="en" sz="2400" dirty="0"/>
              <a:t>1.Name</a:t>
            </a:r>
            <a:endParaRPr sz="2400" dirty="0"/>
          </a:p>
          <a:p>
            <a:r>
              <a:rPr lang="en" sz="2400" dirty="0"/>
              <a:t>2.Username</a:t>
            </a:r>
            <a:endParaRPr sz="2400" dirty="0"/>
          </a:p>
          <a:p>
            <a:r>
              <a:rPr lang="en" sz="2400" dirty="0"/>
              <a:t>3.Password</a:t>
            </a:r>
            <a:endParaRPr sz="2400" dirty="0"/>
          </a:p>
          <a:p>
            <a:r>
              <a:rPr lang="en" sz="2400" dirty="0"/>
              <a:t>4.Email</a:t>
            </a:r>
            <a:endParaRPr sz="2400" dirty="0"/>
          </a:p>
          <a:p>
            <a:r>
              <a:rPr lang="en" sz="2400" dirty="0"/>
              <a:t>5.IIT Jodhpur 6.Roll No.</a:t>
            </a:r>
            <a:endParaRPr sz="2400" dirty="0"/>
          </a:p>
          <a:p>
            <a:r>
              <a:rPr lang="en" sz="2400" dirty="0"/>
              <a:t> </a:t>
            </a:r>
            <a:endParaRPr sz="2400" dirty="0"/>
          </a:p>
        </p:txBody>
      </p:sp>
      <p:sp>
        <p:nvSpPr>
          <p:cNvPr id="200" name="Google Shape;200;p22"/>
          <p:cNvSpPr/>
          <p:nvPr/>
        </p:nvSpPr>
        <p:spPr>
          <a:xfrm>
            <a:off x="4461531" y="1393464"/>
            <a:ext cx="2616337" cy="116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Enter Username and Password</a:t>
            </a:r>
            <a:endParaRPr sz="2400" dirty="0"/>
          </a:p>
        </p:txBody>
      </p:sp>
      <p:sp>
        <p:nvSpPr>
          <p:cNvPr id="201" name="Google Shape;201;p22"/>
          <p:cNvSpPr/>
          <p:nvPr/>
        </p:nvSpPr>
        <p:spPr>
          <a:xfrm>
            <a:off x="5162900" y="2736558"/>
            <a:ext cx="1213600" cy="5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Scan</a:t>
            </a:r>
            <a:endParaRPr sz="2400" dirty="0"/>
          </a:p>
        </p:txBody>
      </p:sp>
      <p:sp>
        <p:nvSpPr>
          <p:cNvPr id="202" name="Google Shape;202;p22"/>
          <p:cNvSpPr/>
          <p:nvPr/>
        </p:nvSpPr>
        <p:spPr>
          <a:xfrm>
            <a:off x="4336515" y="3727328"/>
            <a:ext cx="2852400" cy="2356143"/>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IN" sz="2200" dirty="0"/>
              <a:t>1.Type C</a:t>
            </a:r>
          </a:p>
          <a:p>
            <a:r>
              <a:rPr lang="en-IN" sz="2200" dirty="0"/>
              <a:t>2.Type B</a:t>
            </a:r>
          </a:p>
          <a:p>
            <a:r>
              <a:rPr lang="en-IN" sz="2200" dirty="0"/>
              <a:t>3.Apple</a:t>
            </a:r>
          </a:p>
        </p:txBody>
      </p:sp>
      <p:sp>
        <p:nvSpPr>
          <p:cNvPr id="206" name="Google Shape;206;p22"/>
          <p:cNvSpPr txBox="1"/>
          <p:nvPr/>
        </p:nvSpPr>
        <p:spPr>
          <a:xfrm>
            <a:off x="7029101" y="3863360"/>
            <a:ext cx="3012214" cy="797356"/>
          </a:xfrm>
          <a:prstGeom prst="rect">
            <a:avLst/>
          </a:prstGeom>
          <a:noFill/>
          <a:ln>
            <a:noFill/>
          </a:ln>
        </p:spPr>
        <p:txBody>
          <a:bodyPr spcFirstLastPara="1" wrap="square" lIns="121900" tIns="121900" rIns="121900" bIns="121900" anchor="t" anchorCtr="0">
            <a:noAutofit/>
          </a:bodyPr>
          <a:lstStyle/>
          <a:p>
            <a:r>
              <a:rPr lang="en" sz="2400" dirty="0"/>
              <a:t>Dispense type c charger</a:t>
            </a:r>
            <a:endParaRPr sz="2400" dirty="0"/>
          </a:p>
        </p:txBody>
      </p:sp>
      <p:sp>
        <p:nvSpPr>
          <p:cNvPr id="207" name="Google Shape;207;p22"/>
          <p:cNvSpPr txBox="1"/>
          <p:nvPr/>
        </p:nvSpPr>
        <p:spPr>
          <a:xfrm>
            <a:off x="7077868" y="4673066"/>
            <a:ext cx="3300665" cy="910733"/>
          </a:xfrm>
          <a:prstGeom prst="rect">
            <a:avLst/>
          </a:prstGeom>
          <a:noFill/>
          <a:ln>
            <a:noFill/>
          </a:ln>
        </p:spPr>
        <p:txBody>
          <a:bodyPr spcFirstLastPara="1" wrap="square" lIns="121900" tIns="121900" rIns="121900" bIns="121900" anchor="t" anchorCtr="0">
            <a:noAutofit/>
          </a:bodyPr>
          <a:lstStyle/>
          <a:p>
            <a:r>
              <a:rPr lang="en" sz="2400" dirty="0"/>
              <a:t>Dispense type B charger</a:t>
            </a:r>
            <a:endParaRPr sz="2400" dirty="0"/>
          </a:p>
        </p:txBody>
      </p:sp>
      <p:sp>
        <p:nvSpPr>
          <p:cNvPr id="208" name="Google Shape;208;p22"/>
          <p:cNvSpPr txBox="1"/>
          <p:nvPr/>
        </p:nvSpPr>
        <p:spPr>
          <a:xfrm>
            <a:off x="7029101" y="5583799"/>
            <a:ext cx="2852400" cy="910733"/>
          </a:xfrm>
          <a:prstGeom prst="rect">
            <a:avLst/>
          </a:prstGeom>
          <a:noFill/>
          <a:ln>
            <a:noFill/>
          </a:ln>
        </p:spPr>
        <p:txBody>
          <a:bodyPr spcFirstLastPara="1" wrap="square" lIns="121900" tIns="121900" rIns="121900" bIns="121900" anchor="t" anchorCtr="0">
            <a:noAutofit/>
          </a:bodyPr>
          <a:lstStyle/>
          <a:p>
            <a:r>
              <a:rPr lang="en" sz="2400" dirty="0"/>
              <a:t>Dispense Apple charger</a:t>
            </a:r>
            <a:endParaRPr sz="2400" dirty="0"/>
          </a:p>
        </p:txBody>
      </p:sp>
      <p:cxnSp>
        <p:nvCxnSpPr>
          <p:cNvPr id="209" name="Google Shape;209;p22"/>
          <p:cNvCxnSpPr>
            <a:stCxn id="193" idx="2"/>
            <a:endCxn id="195" idx="0"/>
          </p:cNvCxnSpPr>
          <p:nvPr/>
        </p:nvCxnSpPr>
        <p:spPr>
          <a:xfrm rot="5400000">
            <a:off x="5722831" y="389761"/>
            <a:ext cx="183930" cy="43320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10" name="Google Shape;210;p22"/>
          <p:cNvCxnSpPr>
            <a:cxnSpLocks/>
            <a:stCxn id="193" idx="3"/>
            <a:endCxn id="196" idx="0"/>
          </p:cNvCxnSpPr>
          <p:nvPr/>
        </p:nvCxnSpPr>
        <p:spPr>
          <a:xfrm>
            <a:off x="6501800" y="257200"/>
            <a:ext cx="3891900" cy="317922"/>
          </a:xfrm>
          <a:prstGeom prst="bentConnector2">
            <a:avLst/>
          </a:prstGeom>
          <a:noFill/>
          <a:ln w="9525" cap="flat" cmpd="sng">
            <a:solidFill>
              <a:schemeClr val="dk2"/>
            </a:solidFill>
            <a:prstDash val="solid"/>
            <a:round/>
            <a:headEnd type="none" w="med" len="med"/>
            <a:tailEnd type="none" w="med" len="med"/>
          </a:ln>
        </p:spPr>
      </p:cxnSp>
      <p:cxnSp>
        <p:nvCxnSpPr>
          <p:cNvPr id="211" name="Google Shape;211;p22"/>
          <p:cNvCxnSpPr>
            <a:cxnSpLocks/>
            <a:stCxn id="193" idx="1"/>
            <a:endCxn id="194" idx="0"/>
          </p:cNvCxnSpPr>
          <p:nvPr/>
        </p:nvCxnSpPr>
        <p:spPr>
          <a:xfrm rot="10800000" flipV="1">
            <a:off x="1933372" y="257200"/>
            <a:ext cx="3627629" cy="349700"/>
          </a:xfrm>
          <a:prstGeom prst="bentConnector2">
            <a:avLst/>
          </a:prstGeom>
          <a:noFill/>
          <a:ln w="9525" cap="flat" cmpd="sng">
            <a:solidFill>
              <a:schemeClr val="dk2"/>
            </a:solidFill>
            <a:prstDash val="solid"/>
            <a:round/>
            <a:headEnd type="none" w="med" len="med"/>
            <a:tailEnd type="none" w="med" len="med"/>
          </a:ln>
        </p:spPr>
      </p:cxnSp>
      <p:cxnSp>
        <p:nvCxnSpPr>
          <p:cNvPr id="212" name="Google Shape;212;p22"/>
          <p:cNvCxnSpPr>
            <a:cxnSpLocks/>
            <a:stCxn id="194" idx="2"/>
            <a:endCxn id="197" idx="0"/>
          </p:cNvCxnSpPr>
          <p:nvPr/>
        </p:nvCxnSpPr>
        <p:spPr>
          <a:xfrm rot="5400000">
            <a:off x="1796566" y="1258105"/>
            <a:ext cx="273611" cy="127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13" name="Google Shape;213;p22"/>
          <p:cNvCxnSpPr>
            <a:cxnSpLocks/>
            <a:stCxn id="197" idx="2"/>
            <a:endCxn id="197" idx="2"/>
          </p:cNvCxnSpPr>
          <p:nvPr/>
        </p:nvCxnSpPr>
        <p:spPr>
          <a:xfrm rot="5400000">
            <a:off x="1933371" y="2139300"/>
            <a:ext cx="12700" cy="12700"/>
          </a:xfrm>
          <a:prstGeom prst="bentConnector3">
            <a:avLst>
              <a:gd name="adj1" fmla="val 1800000"/>
            </a:avLst>
          </a:prstGeom>
          <a:noFill/>
          <a:ln w="9525" cap="flat" cmpd="sng">
            <a:solidFill>
              <a:schemeClr val="dk2"/>
            </a:solidFill>
            <a:prstDash val="solid"/>
            <a:round/>
            <a:headEnd type="none" w="med" len="med"/>
            <a:tailEnd type="none" w="med" len="med"/>
          </a:ln>
        </p:spPr>
      </p:cxnSp>
      <p:cxnSp>
        <p:nvCxnSpPr>
          <p:cNvPr id="215" name="Google Shape;215;p22"/>
          <p:cNvCxnSpPr>
            <a:cxnSpLocks/>
            <a:stCxn id="200" idx="2"/>
            <a:endCxn id="201" idx="0"/>
          </p:cNvCxnSpPr>
          <p:nvPr/>
        </p:nvCxnSpPr>
        <p:spPr>
          <a:xfrm rot="5400000">
            <a:off x="5683053" y="2649911"/>
            <a:ext cx="173294" cy="127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16" name="Google Shape;216;p22"/>
          <p:cNvCxnSpPr>
            <a:cxnSpLocks/>
            <a:stCxn id="201" idx="2"/>
            <a:endCxn id="202" idx="0"/>
          </p:cNvCxnSpPr>
          <p:nvPr/>
        </p:nvCxnSpPr>
        <p:spPr>
          <a:xfrm rot="5400000">
            <a:off x="5532723" y="3490351"/>
            <a:ext cx="466970" cy="6985"/>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17" name="Google Shape;217;p22"/>
          <p:cNvCxnSpPr>
            <a:cxnSpLocks/>
            <a:stCxn id="201" idx="3"/>
          </p:cNvCxnSpPr>
          <p:nvPr/>
        </p:nvCxnSpPr>
        <p:spPr>
          <a:xfrm flipV="1">
            <a:off x="6376500" y="2910158"/>
            <a:ext cx="428800" cy="88300"/>
          </a:xfrm>
          <a:prstGeom prst="straightConnector1">
            <a:avLst/>
          </a:prstGeom>
          <a:noFill/>
          <a:ln w="9525" cap="flat" cmpd="sng">
            <a:solidFill>
              <a:schemeClr val="dk2"/>
            </a:solidFill>
            <a:prstDash val="solid"/>
            <a:round/>
            <a:headEnd type="none" w="med" len="med"/>
            <a:tailEnd type="triangle" w="med" len="med"/>
          </a:ln>
        </p:spPr>
      </p:cxnSp>
      <p:sp>
        <p:nvSpPr>
          <p:cNvPr id="218" name="Google Shape;218;p22"/>
          <p:cNvSpPr txBox="1"/>
          <p:nvPr/>
        </p:nvSpPr>
        <p:spPr>
          <a:xfrm>
            <a:off x="7029101" y="2557528"/>
            <a:ext cx="2852400" cy="1219497"/>
          </a:xfrm>
          <a:prstGeom prst="rect">
            <a:avLst/>
          </a:prstGeom>
          <a:noFill/>
          <a:ln>
            <a:noFill/>
          </a:ln>
        </p:spPr>
        <p:txBody>
          <a:bodyPr spcFirstLastPara="1" wrap="square" lIns="121900" tIns="121900" rIns="121900" bIns="121900" anchor="t" anchorCtr="0">
            <a:noAutofit/>
          </a:bodyPr>
          <a:lstStyle/>
          <a:p>
            <a:r>
              <a:rPr lang="en" sz="2400" dirty="0"/>
              <a:t>QR code of machine is scanned.</a:t>
            </a:r>
            <a:endParaRPr sz="2400" dirty="0"/>
          </a:p>
        </p:txBody>
      </p:sp>
      <p:sp>
        <p:nvSpPr>
          <p:cNvPr id="220" name="Google Shape;220;p22"/>
          <p:cNvSpPr/>
          <p:nvPr/>
        </p:nvSpPr>
        <p:spPr>
          <a:xfrm>
            <a:off x="9119133" y="1626209"/>
            <a:ext cx="2518800" cy="108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t>Displays list of all team members.</a:t>
            </a:r>
            <a:endParaRPr sz="2400" dirty="0"/>
          </a:p>
        </p:txBody>
      </p:sp>
      <p:cxnSp>
        <p:nvCxnSpPr>
          <p:cNvPr id="221" name="Google Shape;221;p22"/>
          <p:cNvCxnSpPr>
            <a:endCxn id="220" idx="0"/>
          </p:cNvCxnSpPr>
          <p:nvPr/>
        </p:nvCxnSpPr>
        <p:spPr>
          <a:xfrm rot="-5400000" flipH="1">
            <a:off x="10218333" y="1466009"/>
            <a:ext cx="198800" cy="121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4" name="Straight Arrow Connector 43">
            <a:extLst>
              <a:ext uri="{FF2B5EF4-FFF2-40B4-BE49-F238E27FC236}">
                <a16:creationId xmlns:a16="http://schemas.microsoft.com/office/drawing/2014/main" id="{7AD1BCAD-6E97-A544-8B07-044CE124F27B}"/>
              </a:ext>
            </a:extLst>
          </p:cNvPr>
          <p:cNvCxnSpPr>
            <a:cxnSpLocks/>
            <a:endCxn id="206" idx="1"/>
          </p:cNvCxnSpPr>
          <p:nvPr/>
        </p:nvCxnSpPr>
        <p:spPr>
          <a:xfrm flipV="1">
            <a:off x="6501800" y="4262038"/>
            <a:ext cx="527301" cy="2438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6" name="Straight Arrow Connector 45">
            <a:extLst>
              <a:ext uri="{FF2B5EF4-FFF2-40B4-BE49-F238E27FC236}">
                <a16:creationId xmlns:a16="http://schemas.microsoft.com/office/drawing/2014/main" id="{B6037925-0201-BD40-B3C5-F528D8EDECD9}"/>
              </a:ext>
            </a:extLst>
          </p:cNvPr>
          <p:cNvCxnSpPr>
            <a:cxnSpLocks/>
          </p:cNvCxnSpPr>
          <p:nvPr/>
        </p:nvCxnSpPr>
        <p:spPr>
          <a:xfrm>
            <a:off x="6501800" y="4941089"/>
            <a:ext cx="57606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a:extLst>
              <a:ext uri="{FF2B5EF4-FFF2-40B4-BE49-F238E27FC236}">
                <a16:creationId xmlns:a16="http://schemas.microsoft.com/office/drawing/2014/main" id="{92268E10-0E06-EA4A-B7EB-5FEE3A72DC67}"/>
              </a:ext>
            </a:extLst>
          </p:cNvPr>
          <p:cNvCxnSpPr>
            <a:cxnSpLocks/>
          </p:cNvCxnSpPr>
          <p:nvPr/>
        </p:nvCxnSpPr>
        <p:spPr>
          <a:xfrm>
            <a:off x="6400884" y="5376284"/>
            <a:ext cx="628217" cy="4881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65175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51514" y="947607"/>
            <a:ext cx="4389427" cy="4962786"/>
          </a:xfrm>
        </p:spPr>
        <p:txBody>
          <a:bodyPr anchor="ctr">
            <a:normAutofit/>
          </a:bodyPr>
          <a:lstStyle/>
          <a:p>
            <a:r>
              <a:rPr lang="en-US" sz="4600"/>
              <a:t>CONTRIBUTION OF GROUP MEMBERS</a:t>
            </a:r>
          </a:p>
        </p:txBody>
      </p:sp>
    </p:spTree>
    <p:extLst>
      <p:ext uri="{BB962C8B-B14F-4D97-AF65-F5344CB8AC3E}">
        <p14:creationId xmlns:p14="http://schemas.microsoft.com/office/powerpoint/2010/main" val="156111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829FF-CA12-4D51-B4CB-226F8FD6D65F}"/>
              </a:ext>
            </a:extLst>
          </p:cNvPr>
          <p:cNvSpPr>
            <a:spLocks noGrp="1"/>
          </p:cNvSpPr>
          <p:nvPr>
            <p:ph type="title"/>
          </p:nvPr>
        </p:nvSpPr>
        <p:spPr>
          <a:xfrm>
            <a:off x="965200" y="1218476"/>
            <a:ext cx="3187318" cy="4421050"/>
          </a:xfrm>
          <a:effectLst/>
        </p:spPr>
        <p:txBody>
          <a:bodyPr anchor="ctr">
            <a:normAutofit/>
          </a:bodyPr>
          <a:lstStyle/>
          <a:p>
            <a:pPr algn="ctr"/>
            <a:r>
              <a:rPr lang="en-US" sz="3200" dirty="0">
                <a:solidFill>
                  <a:schemeClr val="tx1"/>
                </a:solidFill>
                <a:latin typeface="Times New Roman"/>
                <a:cs typeface="Times New Roman"/>
              </a:rPr>
              <a:t>Primary reason we want to work on this project</a:t>
            </a:r>
          </a:p>
        </p:txBody>
      </p:sp>
      <p:cxnSp>
        <p:nvCxnSpPr>
          <p:cNvPr id="17" name="Straight Connector 16">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24496A-7ED7-46F9-B9A7-C76DF03C478F}"/>
              </a:ext>
            </a:extLst>
          </p:cNvPr>
          <p:cNvSpPr>
            <a:spLocks noGrp="1"/>
          </p:cNvSpPr>
          <p:nvPr>
            <p:ph idx="1"/>
          </p:nvPr>
        </p:nvSpPr>
        <p:spPr>
          <a:xfrm>
            <a:off x="5146751" y="1218475"/>
            <a:ext cx="6080050" cy="4421051"/>
          </a:xfrm>
          <a:effectLst/>
        </p:spPr>
        <p:txBody>
          <a:bodyPr vert="horz" lIns="91440" tIns="45720" rIns="91440" bIns="45720" rtlCol="0" anchor="ctr">
            <a:noAutofit/>
          </a:bodyPr>
          <a:lstStyle/>
          <a:p>
            <a:r>
              <a:rPr lang="en-US" sz="2000" dirty="0">
                <a:latin typeface="Times New Roman"/>
                <a:cs typeface="Times New Roman"/>
              </a:rPr>
              <a:t>Power banks are widely available nowadays but there is always a high chance of a person not carrying a power bank with them or what if the power bank is not charged or there is some problem with it.</a:t>
            </a:r>
          </a:p>
          <a:p>
            <a:r>
              <a:rPr lang="en-US" sz="2000" dirty="0">
                <a:latin typeface="Times New Roman"/>
                <a:cs typeface="Times New Roman"/>
              </a:rPr>
              <a:t>People generally don’t realize that they need a power bank until they do, and it is not available to them at that point.</a:t>
            </a:r>
          </a:p>
          <a:p>
            <a:r>
              <a:rPr lang="en-US" sz="2000" dirty="0">
                <a:latin typeface="Times New Roman"/>
                <a:cs typeface="Times New Roman"/>
              </a:rPr>
              <a:t>Hence, we want to provide a very widespread an easy way for people to avail power banks  whenever they need it.</a:t>
            </a:r>
          </a:p>
          <a:p>
            <a:r>
              <a:rPr lang="en-US" sz="2000" dirty="0">
                <a:latin typeface="Times New Roman"/>
                <a:cs typeface="Times New Roman"/>
              </a:rPr>
              <a:t>For this we want to create a very user friendly app and smooth distribution system. </a:t>
            </a:r>
          </a:p>
        </p:txBody>
      </p:sp>
    </p:spTree>
    <p:extLst>
      <p:ext uri="{BB962C8B-B14F-4D97-AF65-F5344CB8AC3E}">
        <p14:creationId xmlns:p14="http://schemas.microsoft.com/office/powerpoint/2010/main" val="3830507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008068" y="978993"/>
            <a:ext cx="5365218" cy="4900014"/>
          </a:xfrm>
          <a:effectLst/>
        </p:spPr>
        <p:txBody>
          <a:bodyPr>
            <a:normAutofit/>
          </a:bodyPr>
          <a:lstStyle/>
          <a:p>
            <a:pPr>
              <a:lnSpc>
                <a:spcPct val="90000"/>
              </a:lnSpc>
            </a:pPr>
            <a:r>
              <a:rPr lang="en-US" sz="1400"/>
              <a:t>Sandesh - Conceived the main idea of the group project. Was active in presenting all the ideas and played a crucial role in making the app and  PowerPoints.</a:t>
            </a:r>
          </a:p>
          <a:p>
            <a:pPr>
              <a:lnSpc>
                <a:spcPct val="90000"/>
              </a:lnSpc>
            </a:pPr>
            <a:r>
              <a:rPr lang="en-US" sz="1400" err="1"/>
              <a:t>Shivam</a:t>
            </a:r>
            <a:r>
              <a:rPr lang="en-US" sz="1400"/>
              <a:t>-Major role in presenting the idea and did crucial work in app development and PowerPoints. Researched about the internal mechanism of the prototype.</a:t>
            </a:r>
          </a:p>
          <a:p>
            <a:pPr>
              <a:lnSpc>
                <a:spcPct val="90000"/>
              </a:lnSpc>
            </a:pPr>
            <a:r>
              <a:rPr lang="en-US" sz="1400"/>
              <a:t>Hard-Major role in presenting the idea and did crucial work in app development and PowerPoints.</a:t>
            </a:r>
          </a:p>
          <a:p>
            <a:pPr>
              <a:lnSpc>
                <a:spcPct val="90000"/>
              </a:lnSpc>
            </a:pPr>
            <a:r>
              <a:rPr lang="en-US" sz="1400"/>
              <a:t>Suyash-Actively supported and presented the idea. Crucial in app development and making the </a:t>
            </a:r>
            <a:r>
              <a:rPr lang="en-US" sz="1400" err="1"/>
              <a:t>solidworks</a:t>
            </a:r>
            <a:r>
              <a:rPr lang="en-US" sz="1400"/>
              <a:t> prototype of the design.</a:t>
            </a:r>
          </a:p>
          <a:p>
            <a:pPr>
              <a:lnSpc>
                <a:spcPct val="90000"/>
              </a:lnSpc>
            </a:pPr>
            <a:r>
              <a:rPr lang="en-US" sz="1400"/>
              <a:t>Vaibhav-Did extensive background research and helped in making PowerPoints Presentations.</a:t>
            </a:r>
          </a:p>
          <a:p>
            <a:pPr>
              <a:lnSpc>
                <a:spcPct val="90000"/>
              </a:lnSpc>
            </a:pPr>
            <a:r>
              <a:rPr lang="en-US" sz="1400" err="1"/>
              <a:t>Srijash</a:t>
            </a:r>
            <a:r>
              <a:rPr lang="en-US" sz="1400"/>
              <a:t>-Did background research on the topic.</a:t>
            </a:r>
          </a:p>
          <a:p>
            <a:pPr>
              <a:lnSpc>
                <a:spcPct val="90000"/>
              </a:lnSpc>
            </a:pPr>
            <a:r>
              <a:rPr lang="en-US" sz="1400" err="1"/>
              <a:t>Shubh</a:t>
            </a:r>
            <a:r>
              <a:rPr lang="en-US" sz="1400"/>
              <a:t>-Researched on topic and helped in discussion.</a:t>
            </a:r>
          </a:p>
          <a:p>
            <a:pPr>
              <a:lnSpc>
                <a:spcPct val="90000"/>
              </a:lnSpc>
            </a:pPr>
            <a:r>
              <a:rPr lang="en-US" sz="1400"/>
              <a:t>Shashi Prakash-Did background research on the topic.</a:t>
            </a:r>
          </a:p>
        </p:txBody>
      </p:sp>
    </p:spTree>
    <p:extLst>
      <p:ext uri="{BB962C8B-B14F-4D97-AF65-F5344CB8AC3E}">
        <p14:creationId xmlns:p14="http://schemas.microsoft.com/office/powerpoint/2010/main" val="1911705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3331E0E-0411-4DE6-B005-2B50A6A0DCA4}"/>
              </a:ext>
            </a:extLst>
          </p:cNvPr>
          <p:cNvSpPr>
            <a:spLocks noGrp="1"/>
          </p:cNvSpPr>
          <p:nvPr>
            <p:ph type="title"/>
          </p:nvPr>
        </p:nvSpPr>
        <p:spPr>
          <a:xfrm>
            <a:off x="451515" y="1734857"/>
            <a:ext cx="3765483" cy="3388287"/>
          </a:xfrm>
        </p:spPr>
        <p:txBody>
          <a:bodyPr anchor="ctr">
            <a:normAutofit/>
          </a:bodyPr>
          <a:lstStyle/>
          <a:p>
            <a:r>
              <a:rPr lang="en-US"/>
              <a:t>Word Of Thanks</a:t>
            </a:r>
          </a:p>
        </p:txBody>
      </p:sp>
      <p:sp>
        <p:nvSpPr>
          <p:cNvPr id="3" name="Content Placeholder 2">
            <a:extLst>
              <a:ext uri="{FF2B5EF4-FFF2-40B4-BE49-F238E27FC236}">
                <a16:creationId xmlns:a16="http://schemas.microsoft.com/office/drawing/2014/main" id="{EB2DF883-45B6-416A-BF34-2FBD83A1F8C5}"/>
              </a:ext>
            </a:extLst>
          </p:cNvPr>
          <p:cNvSpPr>
            <a:spLocks noGrp="1"/>
          </p:cNvSpPr>
          <p:nvPr>
            <p:ph idx="1"/>
          </p:nvPr>
        </p:nvSpPr>
        <p:spPr>
          <a:xfrm>
            <a:off x="6008068" y="978993"/>
            <a:ext cx="5365218" cy="4900014"/>
          </a:xfrm>
          <a:effectLst/>
        </p:spPr>
        <p:txBody>
          <a:bodyPr vert="horz" lIns="91440" tIns="45720" rIns="91440" bIns="45720" rtlCol="0" anchor="ctr">
            <a:noAutofit/>
          </a:bodyPr>
          <a:lstStyle/>
          <a:p>
            <a:pPr marL="0" indent="0">
              <a:lnSpc>
                <a:spcPct val="90000"/>
              </a:lnSpc>
              <a:buNone/>
            </a:pPr>
            <a:r>
              <a:rPr lang="en-US" sz="2000" dirty="0">
                <a:latin typeface="Times New Roman"/>
                <a:cs typeface="Times New Roman"/>
              </a:rPr>
              <a:t>We would like to thank Sir and ma'am as well as everyone else present here for hearing us and our ideas out. We welcome any constructive criticism and any ideas which would help further realize our goals.</a:t>
            </a:r>
          </a:p>
          <a:p>
            <a:pPr marL="0" indent="0">
              <a:lnSpc>
                <a:spcPct val="90000"/>
              </a:lnSpc>
              <a:buNone/>
            </a:pPr>
            <a:r>
              <a:rPr lang="en-US" sz="2000" dirty="0">
                <a:latin typeface="Times New Roman"/>
                <a:cs typeface="Times New Roman"/>
              </a:rPr>
              <a:t>The Members:-</a:t>
            </a:r>
          </a:p>
          <a:p>
            <a:pPr>
              <a:lnSpc>
                <a:spcPct val="90000"/>
              </a:lnSpc>
              <a:buFont typeface="Arial" charset="2"/>
              <a:buChar char="•"/>
            </a:pPr>
            <a:r>
              <a:rPr lang="en-US" sz="2000" dirty="0">
                <a:latin typeface="Times New Roman"/>
                <a:cs typeface="Times New Roman"/>
              </a:rPr>
              <a:t>Sandesh Singh</a:t>
            </a:r>
          </a:p>
          <a:p>
            <a:pPr>
              <a:lnSpc>
                <a:spcPct val="90000"/>
              </a:lnSpc>
              <a:buFont typeface="Arial" charset="2"/>
              <a:buChar char="•"/>
            </a:pPr>
            <a:r>
              <a:rPr lang="en-US" sz="2000" dirty="0">
                <a:latin typeface="Times New Roman"/>
                <a:cs typeface="Times New Roman"/>
              </a:rPr>
              <a:t>Suyash Agnihotri</a:t>
            </a:r>
          </a:p>
          <a:p>
            <a:pPr>
              <a:lnSpc>
                <a:spcPct val="90000"/>
              </a:lnSpc>
              <a:buFont typeface="Arial" charset="2"/>
              <a:buChar char="•"/>
            </a:pPr>
            <a:r>
              <a:rPr lang="en-US" sz="2000" dirty="0" err="1">
                <a:latin typeface="Times New Roman"/>
                <a:cs typeface="Times New Roman"/>
              </a:rPr>
              <a:t>Shivam</a:t>
            </a:r>
            <a:r>
              <a:rPr lang="en-US" sz="2000" dirty="0">
                <a:latin typeface="Times New Roman"/>
                <a:cs typeface="Times New Roman"/>
              </a:rPr>
              <a:t> Sharma</a:t>
            </a:r>
          </a:p>
          <a:p>
            <a:pPr>
              <a:lnSpc>
                <a:spcPct val="90000"/>
              </a:lnSpc>
              <a:buFont typeface="Arial" charset="2"/>
              <a:buChar char="•"/>
            </a:pPr>
            <a:r>
              <a:rPr lang="en-US" sz="2000" dirty="0" err="1">
                <a:latin typeface="Times New Roman"/>
                <a:cs typeface="Times New Roman"/>
              </a:rPr>
              <a:t>Sreejash</a:t>
            </a:r>
            <a:r>
              <a:rPr lang="en-US" sz="2000" dirty="0">
                <a:latin typeface="Times New Roman"/>
                <a:cs typeface="Times New Roman"/>
              </a:rPr>
              <a:t> Aryan</a:t>
            </a:r>
          </a:p>
          <a:p>
            <a:pPr>
              <a:lnSpc>
                <a:spcPct val="90000"/>
              </a:lnSpc>
              <a:buFont typeface="Arial" charset="2"/>
              <a:buChar char="•"/>
            </a:pPr>
            <a:r>
              <a:rPr lang="en-US" sz="2000" dirty="0">
                <a:latin typeface="Times New Roman"/>
                <a:cs typeface="Times New Roman"/>
              </a:rPr>
              <a:t>Shashi Prakash</a:t>
            </a:r>
          </a:p>
          <a:p>
            <a:pPr>
              <a:lnSpc>
                <a:spcPct val="90000"/>
              </a:lnSpc>
              <a:buFont typeface="Arial" charset="2"/>
              <a:buChar char="•"/>
            </a:pPr>
            <a:r>
              <a:rPr lang="en-US" sz="2000" dirty="0" err="1">
                <a:latin typeface="Times New Roman"/>
                <a:cs typeface="Times New Roman"/>
              </a:rPr>
              <a:t>Shubh</a:t>
            </a:r>
            <a:r>
              <a:rPr lang="en-US" sz="2000" dirty="0">
                <a:latin typeface="Times New Roman"/>
                <a:cs typeface="Times New Roman"/>
              </a:rPr>
              <a:t> Doshi</a:t>
            </a:r>
          </a:p>
          <a:p>
            <a:pPr>
              <a:lnSpc>
                <a:spcPct val="90000"/>
              </a:lnSpc>
              <a:buFont typeface="Arial" charset="2"/>
              <a:buChar char="•"/>
            </a:pPr>
            <a:r>
              <a:rPr lang="en-US" sz="2000" dirty="0" err="1">
                <a:latin typeface="Times New Roman"/>
                <a:cs typeface="Times New Roman"/>
              </a:rPr>
              <a:t>Savani</a:t>
            </a:r>
            <a:r>
              <a:rPr lang="en-US" sz="2000" dirty="0">
                <a:latin typeface="Times New Roman"/>
                <a:cs typeface="Times New Roman"/>
              </a:rPr>
              <a:t> Hard</a:t>
            </a:r>
          </a:p>
          <a:p>
            <a:pPr>
              <a:lnSpc>
                <a:spcPct val="90000"/>
              </a:lnSpc>
              <a:buFont typeface="Arial" charset="2"/>
              <a:buChar char="•"/>
            </a:pPr>
            <a:r>
              <a:rPr lang="en-US" sz="2000" dirty="0">
                <a:latin typeface="Times New Roman"/>
                <a:cs typeface="Times New Roman"/>
              </a:rPr>
              <a:t>Vaibhav Meena</a:t>
            </a:r>
          </a:p>
          <a:p>
            <a:pPr>
              <a:lnSpc>
                <a:spcPct val="90000"/>
              </a:lnSpc>
              <a:buFont typeface="Arial" charset="2"/>
              <a:buChar char="•"/>
            </a:pPr>
            <a:endParaRPr lang="en-US" sz="2000" dirty="0">
              <a:latin typeface="Times New Roman"/>
              <a:cs typeface="Times New Roman"/>
            </a:endParaRPr>
          </a:p>
          <a:p>
            <a:pPr marL="0" indent="0">
              <a:lnSpc>
                <a:spcPct val="90000"/>
              </a:lnSpc>
              <a:buNone/>
            </a:pPr>
            <a:endParaRPr lang="en-US" sz="2000" dirty="0">
              <a:latin typeface="Times New Roman"/>
              <a:cs typeface="Times New Roman"/>
            </a:endParaRPr>
          </a:p>
        </p:txBody>
      </p:sp>
    </p:spTree>
    <p:extLst>
      <p:ext uri="{BB962C8B-B14F-4D97-AF65-F5344CB8AC3E}">
        <p14:creationId xmlns:p14="http://schemas.microsoft.com/office/powerpoint/2010/main" val="71284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4D67-EF8E-48CE-A2C1-81BBC845B24B}"/>
              </a:ext>
            </a:extLst>
          </p:cNvPr>
          <p:cNvSpPr>
            <a:spLocks noGrp="1"/>
          </p:cNvSpPr>
          <p:nvPr>
            <p:ph type="title"/>
          </p:nvPr>
        </p:nvSpPr>
        <p:spPr/>
        <p:txBody>
          <a:bodyPr/>
          <a:lstStyle/>
          <a:p>
            <a:r>
              <a:rPr lang="en-US" dirty="0"/>
              <a:t>An idea about how we are planning to have an app</a:t>
            </a:r>
          </a:p>
        </p:txBody>
      </p:sp>
      <p:pic>
        <p:nvPicPr>
          <p:cNvPr id="4" name="Picture 4">
            <a:hlinkClick r:id="" action="ppaction://media"/>
            <a:extLst>
              <a:ext uri="{FF2B5EF4-FFF2-40B4-BE49-F238E27FC236}">
                <a16:creationId xmlns:a16="http://schemas.microsoft.com/office/drawing/2014/main" id="{0E2CCEBF-27E9-4859-AF5A-858D91B86310}"/>
              </a:ext>
            </a:extLst>
          </p:cNvPr>
          <p:cNvPicPr>
            <a:picLocks noGrp="1" noRot="1" noChangeAspect="1"/>
          </p:cNvPicPr>
          <p:nvPr>
            <p:ph idx="1"/>
            <a:videoFile r:link="rId1"/>
          </p:nvPr>
        </p:nvPicPr>
        <p:blipFill>
          <a:blip r:embed="rId3"/>
          <a:stretch>
            <a:fillRect/>
          </a:stretch>
        </p:blipFill>
        <p:spPr>
          <a:xfrm>
            <a:off x="3810000" y="2326481"/>
            <a:ext cx="4572000" cy="3429000"/>
          </a:xfrm>
          <a:prstGeom prst="rect">
            <a:avLst/>
          </a:prstGeom>
        </p:spPr>
      </p:pic>
    </p:spTree>
    <p:extLst>
      <p:ext uri="{BB962C8B-B14F-4D97-AF65-F5344CB8AC3E}">
        <p14:creationId xmlns:p14="http://schemas.microsoft.com/office/powerpoint/2010/main" val="1065540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C686-CA5C-4799-8896-A3348341A5AE}"/>
              </a:ext>
            </a:extLst>
          </p:cNvPr>
          <p:cNvSpPr>
            <a:spLocks noGrp="1"/>
          </p:cNvSpPr>
          <p:nvPr>
            <p:ph type="title"/>
          </p:nvPr>
        </p:nvSpPr>
        <p:spPr/>
        <p:txBody>
          <a:bodyPr/>
          <a:lstStyle/>
          <a:p>
            <a:pPr algn="ctr"/>
            <a:r>
              <a:rPr lang="en-US" dirty="0"/>
              <a:t>A basic idea of what we are trying to achieve</a:t>
            </a:r>
            <a:endParaRPr lang="en-US"/>
          </a:p>
        </p:txBody>
      </p:sp>
      <p:pic>
        <p:nvPicPr>
          <p:cNvPr id="4" name="Picture 4">
            <a:hlinkClick r:id="" action="ppaction://media"/>
            <a:extLst>
              <a:ext uri="{FF2B5EF4-FFF2-40B4-BE49-F238E27FC236}">
                <a16:creationId xmlns:a16="http://schemas.microsoft.com/office/drawing/2014/main" id="{E7F38DFD-34A7-4140-BB90-C148DDF80C90}"/>
              </a:ext>
            </a:extLst>
          </p:cNvPr>
          <p:cNvPicPr>
            <a:picLocks noGrp="1" noRot="1" noChangeAspect="1"/>
          </p:cNvPicPr>
          <p:nvPr>
            <p:ph idx="1"/>
            <a:videoFile r:link="rId1"/>
          </p:nvPr>
        </p:nvPicPr>
        <p:blipFill>
          <a:blip r:embed="rId3"/>
          <a:stretch>
            <a:fillRect/>
          </a:stretch>
        </p:blipFill>
        <p:spPr>
          <a:xfrm>
            <a:off x="3810000" y="2326481"/>
            <a:ext cx="4572000" cy="3429000"/>
          </a:xfrm>
          <a:prstGeom prst="rect">
            <a:avLst/>
          </a:prstGeom>
        </p:spPr>
      </p:pic>
    </p:spTree>
    <p:extLst>
      <p:ext uri="{BB962C8B-B14F-4D97-AF65-F5344CB8AC3E}">
        <p14:creationId xmlns:p14="http://schemas.microsoft.com/office/powerpoint/2010/main" val="341446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1"/>
        <p:cNvGrpSpPr/>
        <p:nvPr/>
      </p:nvGrpSpPr>
      <p:grpSpPr>
        <a:xfrm>
          <a:off x="0" y="0"/>
          <a:ext cx="0" cy="0"/>
          <a:chOff x="0" y="0"/>
          <a:chExt cx="0" cy="0"/>
        </a:xfrm>
      </p:grpSpPr>
      <p:sp useBgFill="1">
        <p:nvSpPr>
          <p:cNvPr id="174" name="Rectangle 112">
            <a:extLst>
              <a:ext uri="{FF2B5EF4-FFF2-40B4-BE49-F238E27FC236}">
                <a16:creationId xmlns:a16="http://schemas.microsoft.com/office/drawing/2014/main" id="{FCA38DE0-0434-4DDD-89EE-77463F374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14">
            <a:extLst>
              <a:ext uri="{FF2B5EF4-FFF2-40B4-BE49-F238E27FC236}">
                <a16:creationId xmlns:a16="http://schemas.microsoft.com/office/drawing/2014/main" id="{6A520694-B5C4-4629-92F0-65DEBCE68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81607" y="-491131"/>
            <a:ext cx="6867524" cy="7830738"/>
          </a:xfrm>
          <a:custGeom>
            <a:avLst/>
            <a:gdLst>
              <a:gd name="connsiteX0" fmla="*/ 0 w 6867524"/>
              <a:gd name="connsiteY0" fmla="*/ 7529514 h 7830738"/>
              <a:gd name="connsiteX1" fmla="*/ 0 w 6867524"/>
              <a:gd name="connsiteY1" fmla="*/ 2857374 h 7830738"/>
              <a:gd name="connsiteX2" fmla="*/ 0 w 6867524"/>
              <a:gd name="connsiteY2" fmla="*/ 0 h 7830738"/>
              <a:gd name="connsiteX3" fmla="*/ 6867524 w 6867524"/>
              <a:gd name="connsiteY3" fmla="*/ 0 h 7830738"/>
              <a:gd name="connsiteX4" fmla="*/ 6867524 w 6867524"/>
              <a:gd name="connsiteY4" fmla="*/ 2626914 h 7830738"/>
              <a:gd name="connsiteX5" fmla="*/ 6867524 w 6867524"/>
              <a:gd name="connsiteY5" fmla="*/ 7532288 h 7830738"/>
              <a:gd name="connsiteX6" fmla="*/ 3859631 w 6867524"/>
              <a:gd name="connsiteY6" fmla="*/ 7532288 h 7830738"/>
              <a:gd name="connsiteX7" fmla="*/ 3478631 w 6867524"/>
              <a:gd name="connsiteY7" fmla="*/ 7818038 h 7830738"/>
              <a:gd name="connsiteX8" fmla="*/ 3470164 w 6867524"/>
              <a:gd name="connsiteY8" fmla="*/ 7821213 h 7830738"/>
              <a:gd name="connsiteX9" fmla="*/ 3457464 w 6867524"/>
              <a:gd name="connsiteY9" fmla="*/ 7825976 h 7830738"/>
              <a:gd name="connsiteX10" fmla="*/ 3446881 w 6867524"/>
              <a:gd name="connsiteY10" fmla="*/ 7830738 h 7830738"/>
              <a:gd name="connsiteX11" fmla="*/ 3434181 w 6867524"/>
              <a:gd name="connsiteY11" fmla="*/ 7830738 h 7830738"/>
              <a:gd name="connsiteX12" fmla="*/ 3423598 w 6867524"/>
              <a:gd name="connsiteY12" fmla="*/ 7830738 h 7830738"/>
              <a:gd name="connsiteX13" fmla="*/ 3410897 w 6867524"/>
              <a:gd name="connsiteY13" fmla="*/ 7825976 h 7830738"/>
              <a:gd name="connsiteX14" fmla="*/ 3398198 w 6867524"/>
              <a:gd name="connsiteY14" fmla="*/ 7821213 h 7830738"/>
              <a:gd name="connsiteX15" fmla="*/ 3389731 w 6867524"/>
              <a:gd name="connsiteY15" fmla="*/ 7818038 h 7830738"/>
              <a:gd name="connsiteX16" fmla="*/ 3008731 w 6867524"/>
              <a:gd name="connsiteY16" fmla="*/ 7532288 h 7830738"/>
              <a:gd name="connsiteX17" fmla="*/ 1012714 w 6867524"/>
              <a:gd name="connsiteY17" fmla="*/ 7532288 h 7830738"/>
              <a:gd name="connsiteX18" fmla="*/ 1012714 w 6867524"/>
              <a:gd name="connsiteY18" fmla="*/ 7531893 h 7830738"/>
              <a:gd name="connsiteX19" fmla="*/ 4761 w 6867524"/>
              <a:gd name="connsiteY19" fmla="*/ 7531893 h 7830738"/>
              <a:gd name="connsiteX20" fmla="*/ 4761 w 6867524"/>
              <a:gd name="connsiteY20" fmla="*/ 7529514 h 7830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67524" h="7830738">
                <a:moveTo>
                  <a:pt x="0" y="7529514"/>
                </a:moveTo>
                <a:lnTo>
                  <a:pt x="0" y="2857374"/>
                </a:lnTo>
                <a:lnTo>
                  <a:pt x="0" y="0"/>
                </a:lnTo>
                <a:lnTo>
                  <a:pt x="6867524" y="0"/>
                </a:lnTo>
                <a:lnTo>
                  <a:pt x="6867524" y="2626914"/>
                </a:lnTo>
                <a:lnTo>
                  <a:pt x="6867524" y="7532288"/>
                </a:lnTo>
                <a:lnTo>
                  <a:pt x="3859631" y="7532288"/>
                </a:lnTo>
                <a:lnTo>
                  <a:pt x="3478631" y="7818038"/>
                </a:lnTo>
                <a:lnTo>
                  <a:pt x="3470164" y="7821213"/>
                </a:lnTo>
                <a:lnTo>
                  <a:pt x="3457464" y="7825976"/>
                </a:lnTo>
                <a:lnTo>
                  <a:pt x="3446881" y="7830738"/>
                </a:lnTo>
                <a:lnTo>
                  <a:pt x="3434181" y="7830738"/>
                </a:lnTo>
                <a:lnTo>
                  <a:pt x="3423598" y="7830738"/>
                </a:lnTo>
                <a:lnTo>
                  <a:pt x="3410897" y="7825976"/>
                </a:lnTo>
                <a:lnTo>
                  <a:pt x="3398198" y="7821213"/>
                </a:lnTo>
                <a:lnTo>
                  <a:pt x="3389731" y="7818038"/>
                </a:lnTo>
                <a:lnTo>
                  <a:pt x="3008731" y="7532288"/>
                </a:lnTo>
                <a:lnTo>
                  <a:pt x="1012714" y="7532288"/>
                </a:lnTo>
                <a:lnTo>
                  <a:pt x="1012714" y="7531893"/>
                </a:lnTo>
                <a:lnTo>
                  <a:pt x="4761" y="7531893"/>
                </a:lnTo>
                <a:lnTo>
                  <a:pt x="4761" y="7529514"/>
                </a:lnTo>
                <a:close/>
              </a:path>
            </a:pathLst>
          </a:custGeom>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2" name="Google Shape;172;p18"/>
          <p:cNvSpPr txBox="1">
            <a:spLocks noGrp="1"/>
          </p:cNvSpPr>
          <p:nvPr>
            <p:ph type="ctrTitle"/>
          </p:nvPr>
        </p:nvSpPr>
        <p:spPr>
          <a:xfrm>
            <a:off x="810001" y="1449147"/>
            <a:ext cx="5717870" cy="3959706"/>
          </a:xfrm>
          <a:prstGeom prst="rect">
            <a:avLst/>
          </a:prstGeom>
        </p:spPr>
        <p:txBody>
          <a:bodyPr spcFirstLastPara="1" vert="horz" lIns="121900" tIns="121900" rIns="121900" bIns="121900" rtlCol="0" anchor="ctr" anchorCtr="0">
            <a:normAutofit/>
          </a:bodyPr>
          <a:lstStyle/>
          <a:p>
            <a:pPr>
              <a:spcBef>
                <a:spcPts val="0"/>
              </a:spcBef>
            </a:pPr>
            <a:r>
              <a:rPr lang="en-US" sz="6000"/>
              <a:t>BACKGROUND RESEARCH</a:t>
            </a:r>
          </a:p>
        </p:txBody>
      </p:sp>
    </p:spTree>
    <p:extLst>
      <p:ext uri="{BB962C8B-B14F-4D97-AF65-F5344CB8AC3E}">
        <p14:creationId xmlns:p14="http://schemas.microsoft.com/office/powerpoint/2010/main" val="25203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51514" y="947607"/>
            <a:ext cx="4389427" cy="4962786"/>
          </a:xfrm>
        </p:spPr>
        <p:txBody>
          <a:bodyPr anchor="ctr">
            <a:normAutofit/>
          </a:bodyPr>
          <a:lstStyle/>
          <a:p>
            <a:r>
              <a:rPr lang="en-US" dirty="0"/>
              <a:t>THE BREAKUP OF THE PROJECT</a:t>
            </a:r>
          </a:p>
        </p:txBody>
      </p:sp>
      <p:sp>
        <p:nvSpPr>
          <p:cNvPr id="3" name="Subtitle 2"/>
          <p:cNvSpPr>
            <a:spLocks noGrp="1"/>
          </p:cNvSpPr>
          <p:nvPr>
            <p:ph type="subTitle" idx="1"/>
          </p:nvPr>
        </p:nvSpPr>
        <p:spPr>
          <a:xfrm>
            <a:off x="7229345" y="947607"/>
            <a:ext cx="4152655" cy="4962785"/>
          </a:xfrm>
          <a:effectLst/>
        </p:spPr>
        <p:txBody>
          <a:bodyPr anchor="ctr">
            <a:normAutofit/>
          </a:bodyPr>
          <a:lstStyle/>
          <a:p>
            <a:r>
              <a:rPr lang="en-US" sz="2600" dirty="0"/>
              <a:t>THIS PROJECT CONSISTS OF THREE PARTS-</a:t>
            </a:r>
          </a:p>
          <a:p>
            <a:r>
              <a:rPr lang="en-US" sz="2600" dirty="0"/>
              <a:t>1. A USER FRIENDLY AND INTUITIVE APP</a:t>
            </a:r>
          </a:p>
          <a:p>
            <a:r>
              <a:rPr lang="en-US" sz="2600" dirty="0"/>
              <a:t>2. AN EFFECTIVE AND SIMPLE DISTRIBUTION SYSTEM</a:t>
            </a:r>
          </a:p>
          <a:p>
            <a:r>
              <a:rPr lang="en-US" sz="2600" dirty="0"/>
              <a:t>3. THE DEVELOPMENT OF A MORE COST EFFECTIVE POWERBANK</a:t>
            </a:r>
          </a:p>
        </p:txBody>
      </p:sp>
    </p:spTree>
    <p:extLst>
      <p:ext uri="{BB962C8B-B14F-4D97-AF65-F5344CB8AC3E}">
        <p14:creationId xmlns:p14="http://schemas.microsoft.com/office/powerpoint/2010/main" val="184245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AnkerBox battery packs are small and rugged, but the company is taking a big gamble in hoping that people aren't smart enough to bring their own battery packs along yet..."/>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0422" b="499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THE POWER BANK UNIT</a:t>
            </a:r>
          </a:p>
        </p:txBody>
      </p:sp>
      <p:sp>
        <p:nvSpPr>
          <p:cNvPr id="5" name="TextBox 4"/>
          <p:cNvSpPr txBox="1"/>
          <p:nvPr/>
        </p:nvSpPr>
        <p:spPr>
          <a:xfrm>
            <a:off x="818712" y="2222287"/>
            <a:ext cx="10554574" cy="3636511"/>
          </a:xfrm>
          <a:prstGeom prst="rect">
            <a:avLst/>
          </a:prstGeom>
        </p:spPr>
        <p:txBody>
          <a:bodyPr vert="horz" lIns="91440" tIns="45720" rIns="91440" bIns="45720" rtlCol="0" anchor="ctr">
            <a:normAutofit/>
          </a:bodyPr>
          <a:lstStyle/>
          <a:p>
            <a:pPr algn="ctr">
              <a:spcBef>
                <a:spcPct val="20000"/>
              </a:spcBef>
              <a:spcAft>
                <a:spcPts val="600"/>
              </a:spcAft>
              <a:buClr>
                <a:schemeClr val="accent1"/>
              </a:buClr>
            </a:pPr>
            <a:r>
              <a:rPr lang="en-US" dirty="0"/>
              <a:t>The battery packs are relatively </a:t>
            </a:r>
            <a:endParaRPr lang="en-US"/>
          </a:p>
          <a:p>
            <a:pPr algn="ctr">
              <a:spcBef>
                <a:spcPct val="20000"/>
              </a:spcBef>
              <a:spcAft>
                <a:spcPts val="600"/>
              </a:spcAft>
              <a:buClr>
                <a:schemeClr val="accent1"/>
              </a:buClr>
            </a:pPr>
            <a:r>
              <a:rPr lang="en-US" dirty="0"/>
              <a:t>high-capacity(5000mAh), which should be </a:t>
            </a:r>
            <a:endParaRPr lang="en-US"/>
          </a:p>
          <a:p>
            <a:pPr algn="ctr">
              <a:spcBef>
                <a:spcPct val="20000"/>
              </a:spcBef>
              <a:spcAft>
                <a:spcPts val="600"/>
              </a:spcAft>
              <a:buClr>
                <a:schemeClr val="accent1"/>
              </a:buClr>
            </a:pPr>
            <a:r>
              <a:rPr lang="en-US" dirty="0"/>
              <a:t>enough to fully charge your phone </a:t>
            </a:r>
            <a:endParaRPr lang="en-US"/>
          </a:p>
          <a:p>
            <a:pPr algn="ctr">
              <a:spcBef>
                <a:spcPct val="20000"/>
              </a:spcBef>
              <a:spcAft>
                <a:spcPts val="600"/>
              </a:spcAft>
              <a:buClr>
                <a:schemeClr val="accent1"/>
              </a:buClr>
            </a:pPr>
            <a:r>
              <a:rPr lang="en-US" dirty="0"/>
              <a:t>a couple of times and at the same time be of a comfortable and portable size.</a:t>
            </a:r>
            <a:endParaRPr lang="en-US"/>
          </a:p>
        </p:txBody>
      </p:sp>
    </p:spTree>
    <p:extLst>
      <p:ext uri="{BB962C8B-B14F-4D97-AF65-F5344CB8AC3E}">
        <p14:creationId xmlns:p14="http://schemas.microsoft.com/office/powerpoint/2010/main" val="370972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9" name="Rectangle 70">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nkerBox in action"/>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7606" b="618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THE VENDING MACHINE</a:t>
            </a:r>
          </a:p>
        </p:txBody>
      </p:sp>
      <p:sp>
        <p:nvSpPr>
          <p:cNvPr id="4" name="TextBox 3"/>
          <p:cNvSpPr txBox="1"/>
          <p:nvPr/>
        </p:nvSpPr>
        <p:spPr>
          <a:xfrm>
            <a:off x="818712" y="2222287"/>
            <a:ext cx="10554574" cy="3636511"/>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r>
              <a:rPr lang="en-US" sz="2400" dirty="0">
                <a:latin typeface="Times New Roman"/>
                <a:cs typeface="Times New Roman"/>
              </a:rPr>
              <a:t>The vending machine will be the distributing unit for the power banks. </a:t>
            </a:r>
            <a:endParaRPr lang="en-US"/>
          </a:p>
          <a:p>
            <a:pPr>
              <a:spcBef>
                <a:spcPct val="20000"/>
              </a:spcBef>
              <a:spcAft>
                <a:spcPts val="600"/>
              </a:spcAft>
              <a:buClr>
                <a:schemeClr val="accent1"/>
              </a:buClr>
              <a:buFont typeface="Wingdings 2" charset="2"/>
              <a:buChar char=""/>
            </a:pPr>
            <a:r>
              <a:rPr lang="en-US" sz="2400" dirty="0">
                <a:latin typeface="Times New Roman"/>
                <a:cs typeface="Times New Roman"/>
              </a:rPr>
              <a:t>It will consists of pop up ports that shall dispense </a:t>
            </a:r>
            <a:r>
              <a:rPr lang="en-US" sz="2400" dirty="0" err="1">
                <a:latin typeface="Times New Roman"/>
                <a:cs typeface="Times New Roman"/>
              </a:rPr>
              <a:t>powerbanks</a:t>
            </a:r>
            <a:r>
              <a:rPr lang="en-US" sz="2400" dirty="0">
                <a:latin typeface="Times New Roman"/>
                <a:cs typeface="Times New Roman"/>
              </a:rPr>
              <a:t> easily to the users.</a:t>
            </a:r>
          </a:p>
          <a:p>
            <a:pPr>
              <a:spcBef>
                <a:spcPct val="20000"/>
              </a:spcBef>
              <a:spcAft>
                <a:spcPts val="600"/>
              </a:spcAft>
              <a:buClr>
                <a:schemeClr val="accent1"/>
              </a:buClr>
              <a:buFont typeface="Wingdings 2" charset="2"/>
              <a:buChar char=""/>
            </a:pPr>
            <a:r>
              <a:rPr lang="en-US" sz="2400" dirty="0">
                <a:latin typeface="Times New Roman"/>
                <a:cs typeface="Times New Roman"/>
              </a:rPr>
              <a:t>These units will be installed in public and frequently crowded locations.</a:t>
            </a:r>
          </a:p>
          <a:p>
            <a:pPr>
              <a:spcBef>
                <a:spcPct val="20000"/>
              </a:spcBef>
              <a:spcAft>
                <a:spcPts val="600"/>
              </a:spcAft>
              <a:buClr>
                <a:schemeClr val="accent1"/>
              </a:buClr>
              <a:buFont typeface="Wingdings 2" charset="2"/>
              <a:buChar char=""/>
            </a:pPr>
            <a:r>
              <a:rPr lang="en-US" sz="2400" dirty="0">
                <a:latin typeface="Times New Roman"/>
                <a:cs typeface="Times New Roman"/>
              </a:rPr>
              <a:t>The machine shall recharge and make the </a:t>
            </a:r>
            <a:r>
              <a:rPr lang="en-US" sz="2400" dirty="0" err="1">
                <a:latin typeface="Times New Roman"/>
                <a:cs typeface="Times New Roman"/>
              </a:rPr>
              <a:t>powerbanks</a:t>
            </a:r>
            <a:r>
              <a:rPr lang="en-US" sz="2400" dirty="0">
                <a:latin typeface="Times New Roman"/>
                <a:cs typeface="Times New Roman"/>
              </a:rPr>
              <a:t> ready to use.</a:t>
            </a:r>
          </a:p>
          <a:p>
            <a:pPr>
              <a:spcBef>
                <a:spcPct val="20000"/>
              </a:spcBef>
              <a:spcAft>
                <a:spcPts val="600"/>
              </a:spcAft>
              <a:buClr>
                <a:schemeClr val="accent1"/>
              </a:buClr>
              <a:buFont typeface="Wingdings 2" charset="2"/>
              <a:buChar char=""/>
            </a:pPr>
            <a:endParaRPr lang="en-US"/>
          </a:p>
          <a:p>
            <a:pPr>
              <a:spcBef>
                <a:spcPct val="20000"/>
              </a:spcBef>
              <a:spcAft>
                <a:spcPts val="600"/>
              </a:spcAft>
              <a:buClr>
                <a:schemeClr val="accent1"/>
              </a:buClr>
              <a:buFont typeface="Wingdings 2" charset="2"/>
              <a:buChar char=""/>
            </a:pPr>
            <a:endParaRPr lang="en-US"/>
          </a:p>
        </p:txBody>
      </p:sp>
    </p:spTree>
    <p:extLst>
      <p:ext uri="{BB962C8B-B14F-4D97-AF65-F5344CB8AC3E}">
        <p14:creationId xmlns:p14="http://schemas.microsoft.com/office/powerpoint/2010/main" val="178976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94</TotalTime>
  <Words>1783</Words>
  <Application>Microsoft Office PowerPoint</Application>
  <PresentationFormat>Widescreen</PresentationFormat>
  <Paragraphs>167</Paragraphs>
  <Slides>31</Slides>
  <Notes>6</Notes>
  <HiddenSlides>0</HiddenSlides>
  <MMClips>2</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Quotable</vt:lpstr>
      <vt:lpstr>POWERBANK RENTAL SYSTEM</vt:lpstr>
      <vt:lpstr>OUR MOTIVATION </vt:lpstr>
      <vt:lpstr>Primary reason we want to work on this project</vt:lpstr>
      <vt:lpstr>An idea about how we are planning to have an app</vt:lpstr>
      <vt:lpstr>A basic idea of what we are trying to achieve</vt:lpstr>
      <vt:lpstr>BACKGROUND RESEARCH</vt:lpstr>
      <vt:lpstr>THE BREAKUP OF THE PROJECT</vt:lpstr>
      <vt:lpstr>THE POWER BANK UNIT</vt:lpstr>
      <vt:lpstr>THE VENDING MACHINE</vt:lpstr>
      <vt:lpstr>ONGOING PROJECTS</vt:lpstr>
      <vt:lpstr>PowerPoint Presentation</vt:lpstr>
      <vt:lpstr>Constraints</vt:lpstr>
      <vt:lpstr>WHAT DOES A POWERBANK GENERALLY CONSISTS OF?</vt:lpstr>
      <vt:lpstr>PowerPoint Presentation</vt:lpstr>
      <vt:lpstr>Basic Internal Circuitry</vt:lpstr>
      <vt:lpstr>THE BUSINESS MODEL</vt:lpstr>
      <vt:lpstr>WHAT TO DO WE OFFER TO THE CUSTOMER?</vt:lpstr>
      <vt:lpstr>WHAT IS THE VALUE PREPOSITION CREATED?</vt:lpstr>
      <vt:lpstr>WHAT IS THE VALUE PREPOSITION CREATED?</vt:lpstr>
      <vt:lpstr>HOW IS REVENUE CREATED?</vt:lpstr>
      <vt:lpstr>WHO ARE OUR TARGET CUSTOMERS? </vt:lpstr>
      <vt:lpstr>PowerPoint Presentation</vt:lpstr>
      <vt:lpstr>PROGRESS MADE SO FAR</vt:lpstr>
      <vt:lpstr>Progress Made So Far</vt:lpstr>
      <vt:lpstr>PowerPoint Presentation</vt:lpstr>
      <vt:lpstr>PowerPoint Presentation</vt:lpstr>
      <vt:lpstr>PowerPoint Presentation</vt:lpstr>
      <vt:lpstr>PowerPoint Presentation</vt:lpstr>
      <vt:lpstr>CONTRIBUTION OF GROUP MEMBERS</vt:lpstr>
      <vt:lpstr>PowerPoint Presentation</vt:lpstr>
      <vt:lpstr>Word Of Thanks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BREAKUP OF THE PROJECT</dc:title>
  <dc:creator>Sk Agnihotri</dc:creator>
  <cp:lastModifiedBy>Shivam Sharma</cp:lastModifiedBy>
  <cp:revision>867</cp:revision>
  <dcterms:created xsi:type="dcterms:W3CDTF">2019-09-17T18:50:59Z</dcterms:created>
  <dcterms:modified xsi:type="dcterms:W3CDTF">2019-11-26T16:26:34Z</dcterms:modified>
</cp:coreProperties>
</file>