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Garet" panose="020B0604020202020204" charset="0"/>
      <p:regular r:id="rId18"/>
    </p:embeddedFont>
    <p:embeddedFont>
      <p:font typeface="Garet Bold" panose="020B0604020202020204" charset="0"/>
      <p:regular r:id="rId19"/>
    </p:embeddedFont>
    <p:embeddedFont>
      <p:font typeface="Garet Bold Italics" panose="020B0604020202020204" charset="0"/>
      <p:regular r:id="rId20"/>
    </p:embeddedFont>
    <p:embeddedFont>
      <p:font typeface="Montserrat Bold" panose="020B0604020202020204" charset="0"/>
      <p:regular r:id="rId21"/>
    </p:embeddedFont>
    <p:embeddedFont>
      <p:font typeface="Poppins" panose="00000500000000000000" pitchFamily="2" charset="0"/>
      <p:regular r:id="rId22"/>
    </p:embeddedFont>
    <p:embeddedFont>
      <p:font typeface="Poppins Bold" panose="00000800000000000000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69227" y="1749522"/>
            <a:ext cx="17149545" cy="6568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713"/>
              </a:lnSpc>
            </a:pPr>
            <a:r>
              <a:rPr lang="en-US" sz="11224" b="1">
                <a:solidFill>
                  <a:srgbClr val="F1F1F1"/>
                </a:solidFill>
                <a:latin typeface="Garet Bold"/>
                <a:ea typeface="Garet Bold"/>
                <a:cs typeface="Garet Bold"/>
                <a:sym typeface="Garet Bold"/>
              </a:rPr>
              <a:t> SecureStego </a:t>
            </a:r>
          </a:p>
          <a:p>
            <a:pPr algn="l">
              <a:lnSpc>
                <a:spcPts val="13645"/>
              </a:lnSpc>
            </a:pPr>
            <a:endParaRPr lang="en-US" sz="11224" b="1">
              <a:solidFill>
                <a:srgbClr val="F1F1F1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l">
              <a:lnSpc>
                <a:spcPts val="7499"/>
              </a:lnSpc>
            </a:pPr>
            <a:r>
              <a:rPr lang="en-US" sz="5356" b="1">
                <a:solidFill>
                  <a:srgbClr val="F1F1F1"/>
                </a:solidFill>
                <a:latin typeface="Garet Bold"/>
                <a:ea typeface="Garet Bold"/>
                <a:cs typeface="Garet Bold"/>
                <a:sym typeface="Garet Bold"/>
              </a:rPr>
              <a:t>SECURE DATA HIDING USING</a:t>
            </a:r>
          </a:p>
          <a:p>
            <a:pPr algn="l">
              <a:lnSpc>
                <a:spcPts val="7499"/>
              </a:lnSpc>
            </a:pPr>
            <a:r>
              <a:rPr lang="en-US" sz="5356" b="1">
                <a:solidFill>
                  <a:srgbClr val="F1F1F1"/>
                </a:solidFill>
                <a:latin typeface="Garet Bold"/>
                <a:ea typeface="Garet Bold"/>
                <a:cs typeface="Garet Bold"/>
                <a:sym typeface="Garet Bold"/>
              </a:rPr>
              <a:t>STEGANOGRAPHY AND CRYPTOGRAPHY</a:t>
            </a:r>
          </a:p>
          <a:p>
            <a:pPr algn="l">
              <a:lnSpc>
                <a:spcPts val="7499"/>
              </a:lnSpc>
            </a:pPr>
            <a:endParaRPr lang="en-US" sz="5356" b="1">
              <a:solidFill>
                <a:srgbClr val="F1F1F1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96755" y="165176"/>
            <a:ext cx="16788024" cy="9819268"/>
            <a:chOff x="0" y="0"/>
            <a:chExt cx="5431086" cy="31766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31086" cy="3176627"/>
            </a:xfrm>
            <a:custGeom>
              <a:avLst/>
              <a:gdLst/>
              <a:ahLst/>
              <a:cxnLst/>
              <a:rect l="l" t="t" r="r" b="b"/>
              <a:pathLst>
                <a:path w="5431086" h="3176627">
                  <a:moveTo>
                    <a:pt x="46116" y="0"/>
                  </a:moveTo>
                  <a:lnTo>
                    <a:pt x="5384970" y="0"/>
                  </a:lnTo>
                  <a:cubicBezTo>
                    <a:pt x="5410439" y="0"/>
                    <a:pt x="5431086" y="20647"/>
                    <a:pt x="5431086" y="46116"/>
                  </a:cubicBezTo>
                  <a:lnTo>
                    <a:pt x="5431086" y="3130511"/>
                  </a:lnTo>
                  <a:cubicBezTo>
                    <a:pt x="5431086" y="3155980"/>
                    <a:pt x="5410439" y="3176627"/>
                    <a:pt x="5384970" y="3176627"/>
                  </a:cubicBezTo>
                  <a:lnTo>
                    <a:pt x="46116" y="3176627"/>
                  </a:lnTo>
                  <a:cubicBezTo>
                    <a:pt x="20647" y="3176627"/>
                    <a:pt x="0" y="3155980"/>
                    <a:pt x="0" y="3130511"/>
                  </a:cubicBezTo>
                  <a:lnTo>
                    <a:pt x="0" y="46116"/>
                  </a:lnTo>
                  <a:cubicBezTo>
                    <a:pt x="0" y="20647"/>
                    <a:pt x="20647" y="0"/>
                    <a:pt x="46116" y="0"/>
                  </a:cubicBezTo>
                  <a:close/>
                </a:path>
              </a:pathLst>
            </a:custGeom>
            <a:solidFill>
              <a:srgbClr val="FFFFFF">
                <a:alpha val="61961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431086" cy="32147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744127" y="624580"/>
            <a:ext cx="12563744" cy="8792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3"/>
              </a:lnSpc>
            </a:pPr>
            <a:r>
              <a:rPr lang="en-US" sz="5095" b="1">
                <a:solidFill>
                  <a:srgbClr val="0B3C97"/>
                </a:solidFill>
                <a:latin typeface="Garet Bold"/>
                <a:ea typeface="Garet Bold"/>
                <a:cs typeface="Garet Bold"/>
                <a:sym typeface="Garet Bold"/>
              </a:rPr>
              <a:t>Application Flow</a:t>
            </a:r>
          </a:p>
          <a:p>
            <a:pPr algn="ctr">
              <a:lnSpc>
                <a:spcPts val="5849"/>
              </a:lnSpc>
            </a:pPr>
            <a:endParaRPr lang="en-US" sz="5095" b="1">
              <a:solidFill>
                <a:srgbClr val="0B3C97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ctr">
              <a:lnSpc>
                <a:spcPts val="4265"/>
              </a:lnSpc>
              <a:spcBef>
                <a:spcPct val="0"/>
              </a:spcBef>
            </a:pPr>
            <a:r>
              <a:rPr lang="en-US" sz="3046">
                <a:solidFill>
                  <a:srgbClr val="FF3131"/>
                </a:solidFill>
                <a:latin typeface="Garet"/>
                <a:ea typeface="Garet"/>
                <a:cs typeface="Garet"/>
                <a:sym typeface="Garet"/>
              </a:rPr>
              <a:t>A. Encrypt to File</a:t>
            </a:r>
          </a:p>
          <a:p>
            <a:pPr algn="ctr">
              <a:lnSpc>
                <a:spcPts val="3643"/>
              </a:lnSpc>
              <a:spcBef>
                <a:spcPct val="0"/>
              </a:spcBef>
            </a:pPr>
            <a:r>
              <a:rPr lang="en-US" sz="2602">
                <a:solidFill>
                  <a:srgbClr val="0B3C97"/>
                </a:solidFill>
                <a:latin typeface="Garet"/>
                <a:ea typeface="Garet"/>
                <a:cs typeface="Garet"/>
                <a:sym typeface="Garet"/>
              </a:rPr>
              <a:t>User enters message and passkey → Encrypted using Encryption.process() → Saved to encrypted_message.txt.</a:t>
            </a:r>
          </a:p>
          <a:p>
            <a:pPr algn="ctr">
              <a:lnSpc>
                <a:spcPts val="3643"/>
              </a:lnSpc>
              <a:spcBef>
                <a:spcPct val="0"/>
              </a:spcBef>
            </a:pPr>
            <a:endParaRPr lang="en-US" sz="2602">
              <a:solidFill>
                <a:srgbClr val="0B3C97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4265"/>
              </a:lnSpc>
              <a:spcBef>
                <a:spcPct val="0"/>
              </a:spcBef>
            </a:pPr>
            <a:r>
              <a:rPr lang="en-US" sz="3046">
                <a:solidFill>
                  <a:srgbClr val="FF3131"/>
                </a:solidFill>
                <a:latin typeface="Garet"/>
                <a:ea typeface="Garet"/>
                <a:cs typeface="Garet"/>
                <a:sym typeface="Garet"/>
              </a:rPr>
              <a:t>B. Decrypt from File</a:t>
            </a:r>
          </a:p>
          <a:p>
            <a:pPr algn="ctr">
              <a:lnSpc>
                <a:spcPts val="3643"/>
              </a:lnSpc>
              <a:spcBef>
                <a:spcPct val="0"/>
              </a:spcBef>
            </a:pPr>
            <a:r>
              <a:rPr lang="en-US" sz="2602">
                <a:solidFill>
                  <a:srgbClr val="0B3C97"/>
                </a:solidFill>
                <a:latin typeface="Garet"/>
                <a:ea typeface="Garet"/>
                <a:cs typeface="Garet"/>
                <a:sym typeface="Garet"/>
              </a:rPr>
              <a:t>User selects file and enters passkey → File read → Decrypted using Decryption.process() → Message shown.</a:t>
            </a:r>
          </a:p>
          <a:p>
            <a:pPr algn="ctr">
              <a:lnSpc>
                <a:spcPts val="3643"/>
              </a:lnSpc>
              <a:spcBef>
                <a:spcPct val="0"/>
              </a:spcBef>
            </a:pPr>
            <a:endParaRPr lang="en-US" sz="2602">
              <a:solidFill>
                <a:srgbClr val="0B3C97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4265"/>
              </a:lnSpc>
              <a:spcBef>
                <a:spcPct val="0"/>
              </a:spcBef>
            </a:pPr>
            <a:r>
              <a:rPr lang="en-US" sz="3046">
                <a:solidFill>
                  <a:srgbClr val="FF3131"/>
                </a:solidFill>
                <a:latin typeface="Garet"/>
                <a:ea typeface="Garet"/>
                <a:cs typeface="Garet"/>
                <a:sym typeface="Garet"/>
              </a:rPr>
              <a:t>C. Encrypt &amp; Hide in Image</a:t>
            </a:r>
          </a:p>
          <a:p>
            <a:pPr algn="ctr">
              <a:lnSpc>
                <a:spcPts val="3643"/>
              </a:lnSpc>
              <a:spcBef>
                <a:spcPct val="0"/>
              </a:spcBef>
            </a:pPr>
            <a:r>
              <a:rPr lang="en-US" sz="2602">
                <a:solidFill>
                  <a:srgbClr val="0B3C97"/>
                </a:solidFill>
                <a:latin typeface="Garet"/>
                <a:ea typeface="Garet"/>
                <a:cs typeface="Garet"/>
                <a:sym typeface="Garet"/>
              </a:rPr>
              <a:t>Message encrypted → User selects image → Hidden using Embedder.embedMessage() → Saved as stego_image.png.</a:t>
            </a:r>
          </a:p>
          <a:p>
            <a:pPr algn="ctr">
              <a:lnSpc>
                <a:spcPts val="3643"/>
              </a:lnSpc>
              <a:spcBef>
                <a:spcPct val="0"/>
              </a:spcBef>
            </a:pPr>
            <a:endParaRPr lang="en-US" sz="2602">
              <a:solidFill>
                <a:srgbClr val="0B3C97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4265"/>
              </a:lnSpc>
              <a:spcBef>
                <a:spcPct val="0"/>
              </a:spcBef>
            </a:pPr>
            <a:r>
              <a:rPr lang="en-US" sz="3046">
                <a:solidFill>
                  <a:srgbClr val="FF3131"/>
                </a:solidFill>
                <a:latin typeface="Garet"/>
                <a:ea typeface="Garet"/>
                <a:cs typeface="Garet"/>
                <a:sym typeface="Garet"/>
              </a:rPr>
              <a:t>D. Extract &amp; Decrypt from Image</a:t>
            </a:r>
          </a:p>
          <a:p>
            <a:pPr algn="ctr">
              <a:lnSpc>
                <a:spcPts val="3643"/>
              </a:lnSpc>
              <a:spcBef>
                <a:spcPct val="0"/>
              </a:spcBef>
            </a:pPr>
            <a:r>
              <a:rPr lang="en-US" sz="2602">
                <a:solidFill>
                  <a:srgbClr val="0B3C97"/>
                </a:solidFill>
                <a:latin typeface="Garet"/>
                <a:ea typeface="Garet"/>
                <a:cs typeface="Garet"/>
                <a:sym typeface="Garet"/>
              </a:rPr>
              <a:t>User selects image and enters passkey → Message extracted → If valid Base64, decrypted and shown.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43562" y="253269"/>
            <a:ext cx="17000875" cy="9780462"/>
            <a:chOff x="0" y="0"/>
            <a:chExt cx="5499945" cy="316407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99945" cy="3164073"/>
            </a:xfrm>
            <a:custGeom>
              <a:avLst/>
              <a:gdLst/>
              <a:ahLst/>
              <a:cxnLst/>
              <a:rect l="l" t="t" r="r" b="b"/>
              <a:pathLst>
                <a:path w="5499945" h="3164073">
                  <a:moveTo>
                    <a:pt x="45538" y="0"/>
                  </a:moveTo>
                  <a:lnTo>
                    <a:pt x="5454407" y="0"/>
                  </a:lnTo>
                  <a:cubicBezTo>
                    <a:pt x="5466485" y="0"/>
                    <a:pt x="5478067" y="4798"/>
                    <a:pt x="5486607" y="13338"/>
                  </a:cubicBezTo>
                  <a:cubicBezTo>
                    <a:pt x="5495148" y="21878"/>
                    <a:pt x="5499945" y="33461"/>
                    <a:pt x="5499945" y="45538"/>
                  </a:cubicBezTo>
                  <a:lnTo>
                    <a:pt x="5499945" y="3118534"/>
                  </a:lnTo>
                  <a:cubicBezTo>
                    <a:pt x="5499945" y="3143684"/>
                    <a:pt x="5479557" y="3164073"/>
                    <a:pt x="5454407" y="3164073"/>
                  </a:cubicBezTo>
                  <a:lnTo>
                    <a:pt x="45538" y="3164073"/>
                  </a:lnTo>
                  <a:cubicBezTo>
                    <a:pt x="33461" y="3164073"/>
                    <a:pt x="21878" y="3159275"/>
                    <a:pt x="13338" y="3150735"/>
                  </a:cubicBezTo>
                  <a:cubicBezTo>
                    <a:pt x="4798" y="3142195"/>
                    <a:pt x="0" y="3130612"/>
                    <a:pt x="0" y="3118534"/>
                  </a:cubicBezTo>
                  <a:lnTo>
                    <a:pt x="0" y="45538"/>
                  </a:lnTo>
                  <a:cubicBezTo>
                    <a:pt x="0" y="33461"/>
                    <a:pt x="4798" y="21878"/>
                    <a:pt x="13338" y="13338"/>
                  </a:cubicBezTo>
                  <a:cubicBezTo>
                    <a:pt x="21878" y="4798"/>
                    <a:pt x="33461" y="0"/>
                    <a:pt x="45538" y="0"/>
                  </a:cubicBezTo>
                  <a:close/>
                </a:path>
              </a:pathLst>
            </a:custGeom>
            <a:solidFill>
              <a:srgbClr val="FFFFFF">
                <a:alpha val="61961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5499945" cy="32116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3131">
                      <a:alpha val="61961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E. Encrypt &amp; Hide in Audio</a:t>
              </a:r>
            </a:p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endParaRPr lang="en-US" sz="3199">
                <a:solidFill>
                  <a:srgbClr val="FF3131">
                    <a:alpha val="61961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B3C97">
                      <a:alpha val="61961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Message encrypted → User selects .wav file → Hidden using AudioSteganography.embedMessage() → Saved as stego_audio.wav.</a:t>
              </a:r>
            </a:p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endParaRPr lang="en-US" sz="3199">
                <a:solidFill>
                  <a:srgbClr val="0B3C97">
                    <a:alpha val="61961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3131">
                      <a:alpha val="61961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F. Extract &amp; Decrypt from Audio</a:t>
              </a:r>
            </a:p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endParaRPr lang="en-US" sz="3199">
                <a:solidFill>
                  <a:srgbClr val="FF3131">
                    <a:alpha val="61961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  <a:p>
              <a:pPr algn="ctr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0B3C97">
                      <a:alpha val="61961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User selects .wav file and enters passkey → Message extracted → If valid Base64, decrypted and shown.</a:t>
              </a:r>
            </a:p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 lang="en-US" sz="3199">
                <a:solidFill>
                  <a:srgbClr val="0B3C97">
                    <a:alpha val="61961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endParaRPr lang="en-US" sz="3199">
                <a:solidFill>
                  <a:srgbClr val="0B3C97">
                    <a:alpha val="61961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97078" y="194622"/>
            <a:ext cx="17493844" cy="9897756"/>
            <a:chOff x="0" y="0"/>
            <a:chExt cx="5659425" cy="32020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659425" cy="3202019"/>
            </a:xfrm>
            <a:custGeom>
              <a:avLst/>
              <a:gdLst/>
              <a:ahLst/>
              <a:cxnLst/>
              <a:rect l="l" t="t" r="r" b="b"/>
              <a:pathLst>
                <a:path w="5659425" h="3202019">
                  <a:moveTo>
                    <a:pt x="44255" y="0"/>
                  </a:moveTo>
                  <a:lnTo>
                    <a:pt x="5615170" y="0"/>
                  </a:lnTo>
                  <a:cubicBezTo>
                    <a:pt x="5626908" y="0"/>
                    <a:pt x="5638164" y="4663"/>
                    <a:pt x="5646463" y="12962"/>
                  </a:cubicBezTo>
                  <a:cubicBezTo>
                    <a:pt x="5654763" y="21261"/>
                    <a:pt x="5659425" y="32518"/>
                    <a:pt x="5659425" y="44255"/>
                  </a:cubicBezTo>
                  <a:lnTo>
                    <a:pt x="5659425" y="3157764"/>
                  </a:lnTo>
                  <a:cubicBezTo>
                    <a:pt x="5659425" y="3169501"/>
                    <a:pt x="5654763" y="3180757"/>
                    <a:pt x="5646463" y="3189057"/>
                  </a:cubicBezTo>
                  <a:cubicBezTo>
                    <a:pt x="5638164" y="3197356"/>
                    <a:pt x="5626908" y="3202019"/>
                    <a:pt x="5615170" y="3202019"/>
                  </a:cubicBezTo>
                  <a:lnTo>
                    <a:pt x="44255" y="3202019"/>
                  </a:lnTo>
                  <a:cubicBezTo>
                    <a:pt x="32518" y="3202019"/>
                    <a:pt x="21261" y="3197356"/>
                    <a:pt x="12962" y="3189057"/>
                  </a:cubicBezTo>
                  <a:cubicBezTo>
                    <a:pt x="4663" y="3180757"/>
                    <a:pt x="0" y="3169501"/>
                    <a:pt x="0" y="3157764"/>
                  </a:cubicBezTo>
                  <a:lnTo>
                    <a:pt x="0" y="44255"/>
                  </a:lnTo>
                  <a:cubicBezTo>
                    <a:pt x="0" y="32518"/>
                    <a:pt x="4663" y="21261"/>
                    <a:pt x="12962" y="12962"/>
                  </a:cubicBezTo>
                  <a:cubicBezTo>
                    <a:pt x="21261" y="4663"/>
                    <a:pt x="32518" y="0"/>
                    <a:pt x="44255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90500" cap="rnd">
              <a:solidFill>
                <a:srgbClr val="0D3F99">
                  <a:alpha val="60000"/>
                </a:srgbClr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5659425" cy="3297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139"/>
                </a:lnSpc>
              </a:pPr>
              <a:r>
                <a:rPr lang="en-US" sz="5099" b="1">
                  <a:solidFill>
                    <a:srgbClr val="0B3C97">
                      <a:alpha val="60000"/>
                    </a:srgbClr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System Architecture</a:t>
              </a:r>
            </a:p>
            <a:p>
              <a:pPr algn="ctr">
                <a:lnSpc>
                  <a:spcPts val="7139"/>
                </a:lnSpc>
              </a:pPr>
              <a:endParaRPr lang="en-US" sz="5099" b="1">
                <a:solidFill>
                  <a:srgbClr val="0B3C97">
                    <a:alpha val="6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  <a:p>
              <a:pPr algn="ctr">
                <a:lnSpc>
                  <a:spcPts val="5459"/>
                </a:lnSpc>
              </a:pPr>
              <a:r>
                <a:rPr lang="en-US" sz="3899" b="1">
                  <a:solidFill>
                    <a:srgbClr val="0B3C97">
                      <a:alpha val="60000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Core Components</a:t>
              </a:r>
              <a:r>
                <a:rPr lang="en-US" sz="3899">
                  <a:solidFill>
                    <a:srgbClr val="0B3C97">
                      <a:alpha val="6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</a:p>
            <a:p>
              <a:pPr algn="ctr">
                <a:lnSpc>
                  <a:spcPts val="5459"/>
                </a:lnSpc>
              </a:pPr>
              <a:endParaRPr lang="en-US" sz="3899">
                <a:solidFill>
                  <a:srgbClr val="0B3C97">
                    <a:alpha val="60000"/>
                  </a:srgbClr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0B3C97">
                      <a:alpha val="6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- Secure Stego App : Main application driver.  </a:t>
              </a:r>
            </a:p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0B3C97">
                      <a:alpha val="6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- Encryption Module :  AES and RSA encryption via Encryptor interface.  </a:t>
              </a:r>
            </a:p>
            <a:p>
              <a:pPr algn="ctr">
                <a:lnSpc>
                  <a:spcPts val="5179"/>
                </a:lnSpc>
              </a:pPr>
              <a:r>
                <a:rPr lang="en-US" sz="3699">
                  <a:solidFill>
                    <a:srgbClr val="0B3C97">
                      <a:alpha val="6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- Steganography  Module :  Image-based data hiding via Steganographer interface.   </a:t>
              </a:r>
            </a:p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0B3C97">
                      <a:alpha val="60000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- Utility Module : File operations and custom exception handling.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20408" y="0"/>
            <a:ext cx="17047183" cy="10287000"/>
            <a:chOff x="0" y="0"/>
            <a:chExt cx="5514926" cy="33279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14927" cy="3327943"/>
            </a:xfrm>
            <a:custGeom>
              <a:avLst/>
              <a:gdLst/>
              <a:ahLst/>
              <a:cxnLst/>
              <a:rect l="l" t="t" r="r" b="b"/>
              <a:pathLst>
                <a:path w="5514927" h="3327943">
                  <a:moveTo>
                    <a:pt x="45415" y="0"/>
                  </a:moveTo>
                  <a:lnTo>
                    <a:pt x="5469512" y="0"/>
                  </a:lnTo>
                  <a:cubicBezTo>
                    <a:pt x="5494594" y="0"/>
                    <a:pt x="5514927" y="20333"/>
                    <a:pt x="5514927" y="45415"/>
                  </a:cubicBezTo>
                  <a:lnTo>
                    <a:pt x="5514927" y="3282528"/>
                  </a:lnTo>
                  <a:cubicBezTo>
                    <a:pt x="5514927" y="3307610"/>
                    <a:pt x="5494594" y="3327943"/>
                    <a:pt x="5469512" y="3327943"/>
                  </a:cubicBezTo>
                  <a:lnTo>
                    <a:pt x="45415" y="3327943"/>
                  </a:lnTo>
                  <a:cubicBezTo>
                    <a:pt x="20333" y="3327943"/>
                    <a:pt x="0" y="3307610"/>
                    <a:pt x="0" y="3282528"/>
                  </a:cubicBezTo>
                  <a:lnTo>
                    <a:pt x="0" y="45415"/>
                  </a:lnTo>
                  <a:cubicBezTo>
                    <a:pt x="0" y="20333"/>
                    <a:pt x="20333" y="0"/>
                    <a:pt x="45415" y="0"/>
                  </a:cubicBez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  <a:ln w="209550" cap="rnd">
              <a:solidFill>
                <a:srgbClr val="0D3F99">
                  <a:alpha val="64706"/>
                </a:srgbClr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85725"/>
              <a:ext cx="5514926" cy="34136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439"/>
                </a:lnSpc>
              </a:pPr>
              <a:r>
                <a:rPr lang="en-US" sz="4599" b="1">
                  <a:solidFill>
                    <a:srgbClr val="0D3F99">
                      <a:alpha val="64706"/>
                    </a:srgbClr>
                  </a:solidFill>
                  <a:latin typeface="Garet Bold"/>
                  <a:ea typeface="Garet Bold"/>
                  <a:cs typeface="Garet Bold"/>
                  <a:sym typeface="Garet Bold"/>
                </a:rPr>
                <a:t>Java Code Demonstration </a:t>
              </a:r>
            </a:p>
            <a:p>
              <a:pPr algn="ctr">
                <a:lnSpc>
                  <a:spcPts val="4899"/>
                </a:lnSpc>
              </a:pPr>
              <a:r>
                <a:rPr lang="en-US" sz="3499" b="1">
                  <a:solidFill>
                    <a:srgbClr val="0B3C97">
                      <a:alpha val="64706"/>
                    </a:srgbClr>
                  </a:solidFill>
                  <a:latin typeface="Garet Bold"/>
                  <a:ea typeface="Garet Bold"/>
                  <a:cs typeface="Garet Bold"/>
                  <a:sym typeface="Garet Bold"/>
                </a:rPr>
                <a:t>Encryption.java</a:t>
              </a:r>
            </a:p>
            <a:p>
              <a:pPr algn="ctr">
                <a:lnSpc>
                  <a:spcPts val="3919"/>
                </a:lnSpc>
              </a:pPr>
              <a:endParaRPr lang="en-US" sz="3499" b="1">
                <a:solidFill>
                  <a:srgbClr val="0B3C97">
                    <a:alpha val="64706"/>
                  </a:srgbClr>
                </a:solidFill>
                <a:latin typeface="Garet Bold"/>
                <a:ea typeface="Garet Bold"/>
                <a:cs typeface="Garet Bold"/>
                <a:sym typeface="Garet Bold"/>
              </a:endParaRPr>
            </a:p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- Implements simple XOR encryption with Base64 encoding for secure, reversible transformation.</a:t>
              </a:r>
            </a:p>
            <a:p>
              <a:pPr algn="ctr">
                <a:lnSpc>
                  <a:spcPts val="3919"/>
                </a:lnSpc>
              </a:pPr>
              <a:endParaRPr lang="en-US" sz="2999">
                <a:solidFill>
                  <a:srgbClr val="0B3C97">
                    <a:alpha val="64706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  <a:p>
              <a:pPr algn="ctr">
                <a:lnSpc>
                  <a:spcPts val="4899"/>
                </a:lnSpc>
              </a:pPr>
              <a:r>
                <a:rPr lang="en-US" sz="3499" b="1">
                  <a:solidFill>
                    <a:srgbClr val="0B3C97">
                      <a:alpha val="64706"/>
                    </a:srgbClr>
                  </a:solidFill>
                  <a:latin typeface="Garet Bold"/>
                  <a:ea typeface="Garet Bold"/>
                  <a:cs typeface="Garet Bold"/>
                  <a:sym typeface="Garet Bold"/>
                </a:rPr>
                <a:t>Embedder.java</a:t>
              </a:r>
            </a:p>
            <a:p>
              <a:pPr algn="ctr">
                <a:lnSpc>
                  <a:spcPts val="3919"/>
                </a:lnSpc>
              </a:pPr>
              <a:endParaRPr lang="en-US" sz="3499" b="1">
                <a:solidFill>
                  <a:srgbClr val="0B3C97">
                    <a:alpha val="64706"/>
                  </a:srgbClr>
                </a:solidFill>
                <a:latin typeface="Garet Bold"/>
                <a:ea typeface="Garet Bold"/>
                <a:cs typeface="Garet Bold"/>
                <a:sym typeface="Garet Bold"/>
              </a:endParaRPr>
            </a:p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- Modifies LSBs of RGB channels in BufferedImage for hiding data.</a:t>
              </a:r>
            </a:p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- Embeds message length (32-bit) + message bytes sequentially.</a:t>
              </a:r>
            </a:p>
            <a:p>
              <a:pPr algn="ctr">
                <a:lnSpc>
                  <a:spcPts val="3919"/>
                </a:lnSpc>
              </a:pPr>
              <a:endParaRPr lang="en-US" sz="2999">
                <a:solidFill>
                  <a:srgbClr val="0B3C97">
                    <a:alpha val="64706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  <a:p>
              <a:pPr algn="ctr">
                <a:lnSpc>
                  <a:spcPts val="4899"/>
                </a:lnSpc>
              </a:pPr>
              <a:r>
                <a:rPr lang="en-US" sz="3499" b="1">
                  <a:solidFill>
                    <a:srgbClr val="0B3C97">
                      <a:alpha val="64706"/>
                    </a:srgbClr>
                  </a:solidFill>
                  <a:latin typeface="Garet Bold"/>
                  <a:ea typeface="Garet Bold"/>
                  <a:cs typeface="Garet Bold"/>
                  <a:sym typeface="Garet Bold"/>
                </a:rPr>
                <a:t>AudioSteganography.java</a:t>
              </a:r>
            </a:p>
            <a:p>
              <a:pPr algn="ctr">
                <a:lnSpc>
                  <a:spcPts val="3919"/>
                </a:lnSpc>
              </a:pPr>
              <a:endParaRPr lang="en-US" sz="3499" b="1">
                <a:solidFill>
                  <a:srgbClr val="0B3C97">
                    <a:alpha val="64706"/>
                  </a:srgbClr>
                </a:solidFill>
                <a:latin typeface="Garet Bold"/>
                <a:ea typeface="Garet Bold"/>
                <a:cs typeface="Garet Bold"/>
                <a:sym typeface="Garet Bold"/>
              </a:endParaRPr>
            </a:p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- Reads and modifies LSBs of 16-bit PCM WAV audio samples.</a:t>
              </a:r>
            </a:p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- Header-preserving, format-safe writing of stego-audio files.</a:t>
              </a:r>
            </a:p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- Uses ByteArrayInputStream and AudioInputStream for decoding.</a:t>
              </a:r>
            </a:p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endParaRPr lang="en-US" sz="2999">
                <a:solidFill>
                  <a:srgbClr val="0B3C97">
                    <a:alpha val="64706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15207" y="352303"/>
            <a:ext cx="17188247" cy="9738492"/>
            <a:chOff x="0" y="0"/>
            <a:chExt cx="5560562" cy="31504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60562" cy="3150495"/>
            </a:xfrm>
            <a:custGeom>
              <a:avLst/>
              <a:gdLst/>
              <a:ahLst/>
              <a:cxnLst/>
              <a:rect l="l" t="t" r="r" b="b"/>
              <a:pathLst>
                <a:path w="5560562" h="3150495">
                  <a:moveTo>
                    <a:pt x="45042" y="0"/>
                  </a:moveTo>
                  <a:lnTo>
                    <a:pt x="5515520" y="0"/>
                  </a:lnTo>
                  <a:cubicBezTo>
                    <a:pt x="5527466" y="0"/>
                    <a:pt x="5538922" y="4745"/>
                    <a:pt x="5547369" y="13192"/>
                  </a:cubicBezTo>
                  <a:cubicBezTo>
                    <a:pt x="5555816" y="21639"/>
                    <a:pt x="5560562" y="33096"/>
                    <a:pt x="5560562" y="45042"/>
                  </a:cubicBezTo>
                  <a:lnTo>
                    <a:pt x="5560562" y="3105453"/>
                  </a:lnTo>
                  <a:cubicBezTo>
                    <a:pt x="5560562" y="3130329"/>
                    <a:pt x="5540396" y="3150495"/>
                    <a:pt x="5515520" y="3150495"/>
                  </a:cubicBezTo>
                  <a:lnTo>
                    <a:pt x="45042" y="3150495"/>
                  </a:lnTo>
                  <a:cubicBezTo>
                    <a:pt x="20166" y="3150495"/>
                    <a:pt x="0" y="3130329"/>
                    <a:pt x="0" y="3105453"/>
                  </a:cubicBezTo>
                  <a:lnTo>
                    <a:pt x="0" y="45042"/>
                  </a:lnTo>
                  <a:cubicBezTo>
                    <a:pt x="0" y="20166"/>
                    <a:pt x="20166" y="0"/>
                    <a:pt x="45042" y="0"/>
                  </a:cubicBez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  <a:ln w="238125" cap="rnd">
              <a:solidFill>
                <a:srgbClr val="0D3F99">
                  <a:alpha val="64706"/>
                </a:srgbClr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5560562" cy="32552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840"/>
                </a:lnSpc>
              </a:pPr>
              <a:r>
                <a:rPr lang="en-US" sz="5600" b="1" dirty="0">
                  <a:solidFill>
                    <a:srgbClr val="0B3C97">
                      <a:alpha val="64706"/>
                    </a:srgbClr>
                  </a:solidFill>
                  <a:latin typeface="Garet Bold"/>
                  <a:ea typeface="Garet Bold"/>
                  <a:cs typeface="Garet Bold"/>
                  <a:sym typeface="Garet Bold"/>
                </a:rPr>
                <a:t>OOP Concepts Applied</a:t>
              </a:r>
            </a:p>
            <a:p>
              <a:pPr algn="ctr">
                <a:lnSpc>
                  <a:spcPts val="7840"/>
                </a:lnSpc>
              </a:pPr>
              <a:endParaRPr lang="en-US" sz="5600" b="1" dirty="0">
                <a:solidFill>
                  <a:srgbClr val="0B3C97">
                    <a:alpha val="64706"/>
                  </a:srgbClr>
                </a:solidFill>
                <a:latin typeface="Garet Bold"/>
                <a:ea typeface="Garet Bold"/>
                <a:cs typeface="Garet Bold"/>
                <a:sym typeface="Garet Bold"/>
              </a:endParaRPr>
            </a:p>
            <a:p>
              <a:pPr algn="ctr">
                <a:lnSpc>
                  <a:spcPts val="5039"/>
                </a:lnSpc>
              </a:pPr>
              <a:r>
                <a:rPr lang="en-US" sz="3599" b="1" dirty="0">
                  <a:solidFill>
                    <a:srgbClr val="FF3131">
                      <a:alpha val="64706"/>
                    </a:srgbClr>
                  </a:solidFill>
                  <a:latin typeface="Garet Bold"/>
                  <a:ea typeface="Garet Bold"/>
                  <a:cs typeface="Garet Bold"/>
                  <a:sym typeface="Garet Bold"/>
                </a:rPr>
                <a:t>Abstraction</a:t>
              </a:r>
              <a:r>
                <a:rPr lang="en-US" sz="3599" dirty="0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 </a:t>
              </a:r>
            </a:p>
            <a:p>
              <a:pPr algn="ctr">
                <a:lnSpc>
                  <a:spcPts val="3919"/>
                </a:lnSpc>
              </a:pPr>
              <a:r>
                <a:rPr lang="en-US" sz="2799" dirty="0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`</a:t>
              </a:r>
              <a:r>
                <a:rPr lang="en-US" sz="2799" dirty="0" err="1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AbstractCrypto</a:t>
              </a:r>
              <a:r>
                <a:rPr lang="en-US" sz="2799" dirty="0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` used to generalize encryption logic</a:t>
              </a:r>
            </a:p>
            <a:p>
              <a:pPr algn="ctr">
                <a:lnSpc>
                  <a:spcPts val="3919"/>
                </a:lnSpc>
              </a:pPr>
              <a:endParaRPr lang="en-US" sz="2799" dirty="0">
                <a:solidFill>
                  <a:srgbClr val="0B3C97">
                    <a:alpha val="64706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  <a:p>
              <a:pPr algn="ctr">
                <a:lnSpc>
                  <a:spcPts val="5039"/>
                </a:lnSpc>
              </a:pPr>
              <a:r>
                <a:rPr lang="en-US" sz="3599" b="1" dirty="0">
                  <a:solidFill>
                    <a:srgbClr val="FF3131">
                      <a:alpha val="64706"/>
                    </a:srgbClr>
                  </a:solidFill>
                  <a:latin typeface="Garet Bold"/>
                  <a:ea typeface="Garet Bold"/>
                  <a:cs typeface="Garet Bold"/>
                  <a:sym typeface="Garet Bold"/>
                </a:rPr>
                <a:t>Encapsulation </a:t>
              </a:r>
            </a:p>
            <a:p>
              <a:pPr algn="ctr">
                <a:lnSpc>
                  <a:spcPts val="3919"/>
                </a:lnSpc>
              </a:pPr>
              <a:r>
                <a:rPr lang="en-US" sz="2799" dirty="0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Each functional module is isolated</a:t>
              </a:r>
            </a:p>
            <a:p>
              <a:pPr algn="ctr">
                <a:lnSpc>
                  <a:spcPts val="3919"/>
                </a:lnSpc>
              </a:pPr>
              <a:endParaRPr lang="en-US" sz="2799" dirty="0">
                <a:solidFill>
                  <a:srgbClr val="0B3C97">
                    <a:alpha val="64706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  <a:p>
              <a:pPr algn="ctr">
                <a:lnSpc>
                  <a:spcPts val="4899"/>
                </a:lnSpc>
              </a:pPr>
              <a:r>
                <a:rPr lang="en-US" sz="3499" b="1" dirty="0">
                  <a:solidFill>
                    <a:srgbClr val="FF3131">
                      <a:alpha val="64706"/>
                    </a:srgbClr>
                  </a:solidFill>
                  <a:latin typeface="Garet Bold"/>
                  <a:ea typeface="Garet Bold"/>
                  <a:cs typeface="Garet Bold"/>
                  <a:sym typeface="Garet Bold"/>
                </a:rPr>
                <a:t>Inheritance </a:t>
              </a:r>
            </a:p>
            <a:p>
              <a:pPr algn="ctr">
                <a:lnSpc>
                  <a:spcPts val="3919"/>
                </a:lnSpc>
              </a:pPr>
              <a:r>
                <a:rPr lang="en-US" sz="2799" dirty="0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 Potential extension to AES/RSA via `</a:t>
              </a:r>
              <a:r>
                <a:rPr lang="en-US" sz="2799" dirty="0" err="1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AbstractCrypto</a:t>
              </a:r>
              <a:r>
                <a:rPr lang="en-US" sz="2799" dirty="0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`</a:t>
              </a:r>
            </a:p>
            <a:p>
              <a:pPr algn="ctr">
                <a:lnSpc>
                  <a:spcPts val="4899"/>
                </a:lnSpc>
              </a:pPr>
              <a:endParaRPr lang="en-US" sz="2799" dirty="0">
                <a:solidFill>
                  <a:srgbClr val="0B3C97">
                    <a:alpha val="64706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  <a:p>
              <a:pPr algn="ctr">
                <a:lnSpc>
                  <a:spcPts val="4899"/>
                </a:lnSpc>
              </a:pPr>
              <a:r>
                <a:rPr lang="en-US" sz="3499" b="1" dirty="0">
                  <a:solidFill>
                    <a:srgbClr val="FF3131">
                      <a:alpha val="64706"/>
                    </a:srgbClr>
                  </a:solidFill>
                  <a:latin typeface="Garet Bold"/>
                  <a:ea typeface="Garet Bold"/>
                  <a:cs typeface="Garet Bold"/>
                  <a:sym typeface="Garet Bold"/>
                </a:rPr>
                <a:t>Modularity</a:t>
              </a:r>
            </a:p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dirty="0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UI is decoupled from processing classes.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92282" y="291409"/>
            <a:ext cx="17081558" cy="9825206"/>
            <a:chOff x="0" y="0"/>
            <a:chExt cx="5526047" cy="317854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26047" cy="3178548"/>
            </a:xfrm>
            <a:custGeom>
              <a:avLst/>
              <a:gdLst/>
              <a:ahLst/>
              <a:cxnLst/>
              <a:rect l="l" t="t" r="r" b="b"/>
              <a:pathLst>
                <a:path w="5526047" h="3178548">
                  <a:moveTo>
                    <a:pt x="45323" y="0"/>
                  </a:moveTo>
                  <a:lnTo>
                    <a:pt x="5480724" y="0"/>
                  </a:lnTo>
                  <a:cubicBezTo>
                    <a:pt x="5505755" y="0"/>
                    <a:pt x="5526047" y="20292"/>
                    <a:pt x="5526047" y="45323"/>
                  </a:cubicBezTo>
                  <a:lnTo>
                    <a:pt x="5526047" y="3133225"/>
                  </a:lnTo>
                  <a:cubicBezTo>
                    <a:pt x="5526047" y="3145245"/>
                    <a:pt x="5521272" y="3156773"/>
                    <a:pt x="5512772" y="3165273"/>
                  </a:cubicBezTo>
                  <a:cubicBezTo>
                    <a:pt x="5504273" y="3173773"/>
                    <a:pt x="5492745" y="3178548"/>
                    <a:pt x="5480724" y="3178548"/>
                  </a:cubicBezTo>
                  <a:lnTo>
                    <a:pt x="45323" y="3178548"/>
                  </a:lnTo>
                  <a:cubicBezTo>
                    <a:pt x="33303" y="3178548"/>
                    <a:pt x="21775" y="3173773"/>
                    <a:pt x="13275" y="3165273"/>
                  </a:cubicBezTo>
                  <a:cubicBezTo>
                    <a:pt x="4775" y="3156773"/>
                    <a:pt x="0" y="3145245"/>
                    <a:pt x="0" y="3133225"/>
                  </a:cubicBezTo>
                  <a:lnTo>
                    <a:pt x="0" y="45323"/>
                  </a:lnTo>
                  <a:cubicBezTo>
                    <a:pt x="0" y="33303"/>
                    <a:pt x="4775" y="21775"/>
                    <a:pt x="13275" y="13275"/>
                  </a:cubicBezTo>
                  <a:cubicBezTo>
                    <a:pt x="21775" y="4775"/>
                    <a:pt x="33303" y="0"/>
                    <a:pt x="45323" y="0"/>
                  </a:cubicBezTo>
                  <a:close/>
                </a:path>
              </a:pathLst>
            </a:custGeom>
            <a:solidFill>
              <a:srgbClr val="FFFFFF">
                <a:alpha val="62745"/>
              </a:srgbClr>
            </a:solidFill>
            <a:ln w="219075" cap="rnd">
              <a:solidFill>
                <a:srgbClr val="0B3C97">
                  <a:alpha val="62745"/>
                </a:srgbClr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14300"/>
              <a:ext cx="5526047" cy="3292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endParaRPr/>
            </a:p>
            <a:p>
              <a:pPr algn="ctr">
                <a:lnSpc>
                  <a:spcPts val="7839"/>
                </a:lnSpc>
              </a:pPr>
              <a:r>
                <a:rPr lang="en-US" sz="5599" b="1">
                  <a:solidFill>
                    <a:srgbClr val="0B3C97">
                      <a:alpha val="62745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Outcome </a:t>
              </a:r>
            </a:p>
            <a:p>
              <a:pPr algn="ctr">
                <a:lnSpc>
                  <a:spcPts val="5599"/>
                </a:lnSpc>
              </a:pPr>
              <a:endParaRPr lang="en-US" sz="5599" b="1">
                <a:solidFill>
                  <a:srgbClr val="0B3C97">
                    <a:alpha val="62745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  <a:p>
              <a:pPr algn="ctr">
                <a:lnSpc>
                  <a:spcPts val="5459"/>
                </a:lnSpc>
              </a:pPr>
              <a:r>
                <a:rPr lang="en-US" sz="3899">
                  <a:solidFill>
                    <a:srgbClr val="0B3C97">
                      <a:alpha val="6274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- A secure solution for confidential data transmission.</a:t>
              </a:r>
            </a:p>
            <a:p>
              <a:pPr algn="ctr">
                <a:lnSpc>
                  <a:spcPts val="5459"/>
                </a:lnSpc>
              </a:pPr>
              <a:endParaRPr lang="en-US" sz="3899">
                <a:solidFill>
                  <a:srgbClr val="0B3C97">
                    <a:alpha val="62745"/>
                  </a:srgbClr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algn="ctr">
                <a:lnSpc>
                  <a:spcPts val="5459"/>
                </a:lnSpc>
              </a:pPr>
              <a:r>
                <a:rPr lang="en-US" sz="3899">
                  <a:solidFill>
                    <a:srgbClr val="0B3C97">
                      <a:alpha val="6274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- Effective use of encryption and steganography.</a:t>
              </a:r>
            </a:p>
            <a:p>
              <a:pPr algn="ctr">
                <a:lnSpc>
                  <a:spcPts val="5459"/>
                </a:lnSpc>
              </a:pPr>
              <a:endParaRPr lang="en-US" sz="3899">
                <a:solidFill>
                  <a:srgbClr val="0B3C97">
                    <a:alpha val="62745"/>
                  </a:srgbClr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algn="ctr">
                <a:lnSpc>
                  <a:spcPts val="5459"/>
                </a:lnSpc>
              </a:pPr>
              <a:r>
                <a:rPr lang="en-US" sz="3899">
                  <a:solidFill>
                    <a:srgbClr val="0B3C97">
                      <a:alpha val="6274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- Robust system with proper error handling and user authentication.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n-US" sz="3899">
                <a:solidFill>
                  <a:srgbClr val="0B3C97">
                    <a:alpha val="62745"/>
                  </a:srgbClr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464688" y="969870"/>
            <a:ext cx="9085687" cy="1293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1">
                <a:solidFill>
                  <a:srgbClr val="0B3C97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017684" y="2610822"/>
            <a:ext cx="10252632" cy="5036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44"/>
              </a:lnSpc>
            </a:pPr>
            <a:r>
              <a:rPr lang="en-US" sz="17003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95889" y="302355"/>
            <a:ext cx="17314460" cy="9581436"/>
            <a:chOff x="0" y="0"/>
            <a:chExt cx="4560187" cy="252350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60187" cy="2523506"/>
            </a:xfrm>
            <a:custGeom>
              <a:avLst/>
              <a:gdLst/>
              <a:ahLst/>
              <a:cxnLst/>
              <a:rect l="l" t="t" r="r" b="b"/>
              <a:pathLst>
                <a:path w="4560187" h="2523506">
                  <a:moveTo>
                    <a:pt x="44714" y="0"/>
                  </a:moveTo>
                  <a:lnTo>
                    <a:pt x="4515474" y="0"/>
                  </a:lnTo>
                  <a:cubicBezTo>
                    <a:pt x="4527332" y="0"/>
                    <a:pt x="4538706" y="4711"/>
                    <a:pt x="4547091" y="13096"/>
                  </a:cubicBezTo>
                  <a:cubicBezTo>
                    <a:pt x="4555476" y="21482"/>
                    <a:pt x="4560187" y="32855"/>
                    <a:pt x="4560187" y="44714"/>
                  </a:cubicBezTo>
                  <a:lnTo>
                    <a:pt x="4560187" y="2478792"/>
                  </a:lnTo>
                  <a:cubicBezTo>
                    <a:pt x="4560187" y="2503487"/>
                    <a:pt x="4540168" y="2523506"/>
                    <a:pt x="4515474" y="2523506"/>
                  </a:cubicBezTo>
                  <a:lnTo>
                    <a:pt x="44714" y="2523506"/>
                  </a:lnTo>
                  <a:cubicBezTo>
                    <a:pt x="20019" y="2523506"/>
                    <a:pt x="0" y="2503487"/>
                    <a:pt x="0" y="2478792"/>
                  </a:cubicBezTo>
                  <a:lnTo>
                    <a:pt x="0" y="44714"/>
                  </a:lnTo>
                  <a:cubicBezTo>
                    <a:pt x="0" y="20019"/>
                    <a:pt x="20019" y="0"/>
                    <a:pt x="44714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71450" cap="rnd">
              <a:solidFill>
                <a:srgbClr val="0D3F99">
                  <a:alpha val="60000"/>
                </a:srgbClr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560187" cy="25806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54651" y="753169"/>
            <a:ext cx="13778699" cy="8505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05"/>
              </a:lnSpc>
            </a:pPr>
            <a:r>
              <a:rPr lang="en-US" sz="4932">
                <a:solidFill>
                  <a:srgbClr val="0B3C97"/>
                </a:solidFill>
                <a:latin typeface="Garet"/>
                <a:ea typeface="Garet"/>
                <a:cs typeface="Garet"/>
                <a:sym typeface="Garet"/>
              </a:rPr>
              <a:t>   </a:t>
            </a:r>
            <a:r>
              <a:rPr lang="en-US" sz="4932" b="1">
                <a:solidFill>
                  <a:srgbClr val="0B3C97"/>
                </a:solidFill>
                <a:latin typeface="Garet Bold"/>
                <a:ea typeface="Garet Bold"/>
                <a:cs typeface="Garet Bold"/>
                <a:sym typeface="Garet Bold"/>
              </a:rPr>
              <a:t>SecureStego</a:t>
            </a:r>
            <a:r>
              <a:rPr lang="en-US" sz="4932">
                <a:solidFill>
                  <a:srgbClr val="0B3C97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</a:p>
          <a:p>
            <a:pPr algn="ctr">
              <a:lnSpc>
                <a:spcPts val="4792"/>
              </a:lnSpc>
            </a:pPr>
            <a:r>
              <a:rPr lang="en-US" sz="3423">
                <a:solidFill>
                  <a:srgbClr val="0B3C97"/>
                </a:solidFill>
                <a:latin typeface="Garet"/>
                <a:ea typeface="Garet"/>
                <a:cs typeface="Garet"/>
                <a:sym typeface="Garet"/>
              </a:rPr>
              <a:t>A Java-Based Application for Confidential Data Transmission. </a:t>
            </a:r>
          </a:p>
          <a:p>
            <a:pPr algn="ctr">
              <a:lnSpc>
                <a:spcPts val="6244"/>
              </a:lnSpc>
            </a:pPr>
            <a:endParaRPr lang="en-US" sz="3423">
              <a:solidFill>
                <a:srgbClr val="0B3C97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6244"/>
              </a:lnSpc>
            </a:pPr>
            <a:r>
              <a:rPr lang="en-US" sz="4460" b="1">
                <a:solidFill>
                  <a:srgbClr val="0B3C97"/>
                </a:solidFill>
                <a:latin typeface="Garet Bold"/>
                <a:ea typeface="Garet Bold"/>
                <a:cs typeface="Garet Bold"/>
                <a:sym typeface="Garet Bold"/>
              </a:rPr>
              <a:t>Topic</a:t>
            </a:r>
            <a:r>
              <a:rPr lang="en-US" sz="4460">
                <a:solidFill>
                  <a:srgbClr val="0B3C97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</a:p>
          <a:p>
            <a:pPr algn="ctr">
              <a:lnSpc>
                <a:spcPts val="4528"/>
              </a:lnSpc>
            </a:pPr>
            <a:r>
              <a:rPr lang="en-US" sz="3234">
                <a:solidFill>
                  <a:srgbClr val="0B3C97"/>
                </a:solidFill>
                <a:latin typeface="Garet"/>
                <a:ea typeface="Garet"/>
                <a:cs typeface="Garet"/>
                <a:sym typeface="Garet"/>
              </a:rPr>
              <a:t>Integrating Cryptography and Steganography for Enhanced Security.</a:t>
            </a:r>
            <a:r>
              <a:rPr lang="en-US" sz="3234" b="1">
                <a:solidFill>
                  <a:srgbClr val="0B3C97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</a:p>
          <a:p>
            <a:pPr algn="ctr">
              <a:lnSpc>
                <a:spcPts val="5586"/>
              </a:lnSpc>
            </a:pPr>
            <a:endParaRPr lang="en-US" sz="3234" b="1">
              <a:solidFill>
                <a:srgbClr val="0B3C97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ctr">
              <a:lnSpc>
                <a:spcPts val="5704"/>
              </a:lnSpc>
            </a:pPr>
            <a:r>
              <a:rPr lang="en-US" sz="4074" b="1">
                <a:solidFill>
                  <a:srgbClr val="0B3C97"/>
                </a:solidFill>
                <a:latin typeface="Garet Bold"/>
                <a:ea typeface="Garet Bold"/>
                <a:cs typeface="Garet Bold"/>
                <a:sym typeface="Garet Bold"/>
              </a:rPr>
              <a:t>Team Members</a:t>
            </a:r>
            <a:r>
              <a:rPr lang="en-US" sz="4074">
                <a:solidFill>
                  <a:srgbClr val="0B3C97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</a:p>
          <a:p>
            <a:pPr algn="ctr">
              <a:lnSpc>
                <a:spcPts val="5704"/>
              </a:lnSpc>
            </a:pPr>
            <a:r>
              <a:rPr lang="en-US" sz="4074">
                <a:solidFill>
                  <a:srgbClr val="0B3C97"/>
                </a:solidFill>
                <a:latin typeface="Garet"/>
                <a:ea typeface="Garet"/>
                <a:cs typeface="Garet"/>
                <a:sym typeface="Garet"/>
              </a:rPr>
              <a:t>Krrish Batra (500119657),  </a:t>
            </a:r>
          </a:p>
          <a:p>
            <a:pPr algn="ctr">
              <a:lnSpc>
                <a:spcPts val="5704"/>
              </a:lnSpc>
            </a:pPr>
            <a:r>
              <a:rPr lang="en-US" sz="4074">
                <a:solidFill>
                  <a:srgbClr val="0B3C97"/>
                </a:solidFill>
                <a:latin typeface="Garet"/>
                <a:ea typeface="Garet"/>
                <a:cs typeface="Garet"/>
                <a:sym typeface="Garet"/>
              </a:rPr>
              <a:t>Srijato Das (500119148), </a:t>
            </a:r>
          </a:p>
          <a:p>
            <a:pPr algn="ctr">
              <a:lnSpc>
                <a:spcPts val="5704"/>
              </a:lnSpc>
            </a:pPr>
            <a:r>
              <a:rPr lang="en-US" sz="4074">
                <a:solidFill>
                  <a:srgbClr val="0B3C97"/>
                </a:solidFill>
                <a:latin typeface="Garet"/>
                <a:ea typeface="Garet"/>
                <a:cs typeface="Garet"/>
                <a:sym typeface="Garet"/>
              </a:rPr>
              <a:t>Vineet Kumar (500124147) </a:t>
            </a:r>
          </a:p>
          <a:p>
            <a:pPr algn="ctr">
              <a:lnSpc>
                <a:spcPts val="5704"/>
              </a:lnSpc>
            </a:pPr>
            <a:endParaRPr lang="en-US" sz="4074">
              <a:solidFill>
                <a:srgbClr val="0B3C97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-114300"/>
            <a:ext cx="18288000" cy="11431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endParaRPr dirty="0"/>
          </a:p>
          <a:p>
            <a:pPr algn="ctr">
              <a:lnSpc>
                <a:spcPts val="7699"/>
              </a:lnSpc>
            </a:pPr>
            <a:r>
              <a:rPr lang="en-US" sz="5499" dirty="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Why Steganography is Required in Real Life?</a:t>
            </a:r>
          </a:p>
          <a:p>
            <a:pPr algn="ctr">
              <a:lnSpc>
                <a:spcPts val="5599"/>
              </a:lnSpc>
            </a:pPr>
            <a:endParaRPr lang="en-US" sz="5499" dirty="0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4339"/>
              </a:lnSpc>
            </a:pPr>
            <a:r>
              <a:rPr lang="en-US" sz="3099" dirty="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Steganography is essential in modern digital communication because it allows secure, hidden data transmission within files like images, audio, or videos. Unlike encryption, which makes data unreadable without a key, steganography hides the fact that communication is even taking place.</a:t>
            </a:r>
          </a:p>
          <a:p>
            <a:pPr algn="ctr">
              <a:lnSpc>
                <a:spcPts val="5880"/>
              </a:lnSpc>
            </a:pPr>
            <a:endParaRPr lang="en-US" sz="3099" dirty="0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Real-Life Applications of Steganography</a:t>
            </a:r>
          </a:p>
          <a:p>
            <a:pPr algn="ctr">
              <a:lnSpc>
                <a:spcPts val="5880"/>
              </a:lnSpc>
            </a:pPr>
            <a:endParaRPr lang="en-US" sz="4200" dirty="0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1)  Secure Communication</a:t>
            </a:r>
          </a:p>
          <a:p>
            <a:pPr algn="ctr">
              <a:lnSpc>
                <a:spcPts val="5880"/>
              </a:lnSpc>
            </a:pPr>
            <a:endParaRPr lang="en-US" sz="4200" dirty="0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2) Digital Watermarking (Copyright Protection)</a:t>
            </a:r>
          </a:p>
          <a:p>
            <a:pPr algn="ctr">
              <a:lnSpc>
                <a:spcPts val="4199"/>
              </a:lnSpc>
            </a:pPr>
            <a:endParaRPr lang="en-US" sz="4200" dirty="0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3219"/>
              </a:lnSpc>
            </a:pPr>
            <a:endParaRPr lang="en-US" sz="4200" dirty="0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4479"/>
              </a:lnSpc>
            </a:pPr>
            <a:endParaRPr lang="en-US" sz="4200" dirty="0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4479"/>
              </a:lnSpc>
            </a:pPr>
            <a:endParaRPr lang="en-US" sz="4200" dirty="0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 lang="en-US" sz="4200" dirty="0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3119" y="782120"/>
            <a:ext cx="15701762" cy="8722761"/>
            <a:chOff x="0" y="0"/>
            <a:chExt cx="4135444" cy="22973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35444" cy="2297353"/>
            </a:xfrm>
            <a:custGeom>
              <a:avLst/>
              <a:gdLst/>
              <a:ahLst/>
              <a:cxnLst/>
              <a:rect l="l" t="t" r="r" b="b"/>
              <a:pathLst>
                <a:path w="4135444" h="2297353">
                  <a:moveTo>
                    <a:pt x="49306" y="0"/>
                  </a:moveTo>
                  <a:lnTo>
                    <a:pt x="4086138" y="0"/>
                  </a:lnTo>
                  <a:cubicBezTo>
                    <a:pt x="4099215" y="0"/>
                    <a:pt x="4111756" y="5195"/>
                    <a:pt x="4121002" y="14441"/>
                  </a:cubicBezTo>
                  <a:cubicBezTo>
                    <a:pt x="4130249" y="23688"/>
                    <a:pt x="4135444" y="36229"/>
                    <a:pt x="4135444" y="49306"/>
                  </a:cubicBezTo>
                  <a:lnTo>
                    <a:pt x="4135444" y="2248047"/>
                  </a:lnTo>
                  <a:cubicBezTo>
                    <a:pt x="4135444" y="2261123"/>
                    <a:pt x="4130249" y="2273665"/>
                    <a:pt x="4121002" y="2282911"/>
                  </a:cubicBezTo>
                  <a:cubicBezTo>
                    <a:pt x="4111756" y="2292158"/>
                    <a:pt x="4099215" y="2297353"/>
                    <a:pt x="4086138" y="2297353"/>
                  </a:cubicBezTo>
                  <a:lnTo>
                    <a:pt x="49306" y="2297353"/>
                  </a:lnTo>
                  <a:cubicBezTo>
                    <a:pt x="36229" y="2297353"/>
                    <a:pt x="23688" y="2292158"/>
                    <a:pt x="14441" y="2282911"/>
                  </a:cubicBezTo>
                  <a:cubicBezTo>
                    <a:pt x="5195" y="2273665"/>
                    <a:pt x="0" y="2261123"/>
                    <a:pt x="0" y="2248047"/>
                  </a:cubicBezTo>
                  <a:lnTo>
                    <a:pt x="0" y="49306"/>
                  </a:lnTo>
                  <a:cubicBezTo>
                    <a:pt x="0" y="36229"/>
                    <a:pt x="5195" y="23688"/>
                    <a:pt x="14441" y="14441"/>
                  </a:cubicBezTo>
                  <a:cubicBezTo>
                    <a:pt x="23688" y="5195"/>
                    <a:pt x="36229" y="0"/>
                    <a:pt x="49306" y="0"/>
                  </a:cubicBez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  <a:ln w="171450" cap="rnd">
              <a:solidFill>
                <a:srgbClr val="0B3C97">
                  <a:alpha val="64706"/>
                </a:srgbClr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4135444" cy="2392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719"/>
                </a:lnSpc>
              </a:pPr>
              <a:r>
                <a:rPr lang="en-US" sz="4800" b="1">
                  <a:solidFill>
                    <a:srgbClr val="0B3C97">
                      <a:alpha val="64706"/>
                    </a:srgbClr>
                  </a:solidFill>
                  <a:latin typeface="Garet Bold"/>
                  <a:ea typeface="Garet Bold"/>
                  <a:cs typeface="Garet Bold"/>
                  <a:sym typeface="Garet Bold"/>
                </a:rPr>
                <a:t>Problem Statement</a:t>
              </a:r>
            </a:p>
            <a:p>
              <a:pPr algn="ctr">
                <a:lnSpc>
                  <a:spcPts val="6019"/>
                </a:lnSpc>
              </a:pPr>
              <a:endParaRPr lang="en-US" sz="4800" b="1">
                <a:solidFill>
                  <a:srgbClr val="0B3C97">
                    <a:alpha val="64706"/>
                  </a:srgbClr>
                </a:solidFill>
                <a:latin typeface="Garet Bold"/>
                <a:ea typeface="Garet Bold"/>
                <a:cs typeface="Garet Bold"/>
                <a:sym typeface="Garet Bold"/>
              </a:endParaRPr>
            </a:p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In the digital age, ensuring confidential data transmission is crucial. While cryptography protects data through encryption, steganography conceals the existence of the message itself. However, existing solutions lack user-friendliness and are prone to detection.</a:t>
              </a:r>
            </a:p>
            <a:p>
              <a:pPr algn="ctr">
                <a:lnSpc>
                  <a:spcPts val="4479"/>
                </a:lnSpc>
              </a:pPr>
              <a:endParaRPr lang="en-US" sz="2899">
                <a:solidFill>
                  <a:srgbClr val="0B3C97">
                    <a:alpha val="64706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  <a:p>
              <a:pPr algn="ctr">
                <a:lnSpc>
                  <a:spcPts val="6719"/>
                </a:lnSpc>
              </a:pPr>
              <a:r>
                <a:rPr lang="en-US" sz="4800" b="1">
                  <a:solidFill>
                    <a:srgbClr val="0B3C97">
                      <a:alpha val="64706"/>
                    </a:srgbClr>
                  </a:solidFill>
                  <a:latin typeface="Garet Bold"/>
                  <a:ea typeface="Garet Bold"/>
                  <a:cs typeface="Garet Bold"/>
                  <a:sym typeface="Garet Bold"/>
                </a:rPr>
                <a:t>Objective</a:t>
              </a:r>
              <a:r>
                <a:rPr lang="en-US" sz="4800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  </a:t>
              </a:r>
            </a:p>
            <a:p>
              <a:pPr algn="ctr">
                <a:lnSpc>
                  <a:spcPts val="6439"/>
                </a:lnSpc>
              </a:pPr>
              <a:endParaRPr lang="en-US" sz="4800">
                <a:solidFill>
                  <a:srgbClr val="0B3C97">
                    <a:alpha val="64706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Develop a Java-based application that integrates encryption and steganography to securely hide and extract confidential information within media files.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n-US" sz="3199">
                <a:solidFill>
                  <a:srgbClr val="0B3C97">
                    <a:alpha val="64706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17071" y="653075"/>
            <a:ext cx="15653858" cy="8980850"/>
            <a:chOff x="0" y="0"/>
            <a:chExt cx="4122827" cy="23653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22827" cy="2365327"/>
            </a:xfrm>
            <a:custGeom>
              <a:avLst/>
              <a:gdLst/>
              <a:ahLst/>
              <a:cxnLst/>
              <a:rect l="l" t="t" r="r" b="b"/>
              <a:pathLst>
                <a:path w="4122827" h="2365327">
                  <a:moveTo>
                    <a:pt x="49457" y="0"/>
                  </a:moveTo>
                  <a:lnTo>
                    <a:pt x="4073370" y="0"/>
                  </a:lnTo>
                  <a:cubicBezTo>
                    <a:pt x="4086487" y="0"/>
                    <a:pt x="4099066" y="5211"/>
                    <a:pt x="4108341" y="14486"/>
                  </a:cubicBezTo>
                  <a:cubicBezTo>
                    <a:pt x="4117616" y="23761"/>
                    <a:pt x="4122827" y="36340"/>
                    <a:pt x="4122827" y="49457"/>
                  </a:cubicBezTo>
                  <a:lnTo>
                    <a:pt x="4122827" y="2315870"/>
                  </a:lnTo>
                  <a:cubicBezTo>
                    <a:pt x="4122827" y="2328987"/>
                    <a:pt x="4117616" y="2341566"/>
                    <a:pt x="4108341" y="2350841"/>
                  </a:cubicBezTo>
                  <a:cubicBezTo>
                    <a:pt x="4099066" y="2360116"/>
                    <a:pt x="4086487" y="2365327"/>
                    <a:pt x="4073370" y="2365327"/>
                  </a:cubicBezTo>
                  <a:lnTo>
                    <a:pt x="49457" y="2365327"/>
                  </a:lnTo>
                  <a:cubicBezTo>
                    <a:pt x="36340" y="2365327"/>
                    <a:pt x="23761" y="2360116"/>
                    <a:pt x="14486" y="2350841"/>
                  </a:cubicBezTo>
                  <a:cubicBezTo>
                    <a:pt x="5211" y="2341566"/>
                    <a:pt x="0" y="2328987"/>
                    <a:pt x="0" y="2315870"/>
                  </a:cubicBezTo>
                  <a:lnTo>
                    <a:pt x="0" y="49457"/>
                  </a:lnTo>
                  <a:cubicBezTo>
                    <a:pt x="0" y="36340"/>
                    <a:pt x="5211" y="23761"/>
                    <a:pt x="14486" y="14486"/>
                  </a:cubicBezTo>
                  <a:cubicBezTo>
                    <a:pt x="23761" y="5211"/>
                    <a:pt x="36340" y="0"/>
                    <a:pt x="49457" y="0"/>
                  </a:cubicBez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  <a:ln w="257175" cap="rnd">
              <a:solidFill>
                <a:srgbClr val="0B3C97">
                  <a:alpha val="64706"/>
                </a:srgbClr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4122827" cy="24415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</a:pPr>
              <a:r>
                <a:rPr lang="en-US" sz="4499" b="1">
                  <a:solidFill>
                    <a:srgbClr val="0B3C97">
                      <a:alpha val="64706"/>
                    </a:srgbClr>
                  </a:solidFill>
                  <a:latin typeface="Garet Bold"/>
                  <a:ea typeface="Garet Bold"/>
                  <a:cs typeface="Garet Bold"/>
                  <a:sym typeface="Garet Bold"/>
                </a:rPr>
                <a:t>Introduction &amp; System Overview</a:t>
              </a:r>
            </a:p>
            <a:p>
              <a:pPr algn="ctr">
                <a:lnSpc>
                  <a:spcPts val="6299"/>
                </a:lnSpc>
              </a:pPr>
              <a:endParaRPr lang="en-US" sz="4499" b="1">
                <a:solidFill>
                  <a:srgbClr val="0B3C97">
                    <a:alpha val="64706"/>
                  </a:srgbClr>
                </a:solidFill>
                <a:latin typeface="Garet Bold"/>
                <a:ea typeface="Garet Bold"/>
                <a:cs typeface="Garet Bold"/>
                <a:sym typeface="Garet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0B3C97">
                      <a:alpha val="64706"/>
                    </a:srgbClr>
                  </a:solidFill>
                  <a:latin typeface="Garet Bold"/>
                  <a:ea typeface="Garet Bold"/>
                  <a:cs typeface="Garet Bold"/>
                  <a:sym typeface="Garet Bold"/>
                </a:rPr>
                <a:t>-</a:t>
              </a:r>
              <a:r>
                <a:rPr lang="en-US" sz="2799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The system is a desktop application implemented in Java that:</a:t>
              </a:r>
            </a:p>
            <a:p>
              <a:pPr marL="604518" lvl="1" indent="-302259" algn="ctr">
                <a:lnSpc>
                  <a:spcPts val="3919"/>
                </a:lnSpc>
                <a:buAutoNum type="arabicPeriod"/>
              </a:pPr>
              <a:r>
                <a:rPr lang="en-US" sz="2799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Encrypts user messages using </a:t>
              </a:r>
              <a:r>
                <a:rPr lang="en-US" sz="2799" u="sng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XOR + Base64 encoding</a:t>
              </a:r>
            </a:p>
            <a:p>
              <a:pPr marL="604518" lvl="1" indent="-302259" algn="ctr">
                <a:lnSpc>
                  <a:spcPts val="3919"/>
                </a:lnSpc>
                <a:buAutoNum type="arabicPeriod"/>
              </a:pPr>
              <a:r>
                <a:rPr lang="en-US" sz="2799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Embeds encrypted data into:</a:t>
              </a:r>
            </a:p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-PNG images using pixel LSB manipulation</a:t>
              </a:r>
            </a:p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- WAV audio files using LSB manipulation of PCM samples</a:t>
              </a:r>
            </a:p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-GUI implemented using Java Swing</a:t>
              </a:r>
            </a:p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File-based I/O for encryption and media manipulation</a:t>
              </a:r>
            </a:p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Modular design using Object-Oriented Programming principles</a:t>
              </a:r>
            </a:p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B3C97">
                      <a:alpha val="64706"/>
                    </a:srgbClr>
                  </a:solidFill>
                  <a:latin typeface="Garet Bold"/>
                  <a:ea typeface="Garet Bold"/>
                  <a:cs typeface="Garet Bold"/>
                  <a:sym typeface="Garet Bold"/>
                </a:rPr>
                <a:t>TECH STACK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- Language: Java 17+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- Libraries: Swing, javax.imageio, javax.sound.sampled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B3C97">
                      <a:alpha val="64706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- Tools: VS Code, Audacity (for WAV processing), Git</a:t>
              </a:r>
            </a:p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endParaRPr lang="en-US" sz="2699">
                <a:solidFill>
                  <a:srgbClr val="0B3C97">
                    <a:alpha val="64706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81749" y="0"/>
            <a:ext cx="17189999" cy="10620373"/>
            <a:chOff x="0" y="0"/>
            <a:chExt cx="4527407" cy="279713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27407" cy="2797135"/>
            </a:xfrm>
            <a:custGeom>
              <a:avLst/>
              <a:gdLst/>
              <a:ahLst/>
              <a:cxnLst/>
              <a:rect l="l" t="t" r="r" b="b"/>
              <a:pathLst>
                <a:path w="4527407" h="2797135">
                  <a:moveTo>
                    <a:pt x="45037" y="0"/>
                  </a:moveTo>
                  <a:lnTo>
                    <a:pt x="4482370" y="0"/>
                  </a:lnTo>
                  <a:cubicBezTo>
                    <a:pt x="4507243" y="0"/>
                    <a:pt x="4527407" y="20164"/>
                    <a:pt x="4527407" y="45037"/>
                  </a:cubicBezTo>
                  <a:lnTo>
                    <a:pt x="4527407" y="2752098"/>
                  </a:lnTo>
                  <a:cubicBezTo>
                    <a:pt x="4527407" y="2764043"/>
                    <a:pt x="4522662" y="2775498"/>
                    <a:pt x="4514216" y="2783944"/>
                  </a:cubicBezTo>
                  <a:cubicBezTo>
                    <a:pt x="4505770" y="2792390"/>
                    <a:pt x="4494315" y="2797135"/>
                    <a:pt x="4482370" y="2797135"/>
                  </a:cubicBezTo>
                  <a:lnTo>
                    <a:pt x="45037" y="2797135"/>
                  </a:lnTo>
                  <a:cubicBezTo>
                    <a:pt x="20164" y="2797135"/>
                    <a:pt x="0" y="2776971"/>
                    <a:pt x="0" y="2752098"/>
                  </a:cubicBezTo>
                  <a:lnTo>
                    <a:pt x="0" y="45037"/>
                  </a:lnTo>
                  <a:cubicBezTo>
                    <a:pt x="0" y="20164"/>
                    <a:pt x="20164" y="0"/>
                    <a:pt x="45037" y="0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  <a:ln w="190500" cap="rnd">
              <a:solidFill>
                <a:srgbClr val="0B3C97">
                  <a:alpha val="63922"/>
                </a:srgbClr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4527407" cy="29019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7419"/>
                </a:lnSpc>
              </a:pPr>
              <a:r>
                <a:rPr lang="en-US" sz="5299" b="1">
                  <a:solidFill>
                    <a:srgbClr val="0D3F99">
                      <a:alpha val="63922"/>
                    </a:srgbClr>
                  </a:solidFill>
                  <a:latin typeface="Garet Bold"/>
                  <a:ea typeface="Garet Bold"/>
                  <a:cs typeface="Garet Bold"/>
                  <a:sym typeface="Garet Bold"/>
                </a:rPr>
                <a:t>  UML &amp; Design Diagrams</a:t>
              </a:r>
            </a:p>
            <a:p>
              <a:pPr algn="l">
                <a:lnSpc>
                  <a:spcPts val="7699"/>
                </a:lnSpc>
              </a:pPr>
              <a:endParaRPr lang="en-US" sz="5299" b="1">
                <a:solidFill>
                  <a:srgbClr val="0D3F99">
                    <a:alpha val="63922"/>
                  </a:srgbClr>
                </a:solidFill>
                <a:latin typeface="Garet Bold"/>
                <a:ea typeface="Garet Bold"/>
                <a:cs typeface="Garet Bold"/>
                <a:sym typeface="Garet Bold"/>
              </a:endParaRPr>
            </a:p>
            <a:p>
              <a:pPr algn="ctr">
                <a:lnSpc>
                  <a:spcPts val="8119"/>
                </a:lnSpc>
              </a:pPr>
              <a:endParaRPr lang="en-US" sz="5299" b="1">
                <a:solidFill>
                  <a:srgbClr val="0D3F99">
                    <a:alpha val="63922"/>
                  </a:srgbClr>
                </a:solidFill>
                <a:latin typeface="Garet Bold"/>
                <a:ea typeface="Garet Bold"/>
                <a:cs typeface="Garet Bold"/>
                <a:sym typeface="Garet Bold"/>
              </a:endParaRPr>
            </a:p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B3C97">
                      <a:alpha val="63922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          - Sequence Diagram</a:t>
              </a:r>
            </a:p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B3C97">
                      <a:alpha val="63922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          - Class Diagram</a:t>
              </a:r>
            </a:p>
            <a:p>
              <a:pPr algn="ctr">
                <a:lnSpc>
                  <a:spcPts val="8119"/>
                </a:lnSpc>
              </a:pPr>
              <a:endParaRPr lang="en-US" sz="3999">
                <a:solidFill>
                  <a:srgbClr val="0B3C97">
                    <a:alpha val="63922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  <a:p>
              <a:pPr algn="ctr">
                <a:lnSpc>
                  <a:spcPts val="8119"/>
                </a:lnSpc>
              </a:pPr>
              <a:endParaRPr lang="en-US" sz="3999">
                <a:solidFill>
                  <a:srgbClr val="0B3C97">
                    <a:alpha val="63922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  <a:p>
              <a:pPr algn="ctr">
                <a:lnSpc>
                  <a:spcPts val="8119"/>
                </a:lnSpc>
                <a:spcBef>
                  <a:spcPct val="0"/>
                </a:spcBef>
              </a:pPr>
              <a:endParaRPr lang="en-US" sz="3999">
                <a:solidFill>
                  <a:srgbClr val="0B3C97">
                    <a:alpha val="63922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  <a:p>
              <a:pPr algn="ctr">
                <a:lnSpc>
                  <a:spcPts val="8119"/>
                </a:lnSpc>
                <a:spcBef>
                  <a:spcPct val="0"/>
                </a:spcBef>
              </a:pPr>
              <a:endParaRPr lang="en-US" sz="3999">
                <a:solidFill>
                  <a:srgbClr val="0B3C97">
                    <a:alpha val="63922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  <a:p>
              <a:pPr algn="ctr">
                <a:lnSpc>
                  <a:spcPts val="8119"/>
                </a:lnSpc>
                <a:spcBef>
                  <a:spcPct val="0"/>
                </a:spcBef>
              </a:pPr>
              <a:endParaRPr lang="en-US" sz="3999">
                <a:solidFill>
                  <a:srgbClr val="0B3C97">
                    <a:alpha val="63922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  <a:p>
              <a:pPr algn="ctr">
                <a:lnSpc>
                  <a:spcPts val="4339"/>
                </a:lnSpc>
                <a:spcBef>
                  <a:spcPct val="0"/>
                </a:spcBef>
              </a:pPr>
              <a:endParaRPr lang="en-US" sz="3999">
                <a:solidFill>
                  <a:srgbClr val="0B3C97">
                    <a:alpha val="63922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9487190" y="482069"/>
            <a:ext cx="6798086" cy="9804931"/>
          </a:xfrm>
          <a:custGeom>
            <a:avLst/>
            <a:gdLst/>
            <a:ahLst/>
            <a:cxnLst/>
            <a:rect l="l" t="t" r="r" b="b"/>
            <a:pathLst>
              <a:path w="6798086" h="9804931">
                <a:moveTo>
                  <a:pt x="0" y="0"/>
                </a:moveTo>
                <a:lnTo>
                  <a:pt x="6798085" y="0"/>
                </a:lnTo>
                <a:lnTo>
                  <a:pt x="6798085" y="9804931"/>
                </a:lnTo>
                <a:lnTo>
                  <a:pt x="0" y="98049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56" r="-4376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57475" y="361303"/>
            <a:ext cx="17512196" cy="9760747"/>
            <a:chOff x="0" y="0"/>
            <a:chExt cx="5665363" cy="31576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665363" cy="3157695"/>
            </a:xfrm>
            <a:custGeom>
              <a:avLst/>
              <a:gdLst/>
              <a:ahLst/>
              <a:cxnLst/>
              <a:rect l="l" t="t" r="r" b="b"/>
              <a:pathLst>
                <a:path w="5665363" h="3157695">
                  <a:moveTo>
                    <a:pt x="44209" y="0"/>
                  </a:moveTo>
                  <a:lnTo>
                    <a:pt x="5621154" y="0"/>
                  </a:lnTo>
                  <a:cubicBezTo>
                    <a:pt x="5645570" y="0"/>
                    <a:pt x="5665363" y="19793"/>
                    <a:pt x="5665363" y="44209"/>
                  </a:cubicBezTo>
                  <a:lnTo>
                    <a:pt x="5665363" y="3113486"/>
                  </a:lnTo>
                  <a:cubicBezTo>
                    <a:pt x="5665363" y="3137902"/>
                    <a:pt x="5645570" y="3157695"/>
                    <a:pt x="5621154" y="3157695"/>
                  </a:cubicBezTo>
                  <a:lnTo>
                    <a:pt x="44209" y="3157695"/>
                  </a:lnTo>
                  <a:cubicBezTo>
                    <a:pt x="19793" y="3157695"/>
                    <a:pt x="0" y="3137902"/>
                    <a:pt x="0" y="3113486"/>
                  </a:cubicBezTo>
                  <a:lnTo>
                    <a:pt x="0" y="44209"/>
                  </a:lnTo>
                  <a:cubicBezTo>
                    <a:pt x="0" y="19793"/>
                    <a:pt x="19793" y="0"/>
                    <a:pt x="44209" y="0"/>
                  </a:cubicBezTo>
                  <a:close/>
                </a:path>
              </a:pathLst>
            </a:custGeom>
            <a:solidFill>
              <a:srgbClr val="FFFFFF">
                <a:alpha val="61961"/>
              </a:srgbClr>
            </a:solidFill>
            <a:ln w="266700" cap="rnd">
              <a:solidFill>
                <a:srgbClr val="0B3C97">
                  <a:alpha val="61961"/>
                </a:srgbClr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5665363" cy="32624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7699"/>
                </a:lnSpc>
              </a:pPr>
              <a:endParaRPr/>
            </a:p>
            <a:p>
              <a:pPr algn="l">
                <a:lnSpc>
                  <a:spcPts val="7699"/>
                </a:lnSpc>
              </a:pPr>
              <a:endParaRPr/>
            </a:p>
            <a:p>
              <a:pPr algn="l">
                <a:lnSpc>
                  <a:spcPts val="5599"/>
                </a:lnSpc>
                <a:spcBef>
                  <a:spcPct val="0"/>
                </a:spcBef>
              </a:pPr>
              <a:endParaRPr/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22631" y="941208"/>
            <a:ext cx="16642739" cy="8404583"/>
          </a:xfrm>
          <a:custGeom>
            <a:avLst/>
            <a:gdLst/>
            <a:ahLst/>
            <a:cxnLst/>
            <a:rect l="l" t="t" r="r" b="b"/>
            <a:pathLst>
              <a:path w="16642739" h="8404583">
                <a:moveTo>
                  <a:pt x="0" y="0"/>
                </a:moveTo>
                <a:lnTo>
                  <a:pt x="16642738" y="0"/>
                </a:lnTo>
                <a:lnTo>
                  <a:pt x="16642738" y="8404584"/>
                </a:lnTo>
                <a:lnTo>
                  <a:pt x="0" y="84045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29366" y="436469"/>
            <a:ext cx="15629269" cy="9414063"/>
            <a:chOff x="0" y="0"/>
            <a:chExt cx="5056218" cy="30455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56218" cy="3045539"/>
            </a:xfrm>
            <a:custGeom>
              <a:avLst/>
              <a:gdLst/>
              <a:ahLst/>
              <a:cxnLst/>
              <a:rect l="l" t="t" r="r" b="b"/>
              <a:pathLst>
                <a:path w="5056218" h="3045539">
                  <a:moveTo>
                    <a:pt x="49535" y="0"/>
                  </a:moveTo>
                  <a:lnTo>
                    <a:pt x="5006683" y="0"/>
                  </a:lnTo>
                  <a:cubicBezTo>
                    <a:pt x="5019820" y="0"/>
                    <a:pt x="5032420" y="5219"/>
                    <a:pt x="5041709" y="14508"/>
                  </a:cubicBezTo>
                  <a:cubicBezTo>
                    <a:pt x="5050999" y="23798"/>
                    <a:pt x="5056218" y="36397"/>
                    <a:pt x="5056218" y="49535"/>
                  </a:cubicBezTo>
                  <a:lnTo>
                    <a:pt x="5056218" y="2996005"/>
                  </a:lnTo>
                  <a:cubicBezTo>
                    <a:pt x="5056218" y="3009142"/>
                    <a:pt x="5050999" y="3021741"/>
                    <a:pt x="5041709" y="3031031"/>
                  </a:cubicBezTo>
                  <a:cubicBezTo>
                    <a:pt x="5032420" y="3040320"/>
                    <a:pt x="5019820" y="3045539"/>
                    <a:pt x="5006683" y="3045539"/>
                  </a:cubicBezTo>
                  <a:lnTo>
                    <a:pt x="49535" y="3045539"/>
                  </a:lnTo>
                  <a:cubicBezTo>
                    <a:pt x="22177" y="3045539"/>
                    <a:pt x="0" y="3023362"/>
                    <a:pt x="0" y="2996005"/>
                  </a:cubicBezTo>
                  <a:lnTo>
                    <a:pt x="0" y="49535"/>
                  </a:lnTo>
                  <a:cubicBezTo>
                    <a:pt x="0" y="36397"/>
                    <a:pt x="5219" y="23798"/>
                    <a:pt x="14508" y="14508"/>
                  </a:cubicBezTo>
                  <a:cubicBezTo>
                    <a:pt x="23798" y="5219"/>
                    <a:pt x="36397" y="0"/>
                    <a:pt x="49535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219075" cap="rnd">
              <a:solidFill>
                <a:srgbClr val="0B3C97">
                  <a:alpha val="60000"/>
                </a:srgbClr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23825"/>
              <a:ext cx="5056218" cy="31693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159"/>
                </a:lnSpc>
              </a:pPr>
              <a:r>
                <a:rPr lang="en-US" sz="4399" b="1">
                  <a:solidFill>
                    <a:srgbClr val="0B3C97">
                      <a:alpha val="60000"/>
                    </a:srgbClr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Literature Review / Similar Work/Existing Solutions</a:t>
              </a:r>
            </a:p>
            <a:p>
              <a:pPr algn="ctr">
                <a:lnSpc>
                  <a:spcPts val="6439"/>
                </a:lnSpc>
              </a:pPr>
              <a:endParaRPr lang="en-US" sz="4399" b="1">
                <a:solidFill>
                  <a:srgbClr val="0B3C97">
                    <a:alpha val="6000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  <a:p>
              <a:pPr algn="ctr">
                <a:lnSpc>
                  <a:spcPts val="6439"/>
                </a:lnSpc>
              </a:pPr>
              <a:endParaRPr lang="en-US" sz="4399" b="1">
                <a:solidFill>
                  <a:srgbClr val="0B3C97">
                    <a:alpha val="6000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  <a:p>
              <a:pPr marL="971539" lvl="1" indent="-485769" algn="l">
                <a:lnSpc>
                  <a:spcPts val="6299"/>
                </a:lnSpc>
                <a:buFont typeface="Arial"/>
                <a:buChar char="•"/>
              </a:pPr>
              <a:r>
                <a:rPr lang="en-US" sz="4499" b="1" i="1">
                  <a:solidFill>
                    <a:srgbClr val="0B3C97">
                      <a:alpha val="60000"/>
                    </a:srgbClr>
                  </a:solidFill>
                  <a:latin typeface="Garet Bold Italics"/>
                  <a:ea typeface="Garet Bold Italics"/>
                  <a:cs typeface="Garet Bold Italics"/>
                  <a:sym typeface="Garet Bold Italics"/>
                </a:rPr>
                <a:t>OpenStego</a:t>
              </a:r>
            </a:p>
            <a:p>
              <a:pPr marL="971539" lvl="1" indent="-485769" algn="l">
                <a:lnSpc>
                  <a:spcPts val="6299"/>
                </a:lnSpc>
                <a:buFont typeface="Arial"/>
                <a:buChar char="•"/>
              </a:pPr>
              <a:r>
                <a:rPr lang="en-US" sz="4499" b="1" i="1">
                  <a:solidFill>
                    <a:srgbClr val="0B3C97">
                      <a:alpha val="60000"/>
                    </a:srgbClr>
                  </a:solidFill>
                  <a:latin typeface="Garet Bold Italics"/>
                  <a:ea typeface="Garet Bold Italics"/>
                  <a:cs typeface="Garet Bold Italics"/>
                  <a:sym typeface="Garet Bold Italics"/>
                </a:rPr>
                <a:t>Pictograph Stegnography</a:t>
              </a:r>
            </a:p>
            <a:p>
              <a:pPr marL="971539" lvl="1" indent="-485769" algn="l">
                <a:lnSpc>
                  <a:spcPts val="6299"/>
                </a:lnSpc>
                <a:buFont typeface="Arial"/>
                <a:buChar char="•"/>
              </a:pPr>
              <a:r>
                <a:rPr lang="en-US" sz="4499" b="1" i="1">
                  <a:solidFill>
                    <a:srgbClr val="0B3C97">
                      <a:alpha val="60000"/>
                    </a:srgbClr>
                  </a:solidFill>
                  <a:latin typeface="Garet Bold Italics"/>
                  <a:ea typeface="Garet Bold Italics"/>
                  <a:cs typeface="Garet Bold Italics"/>
                  <a:sym typeface="Garet Bold Italics"/>
                </a:rPr>
                <a:t>NoClue-Stegnography</a:t>
              </a:r>
            </a:p>
            <a:p>
              <a:pPr marL="971539" lvl="1" indent="-485769" algn="l">
                <a:lnSpc>
                  <a:spcPts val="6299"/>
                </a:lnSpc>
                <a:buFont typeface="Arial"/>
                <a:buChar char="•"/>
              </a:pPr>
              <a:r>
                <a:rPr lang="en-US" sz="4499" b="1" i="1">
                  <a:solidFill>
                    <a:srgbClr val="0B3C97">
                      <a:alpha val="60000"/>
                    </a:srgbClr>
                  </a:solidFill>
                  <a:latin typeface="Garet Bold Italics"/>
                  <a:ea typeface="Garet Bold Italics"/>
                  <a:cs typeface="Garet Bold Italics"/>
                  <a:sym typeface="Garet Bold Italics"/>
                </a:rPr>
                <a:t>AxCrypt</a:t>
              </a:r>
            </a:p>
            <a:p>
              <a:pPr algn="ctr">
                <a:lnSpc>
                  <a:spcPts val="6299"/>
                </a:lnSpc>
              </a:pPr>
              <a:endParaRPr lang="en-US" sz="4499" b="1" i="1">
                <a:solidFill>
                  <a:srgbClr val="0B3C97">
                    <a:alpha val="60000"/>
                  </a:srgbClr>
                </a:solidFill>
                <a:latin typeface="Garet Bold Italics"/>
                <a:ea typeface="Garet Bold Italics"/>
                <a:cs typeface="Garet Bold Italics"/>
                <a:sym typeface="Garet Bold Italics"/>
              </a:endParaRPr>
            </a:p>
            <a:p>
              <a:pPr algn="ctr">
                <a:lnSpc>
                  <a:spcPts val="4899"/>
                </a:lnSpc>
              </a:pPr>
              <a:endParaRPr lang="en-US" sz="4499" b="1" i="1">
                <a:solidFill>
                  <a:srgbClr val="0B3C97">
                    <a:alpha val="60000"/>
                  </a:srgbClr>
                </a:solidFill>
                <a:latin typeface="Garet Bold Italics"/>
                <a:ea typeface="Garet Bold Italics"/>
                <a:cs typeface="Garet Bold Italics"/>
                <a:sym typeface="Garet Bold Italics"/>
              </a:endParaR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endParaRPr lang="en-US" sz="4499" b="1" i="1">
                <a:solidFill>
                  <a:srgbClr val="0B3C97">
                    <a:alpha val="60000"/>
                  </a:srgbClr>
                </a:solidFill>
                <a:latin typeface="Garet Bold Italics"/>
                <a:ea typeface="Garet Bold Italics"/>
                <a:cs typeface="Garet Bold Italics"/>
                <a:sym typeface="Garet Bold Italics"/>
              </a:endParaRPr>
            </a:p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endParaRPr lang="en-US" sz="4499" b="1" i="1">
                <a:solidFill>
                  <a:srgbClr val="0B3C97">
                    <a:alpha val="60000"/>
                  </a:srgbClr>
                </a:solidFill>
                <a:latin typeface="Garet Bold Italics"/>
                <a:ea typeface="Garet Bold Italics"/>
                <a:cs typeface="Garet Bold Italics"/>
                <a:sym typeface="Garet Bold Itali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05571" y="821496"/>
            <a:ext cx="17076859" cy="8916986"/>
            <a:chOff x="0" y="0"/>
            <a:chExt cx="5524527" cy="28847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24527" cy="2884730"/>
            </a:xfrm>
            <a:custGeom>
              <a:avLst/>
              <a:gdLst/>
              <a:ahLst/>
              <a:cxnLst/>
              <a:rect l="l" t="t" r="r" b="b"/>
              <a:pathLst>
                <a:path w="5524527" h="2884730">
                  <a:moveTo>
                    <a:pt x="45336" y="0"/>
                  </a:moveTo>
                  <a:lnTo>
                    <a:pt x="5479191" y="0"/>
                  </a:lnTo>
                  <a:cubicBezTo>
                    <a:pt x="5504229" y="0"/>
                    <a:pt x="5524527" y="20298"/>
                    <a:pt x="5524527" y="45336"/>
                  </a:cubicBezTo>
                  <a:lnTo>
                    <a:pt x="5524527" y="2839394"/>
                  </a:lnTo>
                  <a:cubicBezTo>
                    <a:pt x="5524527" y="2864433"/>
                    <a:pt x="5504229" y="2884730"/>
                    <a:pt x="5479191" y="2884730"/>
                  </a:cubicBezTo>
                  <a:lnTo>
                    <a:pt x="45336" y="2884730"/>
                  </a:lnTo>
                  <a:cubicBezTo>
                    <a:pt x="20298" y="2884730"/>
                    <a:pt x="0" y="2864433"/>
                    <a:pt x="0" y="2839394"/>
                  </a:cubicBezTo>
                  <a:lnTo>
                    <a:pt x="0" y="45336"/>
                  </a:lnTo>
                  <a:cubicBezTo>
                    <a:pt x="0" y="20298"/>
                    <a:pt x="20298" y="0"/>
                    <a:pt x="45336" y="0"/>
                  </a:cubicBezTo>
                  <a:close/>
                </a:path>
              </a:pathLst>
            </a:custGeom>
            <a:solidFill>
              <a:srgbClr val="FFFFFF">
                <a:alpha val="62745"/>
              </a:srgbClr>
            </a:solidFill>
            <a:ln w="209550" cap="rnd">
              <a:solidFill>
                <a:srgbClr val="0D3F99">
                  <a:alpha val="62745"/>
                </a:srgbClr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14300"/>
              <a:ext cx="5524527" cy="29990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7979"/>
                </a:lnSpc>
              </a:pPr>
              <a:endParaRPr dirty="0"/>
            </a:p>
            <a:p>
              <a:pPr algn="ctr">
                <a:lnSpc>
                  <a:spcPts val="7279"/>
                </a:lnSpc>
              </a:pPr>
              <a:r>
                <a:rPr lang="en-US" sz="5199" b="1" dirty="0">
                  <a:solidFill>
                    <a:srgbClr val="0B3C97">
                      <a:alpha val="62745"/>
                    </a:srgbClr>
                  </a:solidFill>
                  <a:latin typeface="Garet Bold"/>
                  <a:ea typeface="Garet Bold"/>
                  <a:cs typeface="Garet Bold"/>
                  <a:sym typeface="Garet Bold"/>
                </a:rPr>
                <a:t>Gaps Identified: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0B3C97">
                      <a:alpha val="62745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- No unified, educational implementation combining both cryptography and steganography.</a:t>
              </a:r>
            </a:p>
            <a:p>
              <a:pPr algn="ctr">
                <a:lnSpc>
                  <a:spcPts val="4479"/>
                </a:lnSpc>
              </a:pPr>
              <a:endParaRPr lang="en-US" sz="3199" dirty="0">
                <a:solidFill>
                  <a:srgbClr val="0B3C97">
                    <a:alpha val="62745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0B3C97">
                      <a:alpha val="62745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- Lack of modular OOP-based approaches for academic extensibility.</a:t>
              </a:r>
            </a:p>
            <a:p>
              <a:pPr algn="ctr">
                <a:lnSpc>
                  <a:spcPts val="4479"/>
                </a:lnSpc>
              </a:pPr>
              <a:endParaRPr lang="en-US" sz="3199" dirty="0">
                <a:solidFill>
                  <a:srgbClr val="0B3C97">
                    <a:alpha val="62745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  <a:p>
              <a:pPr algn="ctr">
                <a:lnSpc>
                  <a:spcPts val="5879"/>
                </a:lnSpc>
              </a:pPr>
              <a:r>
                <a:rPr lang="en-US" sz="4199" b="1" dirty="0">
                  <a:solidFill>
                    <a:srgbClr val="0B3C97">
                      <a:alpha val="62745"/>
                    </a:srgbClr>
                  </a:solidFill>
                  <a:latin typeface="Garet Bold"/>
                  <a:ea typeface="Garet Bold"/>
                  <a:cs typeface="Garet Bold"/>
                  <a:sym typeface="Garet Bold"/>
                </a:rPr>
                <a:t>This project fills the gap by:</a:t>
              </a:r>
            </a:p>
            <a:p>
              <a:pPr algn="ctr">
                <a:lnSpc>
                  <a:spcPts val="4899"/>
                </a:lnSpc>
              </a:pPr>
              <a:endParaRPr lang="en-US" sz="4199" b="1" dirty="0">
                <a:solidFill>
                  <a:srgbClr val="0B3C97">
                    <a:alpha val="62745"/>
                  </a:srgbClr>
                </a:solidFill>
                <a:latin typeface="Garet Bold"/>
                <a:ea typeface="Garet Bold"/>
                <a:cs typeface="Garet Bold"/>
                <a:sym typeface="Garet Bold"/>
              </a:endParaRPr>
            </a:p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0B3C97">
                      <a:alpha val="62745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Integrating encryption and steganography in a modular Java application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0B3C97">
                      <a:alpha val="62745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Supporting multiple media formats (images, audio)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0B3C97">
                      <a:alpha val="62745"/>
                    </a:srgbClr>
                  </a:solidFill>
                  <a:latin typeface="Garet"/>
                  <a:ea typeface="Garet"/>
                  <a:cs typeface="Garet"/>
                  <a:sym typeface="Garet"/>
                </a:rPr>
                <a:t>Using Java core libraries for cross-platform compatibility</a:t>
              </a:r>
            </a:p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endParaRPr lang="en-US" sz="3199" dirty="0">
                <a:solidFill>
                  <a:srgbClr val="0B3C97">
                    <a:alpha val="62745"/>
                  </a:srgbClr>
                </a:solidFill>
                <a:latin typeface="Garet"/>
                <a:ea typeface="Garet"/>
                <a:cs typeface="Garet"/>
                <a:sym typeface="Gare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726</Words>
  <Application>Microsoft Office PowerPoint</Application>
  <PresentationFormat>Custom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Poppins</vt:lpstr>
      <vt:lpstr>Garet Bold Italics</vt:lpstr>
      <vt:lpstr>Montserrat Bold</vt:lpstr>
      <vt:lpstr>Arial</vt:lpstr>
      <vt:lpstr>Garet</vt:lpstr>
      <vt:lpstr>Calibri</vt:lpstr>
      <vt:lpstr>Poppins Bold</vt:lpstr>
      <vt:lpstr>Garet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Capstone Project Presentation</dc:title>
  <cp:lastModifiedBy>Krrish Batra</cp:lastModifiedBy>
  <cp:revision>2</cp:revision>
  <dcterms:created xsi:type="dcterms:W3CDTF">2006-08-16T00:00:00Z</dcterms:created>
  <dcterms:modified xsi:type="dcterms:W3CDTF">2025-04-24T14:19:46Z</dcterms:modified>
  <dc:identifier>DAGiGPlNXGg</dc:identifier>
</cp:coreProperties>
</file>