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7" name="Date Placeholder 6"/>
          <p:cNvSpPr>
            <a:spLocks noGrp="1"/>
          </p:cNvSpPr>
          <p:nvPr>
            <p:ph type="dt" sz="half" idx="10"/>
          </p:nvPr>
        </p:nvSpPr>
        <p:spPr/>
        <p:txBody>
          <a:bodyPr/>
          <a:lstStyle/>
          <a:p>
            <a:fld id="{846CE7D5-CF57-46EF-B807-FDD0502418D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Date Placeholder 2"/>
          <p:cNvSpPr>
            <a:spLocks noGrp="1"/>
          </p:cNvSpPr>
          <p:nvPr>
            <p:ph type="dt" sz="half" idx="10"/>
          </p:nvPr>
        </p:nvSpPr>
        <p:spPr/>
        <p:txBody>
          <a:bodyPr/>
          <a:lstStyle/>
          <a:p>
            <a:fld id="{846CE7D5-CF57-46EF-B807-FDD0502418D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2904" y="3563473"/>
            <a:ext cx="1519693" cy="646331"/>
          </a:xfrm>
          <a:prstGeom prst="rect">
            <a:avLst/>
          </a:prstGeom>
          <a:solidFill>
            <a:srgbClr val="0070C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3600" b="1">
                <a:solidFill>
                  <a:schemeClr val="bg1"/>
                </a:solidFill>
                <a:latin typeface="Times New Roman" panose="02020603050405020304"/>
                <a:cs typeface="Times New Roman" panose="02020603050405020304"/>
              </a:rPr>
              <a:t>Xero</a:t>
            </a:r>
            <a:endParaRPr lang="en-US" sz="2400" b="1">
              <a:solidFill>
                <a:schemeClr val="bg1"/>
              </a:solidFill>
            </a:endParaRPr>
          </a:p>
        </p:txBody>
      </p:sp>
      <p:cxnSp>
        <p:nvCxnSpPr>
          <p:cNvPr id="17" name="Straight Arrow Connector 16"/>
          <p:cNvCxnSpPr/>
          <p:nvPr/>
        </p:nvCxnSpPr>
        <p:spPr>
          <a:xfrm flipH="1">
            <a:off x="6159494" y="4248176"/>
            <a:ext cx="24448" cy="171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241351" y="6005515"/>
            <a:ext cx="1906694" cy="46166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2400" b="1" err="1">
                <a:solidFill>
                  <a:schemeClr val="bg1"/>
                </a:solidFill>
                <a:latin typeface="Times New Roman" panose="02020603050405020304"/>
                <a:cs typeface="Times New Roman" panose="02020603050405020304"/>
              </a:rPr>
              <a:t>Sumday</a:t>
            </a:r>
            <a:endParaRPr lang="en-GB" sz="2400" b="1" err="1">
              <a:solidFill>
                <a:schemeClr val="bg1"/>
              </a:solidFill>
              <a:latin typeface="Times New Roman" panose="02020603050405020304"/>
              <a:cs typeface="Times New Roman" panose="02020603050405020304"/>
            </a:endParaRPr>
          </a:p>
        </p:txBody>
      </p:sp>
      <p:sp>
        <p:nvSpPr>
          <p:cNvPr id="20" name="TextBox 19"/>
          <p:cNvSpPr txBox="1"/>
          <p:nvPr/>
        </p:nvSpPr>
        <p:spPr>
          <a:xfrm>
            <a:off x="9819188" y="1167207"/>
            <a:ext cx="1483160" cy="46166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2400" b="1">
                <a:solidFill>
                  <a:schemeClr val="bg1"/>
                </a:solidFill>
                <a:latin typeface="Times New Roman" panose="02020603050405020304"/>
                <a:cs typeface="Times New Roman" panose="02020603050405020304"/>
              </a:rPr>
              <a:t>A2X</a:t>
            </a:r>
            <a:endParaRPr lang="en-GB" sz="2400" b="1">
              <a:solidFill>
                <a:schemeClr val="bg1"/>
              </a:solidFill>
              <a:latin typeface="Times New Roman" panose="02020603050405020304"/>
              <a:cs typeface="Times New Roman" panose="02020603050405020304"/>
            </a:endParaRPr>
          </a:p>
        </p:txBody>
      </p:sp>
      <p:sp>
        <p:nvSpPr>
          <p:cNvPr id="6" name="TextBox 5"/>
          <p:cNvSpPr txBox="1"/>
          <p:nvPr/>
        </p:nvSpPr>
        <p:spPr>
          <a:xfrm>
            <a:off x="9860654" y="5817046"/>
            <a:ext cx="1519693" cy="46166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2400" b="1">
                <a:solidFill>
                  <a:schemeClr val="bg1"/>
                </a:solidFill>
                <a:latin typeface="Times New Roman" panose="02020603050405020304"/>
                <a:cs typeface="Times New Roman" panose="02020603050405020304"/>
              </a:rPr>
              <a:t>Expensify</a:t>
            </a:r>
            <a:endParaRPr lang="en-GB" sz="2400" b="1">
              <a:solidFill>
                <a:schemeClr val="bg1"/>
              </a:solidFill>
              <a:latin typeface="Times New Roman" panose="02020603050405020304"/>
              <a:cs typeface="Times New Roman" panose="02020603050405020304"/>
            </a:endParaRPr>
          </a:p>
        </p:txBody>
      </p:sp>
      <p:sp>
        <p:nvSpPr>
          <p:cNvPr id="10" name="TextBox 9"/>
          <p:cNvSpPr txBox="1"/>
          <p:nvPr/>
        </p:nvSpPr>
        <p:spPr>
          <a:xfrm flipH="1">
            <a:off x="319653" y="5766196"/>
            <a:ext cx="2016315" cy="701886"/>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2000" b="1" err="1">
                <a:solidFill>
                  <a:schemeClr val="bg1"/>
                </a:solidFill>
                <a:latin typeface="Times New Roman" panose="02020603050405020304"/>
                <a:cs typeface="Times New Roman" panose="02020603050405020304"/>
              </a:rPr>
              <a:t>ThinkSmart</a:t>
            </a:r>
            <a:r>
              <a:rPr lang="en-GB" sz="2000" b="1" dirty="0">
                <a:solidFill>
                  <a:schemeClr val="bg1"/>
                </a:solidFill>
                <a:latin typeface="Times New Roman" panose="02020603050405020304"/>
                <a:cs typeface="Times New Roman" panose="02020603050405020304"/>
              </a:rPr>
              <a:t> software</a:t>
            </a:r>
            <a:endParaRPr lang="en-GB" sz="2000" b="1" dirty="0">
              <a:solidFill>
                <a:schemeClr val="bg1"/>
              </a:solidFill>
              <a:latin typeface="Times New Roman" panose="02020603050405020304"/>
              <a:cs typeface="Times New Roman" panose="02020603050405020304"/>
            </a:endParaRPr>
          </a:p>
        </p:txBody>
      </p:sp>
      <p:grpSp>
        <p:nvGrpSpPr>
          <p:cNvPr id="12" name="Group 11"/>
          <p:cNvGrpSpPr/>
          <p:nvPr/>
        </p:nvGrpSpPr>
        <p:grpSpPr>
          <a:xfrm flipH="1">
            <a:off x="817650" y="1100249"/>
            <a:ext cx="4534865" cy="2459271"/>
            <a:chOff x="6486758" y="621468"/>
            <a:chExt cx="4468722" cy="2492876"/>
          </a:xfrm>
        </p:grpSpPr>
        <p:cxnSp>
          <p:nvCxnSpPr>
            <p:cNvPr id="13" name="Straight Arrow Connector 12"/>
            <p:cNvCxnSpPr/>
            <p:nvPr/>
          </p:nvCxnSpPr>
          <p:spPr>
            <a:xfrm flipV="1">
              <a:off x="6486758" y="1140925"/>
              <a:ext cx="2948899" cy="19734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9445952" y="621468"/>
              <a:ext cx="1509528" cy="467973"/>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2400" b="1" err="1">
                  <a:solidFill>
                    <a:schemeClr val="bg1"/>
                  </a:solidFill>
                  <a:latin typeface="Times New Roman" panose="02020603050405020304"/>
                  <a:cs typeface="Times New Roman" panose="02020603050405020304"/>
                </a:rPr>
                <a:t>Simpro</a:t>
              </a:r>
              <a:endParaRPr lang="en-GB" sz="2400" b="1" err="1">
                <a:solidFill>
                  <a:schemeClr val="bg1"/>
                </a:solidFill>
                <a:latin typeface="Times New Roman" panose="02020603050405020304"/>
                <a:cs typeface="Times New Roman" panose="02020603050405020304"/>
              </a:endParaRPr>
            </a:p>
          </p:txBody>
        </p:sp>
      </p:grpSp>
      <p:sp>
        <p:nvSpPr>
          <p:cNvPr id="30" name="TextBox 29"/>
          <p:cNvSpPr txBox="1"/>
          <p:nvPr/>
        </p:nvSpPr>
        <p:spPr>
          <a:xfrm rot="19560000">
            <a:off x="6376464" y="2109916"/>
            <a:ext cx="3319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Ø"/>
            </a:pPr>
            <a:r>
              <a:rPr lang="en-GB" sz="1400"/>
              <a:t>For Ecommerce, business accountants &amp; book keepers</a:t>
            </a:r>
            <a:endParaRPr lang="en-GB" sz="1400"/>
          </a:p>
        </p:txBody>
      </p:sp>
      <p:sp>
        <p:nvSpPr>
          <p:cNvPr id="31" name="TextBox 30"/>
          <p:cNvSpPr txBox="1"/>
          <p:nvPr/>
        </p:nvSpPr>
        <p:spPr>
          <a:xfrm rot="1980000">
            <a:off x="6993409" y="4383567"/>
            <a:ext cx="35747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Ø"/>
            </a:pPr>
            <a:r>
              <a:rPr lang="en-GB" sz="1400"/>
              <a:t>Capture receipts, manage expenses &amp; one click integration with zero.</a:t>
            </a:r>
            <a:endParaRPr lang="en-GB" sz="1400"/>
          </a:p>
        </p:txBody>
      </p:sp>
      <p:sp>
        <p:nvSpPr>
          <p:cNvPr id="33" name="TextBox 32"/>
          <p:cNvSpPr txBox="1"/>
          <p:nvPr/>
        </p:nvSpPr>
        <p:spPr>
          <a:xfrm rot="1920000">
            <a:off x="3327351" y="1512779"/>
            <a:ext cx="272950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1400"/>
              <a:t>Field service Management</a:t>
            </a:r>
            <a:endParaRPr lang="en-GB" sz="1400"/>
          </a:p>
          <a:p>
            <a:pPr marL="285750" indent="-285750">
              <a:buFont typeface="Wingdings" panose="05000000000000000000"/>
              <a:buChar char="Ø"/>
            </a:pPr>
            <a:r>
              <a:rPr lang="en-GB" sz="1400"/>
              <a:t>Scheduling</a:t>
            </a:r>
            <a:endParaRPr lang="en-GB" sz="1400"/>
          </a:p>
          <a:p>
            <a:pPr marL="285750" indent="-285750">
              <a:buFont typeface="Wingdings" panose="05000000000000000000"/>
              <a:buChar char="Ø"/>
            </a:pPr>
            <a:r>
              <a:rPr lang="en-GB" sz="1400"/>
              <a:t>Dispatch</a:t>
            </a:r>
            <a:endParaRPr lang="en-GB" sz="1400"/>
          </a:p>
          <a:p>
            <a:pPr marL="285750" indent="-285750">
              <a:buFont typeface="Wingdings" panose="05000000000000000000"/>
              <a:buChar char="Ø"/>
            </a:pPr>
            <a:r>
              <a:rPr lang="en-GB" sz="1400"/>
              <a:t>Invoicing</a:t>
            </a:r>
            <a:endParaRPr lang="en-GB" sz="1400"/>
          </a:p>
          <a:p>
            <a:pPr marL="285750" indent="-285750">
              <a:buFont typeface="Wingdings" panose="05000000000000000000"/>
              <a:buChar char="Ø"/>
            </a:pPr>
            <a:r>
              <a:rPr lang="en-GB" sz="1400"/>
              <a:t>Payments</a:t>
            </a:r>
            <a:endParaRPr lang="en-GB" sz="1400"/>
          </a:p>
          <a:p>
            <a:pPr marL="285750" indent="-285750">
              <a:buFont typeface="Wingdings" panose="05000000000000000000"/>
              <a:buChar char="Ø"/>
            </a:pPr>
            <a:r>
              <a:rPr lang="en-GB" sz="1400"/>
              <a:t>Inventory Management</a:t>
            </a:r>
            <a:endParaRPr lang="en-GB" sz="1400"/>
          </a:p>
        </p:txBody>
      </p:sp>
      <p:sp>
        <p:nvSpPr>
          <p:cNvPr id="38" name="TextBox 37"/>
          <p:cNvSpPr txBox="1"/>
          <p:nvPr/>
        </p:nvSpPr>
        <p:spPr>
          <a:xfrm rot="19560000">
            <a:off x="2568128" y="4847000"/>
            <a:ext cx="30693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Ø"/>
            </a:pPr>
            <a:r>
              <a:rPr lang="en-GB" sz="1400" dirty="0"/>
              <a:t>Allows all of your invoices &amp; payments to seamlessly with your financials</a:t>
            </a:r>
            <a:endParaRPr lang="en-GB" sz="1400" dirty="0"/>
          </a:p>
        </p:txBody>
      </p:sp>
      <p:sp>
        <p:nvSpPr>
          <p:cNvPr id="60" name="TextBox 59"/>
          <p:cNvSpPr txBox="1"/>
          <p:nvPr/>
        </p:nvSpPr>
        <p:spPr>
          <a:xfrm>
            <a:off x="6127860" y="4358319"/>
            <a:ext cx="185691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Ø"/>
            </a:pPr>
            <a:r>
              <a:rPr lang="en-GB" sz="1400"/>
              <a:t>Baseline emissions assessments &amp; help clients track reduction progress</a:t>
            </a:r>
            <a:endParaRPr lang="en-GB" sz="1400"/>
          </a:p>
        </p:txBody>
      </p:sp>
      <p:sp>
        <p:nvSpPr>
          <p:cNvPr id="2" name="Rectangle 1"/>
          <p:cNvSpPr/>
          <p:nvPr/>
        </p:nvSpPr>
        <p:spPr>
          <a:xfrm>
            <a:off x="1707491" y="5388"/>
            <a:ext cx="8777018"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Team 4 – Xero’s Context Diagram</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5" name="TextBox 34"/>
          <p:cNvSpPr txBox="1"/>
          <p:nvPr/>
        </p:nvSpPr>
        <p:spPr>
          <a:xfrm>
            <a:off x="6266188" y="2757755"/>
            <a:ext cx="482663" cy="461665"/>
          </a:xfrm>
          <a:prstGeom prst="rect">
            <a:avLst/>
          </a:prstGeom>
          <a:noFill/>
        </p:spPr>
        <p:txBody>
          <a:bodyPr wrap="square" rtlCol="0">
            <a:spAutoFit/>
          </a:bodyPr>
          <a:lstStyle/>
          <a:p>
            <a:r>
              <a:rPr lang="en-US" sz="2400">
                <a:solidFill>
                  <a:schemeClr val="bg1"/>
                </a:solidFill>
              </a:rPr>
              <a:t>5</a:t>
            </a:r>
            <a:endParaRPr lang="en-US" sz="2400">
              <a:solidFill>
                <a:schemeClr val="bg1"/>
              </a:solidFill>
            </a:endParaRPr>
          </a:p>
        </p:txBody>
      </p:sp>
      <p:cxnSp>
        <p:nvCxnSpPr>
          <p:cNvPr id="3" name="Straight Arrow Connector 2"/>
          <p:cNvCxnSpPr/>
          <p:nvPr/>
        </p:nvCxnSpPr>
        <p:spPr>
          <a:xfrm flipV="1">
            <a:off x="2338800" y="3928200"/>
            <a:ext cx="2996400" cy="1821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906075" y="1656675"/>
            <a:ext cx="2889600" cy="188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6892950" y="4183950"/>
            <a:ext cx="2985600" cy="1653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270615" y="4999512"/>
            <a:ext cx="482663" cy="461665"/>
          </a:xfrm>
          <a:prstGeom prst="rect">
            <a:avLst/>
          </a:prstGeom>
          <a:noFill/>
        </p:spPr>
        <p:txBody>
          <a:bodyPr wrap="square" rtlCol="0">
            <a:spAutoFit/>
          </a:bodyPr>
          <a:lstStyle/>
          <a:p>
            <a:r>
              <a:rPr lang="en-US" sz="2400" dirty="0">
                <a:solidFill>
                  <a:schemeClr val="bg1"/>
                </a:solidFill>
              </a:rPr>
              <a:t>1</a:t>
            </a:r>
            <a:endParaRPr lang="en-US"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8000" y="426000"/>
          <a:ext cx="12114001" cy="7088076"/>
        </p:xfrm>
        <a:graphic>
          <a:graphicData uri="http://schemas.openxmlformats.org/drawingml/2006/table">
            <a:tbl>
              <a:tblPr firstRow="1" bandRow="1">
                <a:tableStyleId>{5C22544A-7EE6-4342-B048-85BDC9FD1C3A}</a:tableStyleId>
              </a:tblPr>
              <a:tblGrid>
                <a:gridCol w="866284"/>
                <a:gridCol w="5888305"/>
                <a:gridCol w="1402851"/>
                <a:gridCol w="932152"/>
                <a:gridCol w="1567708"/>
                <a:gridCol w="1456701"/>
              </a:tblGrid>
              <a:tr h="482528">
                <a:tc>
                  <a:txBody>
                    <a:bodyPr/>
                    <a:lstStyle/>
                    <a:p>
                      <a:pPr algn="ctr"/>
                      <a:r>
                        <a:rPr lang="en-GB" sz="1200" dirty="0">
                          <a:latin typeface="Times New Roman" panose="02020603050405020304"/>
                        </a:rPr>
                        <a:t>S.NO</a:t>
                      </a:r>
                      <a:endParaRPr lang="en-GB" sz="1200" dirty="0">
                        <a:latin typeface="Times New Roman" panose="02020603050405020304"/>
                      </a:endParaRPr>
                    </a:p>
                  </a:txBody>
                  <a:tcPr/>
                </a:tc>
                <a:tc>
                  <a:txBody>
                    <a:bodyPr/>
                    <a:lstStyle/>
                    <a:p>
                      <a:pPr algn="ctr"/>
                      <a:r>
                        <a:rPr lang="en-GB" sz="1200" dirty="0">
                          <a:latin typeface="Times New Roman" panose="02020603050405020304"/>
                        </a:rPr>
                        <a:t>DESCRIPTION</a:t>
                      </a:r>
                      <a:endParaRPr lang="en-GB" sz="1200" dirty="0">
                        <a:latin typeface="Times New Roman" panose="02020603050405020304"/>
                      </a:endParaRPr>
                    </a:p>
                  </a:txBody>
                  <a:tcPr/>
                </a:tc>
                <a:tc>
                  <a:txBody>
                    <a:bodyPr/>
                    <a:lstStyle/>
                    <a:p>
                      <a:pPr algn="ctr"/>
                      <a:r>
                        <a:rPr lang="en-GB" sz="1200" dirty="0">
                          <a:latin typeface="Times New Roman" panose="02020603050405020304"/>
                        </a:rPr>
                        <a:t>SOURCE </a:t>
                      </a:r>
                      <a:endParaRPr lang="en-GB" sz="1200" dirty="0">
                        <a:latin typeface="Times New Roman" panose="02020603050405020304"/>
                      </a:endParaRPr>
                    </a:p>
                  </a:txBody>
                  <a:tcPr/>
                </a:tc>
                <a:tc>
                  <a:txBody>
                    <a:bodyPr/>
                    <a:lstStyle/>
                    <a:p>
                      <a:pPr algn="ctr"/>
                      <a:r>
                        <a:rPr lang="en-GB" sz="1200" dirty="0">
                          <a:latin typeface="Times New Roman" panose="02020603050405020304"/>
                        </a:rPr>
                        <a:t>TARGET</a:t>
                      </a:r>
                      <a:endParaRPr lang="en-GB" sz="1200" dirty="0">
                        <a:latin typeface="Times New Roman" panose="02020603050405020304"/>
                      </a:endParaRPr>
                    </a:p>
                  </a:txBody>
                  <a:tcPr/>
                </a:tc>
                <a:tc>
                  <a:txBody>
                    <a:bodyPr/>
                    <a:lstStyle/>
                    <a:p>
                      <a:pPr algn="ctr"/>
                      <a:r>
                        <a:rPr lang="en-GB" sz="1200" dirty="0">
                          <a:latin typeface="Times New Roman" panose="02020603050405020304"/>
                        </a:rPr>
                        <a:t>FREQUENCY</a:t>
                      </a:r>
                      <a:endParaRPr lang="en-GB" sz="1200" dirty="0">
                        <a:latin typeface="Times New Roman" panose="02020603050405020304"/>
                      </a:endParaRPr>
                    </a:p>
                  </a:txBody>
                  <a:tcPr/>
                </a:tc>
                <a:tc>
                  <a:txBody>
                    <a:bodyPr/>
                    <a:lstStyle/>
                    <a:p>
                      <a:pPr algn="ctr"/>
                      <a:r>
                        <a:rPr lang="en-GB" sz="1200" dirty="0">
                          <a:latin typeface="Times New Roman" panose="02020603050405020304"/>
                        </a:rPr>
                        <a:t>VALIDATION</a:t>
                      </a:r>
                      <a:endParaRPr lang="en-GB" sz="1200" dirty="0">
                        <a:latin typeface="Times New Roman" panose="02020603050405020304"/>
                      </a:endParaRPr>
                    </a:p>
                  </a:txBody>
                  <a:tcPr/>
                </a:tc>
              </a:tr>
              <a:tr h="1167047">
                <a:tc>
                  <a:txBody>
                    <a:bodyPr/>
                    <a:lstStyle/>
                    <a:p>
                      <a:pPr algn="ctr"/>
                      <a:r>
                        <a:rPr lang="en-GB" sz="1200" dirty="0">
                          <a:latin typeface="Times New Roman" panose="02020603050405020304"/>
                        </a:rPr>
                        <a:t>1.</a:t>
                      </a:r>
                      <a:endParaRPr lang="en-GB" sz="1200" dirty="0">
                        <a:latin typeface="Times New Roman" panose="02020603050405020304"/>
                      </a:endParaRPr>
                    </a:p>
                  </a:txBody>
                  <a:tcPr/>
                </a:tc>
                <a:tc>
                  <a:txBody>
                    <a:bodyPr/>
                    <a:lstStyle/>
                    <a:p>
                      <a:pPr lvl="0" algn="just">
                        <a:lnSpc>
                          <a:spcPct val="100000"/>
                        </a:lnSpc>
                        <a:spcBef>
                          <a:spcPts val="0"/>
                        </a:spcBef>
                        <a:spcAft>
                          <a:spcPts val="0"/>
                        </a:spcAft>
                        <a:buNone/>
                      </a:pPr>
                      <a:r>
                        <a:rPr lang="en-GB" sz="1200" b="0" i="0" u="none" strike="noStrike" noProof="0" dirty="0">
                          <a:latin typeface="Times New Roman" panose="02020603050405020304"/>
                        </a:rPr>
                        <a:t>A2X can create a set of ledger accounts in Xero suitable for a Shopify store, Amazon seller, BigCommerce brand, Etsy seller, Walmart seller, and/or eBay store. A2X posts summarized journals to the Xero ledger using the invoice API; this shows up in Xero as ‘invoices’, summarizing the transactions in your Shopify, Amazon, Etsy, Walmart and eBay settlements and payouts..</a:t>
                      </a:r>
                      <a:endParaRPr lang="en-GB" sz="1200" b="0" i="0" u="none" strike="noStrike" noProof="0" dirty="0">
                        <a:latin typeface="Times New Roman" panose="02020603050405020304"/>
                      </a:endParaRPr>
                    </a:p>
                  </a:txBody>
                  <a:tcPr/>
                </a:tc>
                <a:tc>
                  <a:txBody>
                    <a:bodyPr/>
                    <a:lstStyle/>
                    <a:p>
                      <a:pPr algn="ctr"/>
                      <a:endParaRPr lang="en-GB" sz="1200" dirty="0">
                        <a:latin typeface="Times New Roman" panose="02020603050405020304"/>
                      </a:endParaRPr>
                    </a:p>
                    <a:p>
                      <a:pPr lvl="0" algn="ctr">
                        <a:buNone/>
                      </a:pPr>
                      <a:r>
                        <a:rPr lang="en-GB" sz="1200" dirty="0">
                          <a:latin typeface="Times New Roman" panose="02020603050405020304"/>
                        </a:rPr>
                        <a:t>A2X</a:t>
                      </a:r>
                      <a:endParaRPr lang="en-GB" sz="1200" dirty="0">
                        <a:latin typeface="Times New Roman" panose="02020603050405020304"/>
                      </a:endParaRPr>
                    </a:p>
                  </a:txBody>
                  <a:tcPr/>
                </a:tc>
                <a:tc>
                  <a:txBody>
                    <a:bodyPr/>
                    <a:lstStyle/>
                    <a:p>
                      <a:pPr algn="ctr"/>
                      <a:endParaRPr lang="en-GB" sz="1200" dirty="0">
                        <a:latin typeface="Times New Roman" panose="02020603050405020304"/>
                      </a:endParaRPr>
                    </a:p>
                    <a:p>
                      <a:pPr lvl="0" algn="ctr">
                        <a:buNone/>
                      </a:pPr>
                      <a:r>
                        <a:rPr lang="en-GB" sz="1200" dirty="0">
                          <a:latin typeface="Times New Roman" panose="02020603050405020304"/>
                        </a:rPr>
                        <a:t>Xero</a:t>
                      </a:r>
                      <a:endParaRPr lang="en-GB" sz="1200" dirty="0">
                        <a:latin typeface="Times New Roman" panose="02020603050405020304"/>
                      </a:endParaRPr>
                    </a:p>
                  </a:txBody>
                  <a:tcPr/>
                </a:tc>
                <a:tc>
                  <a:txBody>
                    <a:bodyPr/>
                    <a:lstStyle/>
                    <a:p>
                      <a:pPr algn="ctr"/>
                      <a:endParaRPr lang="en-GB" sz="1200" dirty="0">
                        <a:latin typeface="Times New Roman" panose="02020603050405020304"/>
                      </a:endParaRPr>
                    </a:p>
                    <a:p>
                      <a:pPr lvl="0" algn="ctr">
                        <a:buNone/>
                      </a:pPr>
                      <a:r>
                        <a:rPr lang="en-GB" sz="1200" dirty="0">
                          <a:latin typeface="Times New Roman" panose="02020603050405020304"/>
                        </a:rPr>
                        <a:t>Real-time</a:t>
                      </a:r>
                      <a:endParaRPr lang="en-GB" sz="1200" dirty="0">
                        <a:latin typeface="Times New Roman" panose="02020603050405020304"/>
                      </a:endParaRPr>
                    </a:p>
                  </a:txBody>
                  <a:tcPr/>
                </a:tc>
                <a:tc>
                  <a:txBody>
                    <a:bodyPr/>
                    <a:lstStyle/>
                    <a:p>
                      <a:pPr lvl="0" algn="ctr">
                        <a:buNone/>
                      </a:pPr>
                      <a:r>
                        <a:rPr lang="en-GB" sz="1200" dirty="0">
                          <a:latin typeface="Times New Roman" panose="02020603050405020304"/>
                        </a:rPr>
                        <a:t>Accounting in finance and authentication</a:t>
                      </a:r>
                      <a:endParaRPr lang="en-GB" sz="1200" dirty="0">
                        <a:latin typeface="Times New Roman" panose="02020603050405020304"/>
                      </a:endParaRPr>
                    </a:p>
                  </a:txBody>
                  <a:tcPr/>
                </a:tc>
              </a:tr>
              <a:tr h="819176">
                <a:tc>
                  <a:txBody>
                    <a:bodyPr/>
                    <a:lstStyle/>
                    <a:p>
                      <a:pPr algn="ctr"/>
                      <a:r>
                        <a:rPr lang="en-GB" sz="1200" dirty="0">
                          <a:latin typeface="Times New Roman" panose="02020603050405020304"/>
                        </a:rPr>
                        <a:t>2.</a:t>
                      </a:r>
                      <a:endParaRPr lang="en-GB" sz="1200" dirty="0">
                        <a:latin typeface="Times New Roman" panose="02020603050405020304"/>
                      </a:endParaRPr>
                    </a:p>
                  </a:txBody>
                  <a:tcPr>
                    <a:lnB w="0">
                      <a:noFill/>
                    </a:lnB>
                  </a:tcPr>
                </a:tc>
                <a:tc>
                  <a:txBody>
                    <a:bodyPr/>
                    <a:lstStyle/>
                    <a:p>
                      <a:pPr lvl="0" algn="just">
                        <a:buNone/>
                      </a:pPr>
                      <a:r>
                        <a:rPr lang="en-GB" sz="1200" b="0" i="0" u="none" strike="noStrike" noProof="0" dirty="0">
                          <a:latin typeface="Times New Roman" panose="02020603050405020304"/>
                        </a:rPr>
                        <a:t>The Expensify Xero integration is a dynamic two-way sync that connects to your Xero organization(s). The integration pulls in the corresponding chart of accounts, tax rates, and tracking categories required for categorizing your expenses.</a:t>
                      </a:r>
                      <a:endParaRPr lang="en-US" sz="1200" b="0" i="0" u="none" strike="noStrike" noProof="0">
                        <a:latin typeface="Times New Roman" panose="02020603050405020304"/>
                      </a:endParaRPr>
                    </a:p>
                  </a:txBody>
                  <a:tcPr>
                    <a:lnB w="0">
                      <a:noFill/>
                    </a:lnB>
                  </a:tcPr>
                </a:tc>
                <a:tc>
                  <a:txBody>
                    <a:bodyPr/>
                    <a:lstStyle/>
                    <a:p>
                      <a:pPr algn="ctr"/>
                      <a:endParaRPr lang="en-GB" sz="1200" dirty="0">
                        <a:latin typeface="Times New Roman" panose="02020603050405020304"/>
                      </a:endParaRPr>
                    </a:p>
                    <a:p>
                      <a:pPr lvl="0" algn="ctr">
                        <a:buNone/>
                      </a:pPr>
                      <a:r>
                        <a:rPr lang="en-GB" sz="1200" dirty="0">
                          <a:latin typeface="Times New Roman" panose="02020603050405020304"/>
                        </a:rPr>
                        <a:t>Expensify</a:t>
                      </a:r>
                      <a:endParaRPr lang="en-GB" sz="1200" dirty="0">
                        <a:latin typeface="Times New Roman" panose="02020603050405020304"/>
                      </a:endParaRPr>
                    </a:p>
                  </a:txBody>
                  <a:tcPr>
                    <a:lnB w="0">
                      <a:noFill/>
                    </a:lnB>
                  </a:tcPr>
                </a:tc>
                <a:tc>
                  <a:txBody>
                    <a:bodyPr/>
                    <a:lstStyle/>
                    <a:p>
                      <a:pPr algn="ctr"/>
                      <a:endParaRPr lang="en-GB" sz="1200" dirty="0">
                        <a:latin typeface="Times New Roman" panose="02020603050405020304"/>
                      </a:endParaRPr>
                    </a:p>
                    <a:p>
                      <a:pPr lvl="0" algn="ctr">
                        <a:buNone/>
                      </a:pPr>
                      <a:r>
                        <a:rPr lang="en-GB" sz="1200" dirty="0">
                          <a:latin typeface="Times New Roman" panose="02020603050405020304"/>
                        </a:rPr>
                        <a:t>Xero</a:t>
                      </a:r>
                      <a:endParaRPr lang="en-GB" sz="1200" dirty="0">
                        <a:latin typeface="Times New Roman" panose="02020603050405020304"/>
                      </a:endParaRPr>
                    </a:p>
                  </a:txBody>
                  <a:tcPr>
                    <a:lnB w="0">
                      <a:noFill/>
                    </a:lnB>
                  </a:tcPr>
                </a:tc>
                <a:tc>
                  <a:txBody>
                    <a:bodyPr/>
                    <a:lstStyle/>
                    <a:p>
                      <a:pPr algn="ctr"/>
                      <a:endParaRPr lang="en-GB" sz="1200" dirty="0">
                        <a:latin typeface="Times New Roman" panose="02020603050405020304"/>
                      </a:endParaRPr>
                    </a:p>
                    <a:p>
                      <a:pPr lvl="0" algn="ctr">
                        <a:buNone/>
                      </a:pPr>
                      <a:r>
                        <a:rPr lang="en-GB" sz="1200" dirty="0">
                          <a:latin typeface="Times New Roman" panose="02020603050405020304"/>
                        </a:rPr>
                        <a:t>Real-time</a:t>
                      </a:r>
                      <a:endParaRPr lang="en-GB" sz="1200" dirty="0">
                        <a:latin typeface="Times New Roman" panose="02020603050405020304"/>
                      </a:endParaRPr>
                    </a:p>
                  </a:txBody>
                  <a:tcPr>
                    <a:lnB w="0">
                      <a:noFill/>
                    </a:lnB>
                  </a:tcPr>
                </a:tc>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process of validating and reconciling expenses imported from Expensify into Xero</a:t>
                      </a:r>
                      <a:r>
                        <a:rPr lang="en-US" sz="1800" b="0" i="0" kern="1200" dirty="0">
                          <a:solidFill>
                            <a:schemeClr val="dk1"/>
                          </a:solidFill>
                          <a:effectLst/>
                          <a:latin typeface="+mn-lt"/>
                          <a:ea typeface="+mn-ea"/>
                          <a:cs typeface="+mn-cs"/>
                        </a:rPr>
                        <a:t>.</a:t>
                      </a:r>
                      <a:endParaRPr lang="en-GB" sz="1200" dirty="0">
                        <a:latin typeface="Times New Roman" panose="02020603050405020304"/>
                      </a:endParaRPr>
                    </a:p>
                  </a:txBody>
                  <a:tcPr>
                    <a:lnB w="0">
                      <a:noFill/>
                    </a:lnB>
                  </a:tcPr>
                </a:tc>
              </a:tr>
              <a:tr h="706961">
                <a:tc rowSpan="2">
                  <a:txBody>
                    <a:bodyPr/>
                    <a:lstStyle/>
                    <a:p>
                      <a:pPr algn="ctr"/>
                      <a:endParaRPr lang="en-GB" sz="1200" dirty="0">
                        <a:latin typeface="Times New Roman" panose="02020603050405020304"/>
                      </a:endParaRPr>
                    </a:p>
                    <a:p>
                      <a:pPr lvl="0" algn="ctr">
                        <a:buNone/>
                      </a:pPr>
                      <a:endParaRPr lang="en-GB" sz="1200" dirty="0">
                        <a:latin typeface="Times New Roman" panose="02020603050405020304"/>
                      </a:endParaRPr>
                    </a:p>
                    <a:p>
                      <a:pPr lvl="0" algn="ctr">
                        <a:buNone/>
                      </a:pPr>
                      <a:endParaRPr lang="en-GB" sz="1200" dirty="0">
                        <a:latin typeface="Times New Roman" panose="02020603050405020304"/>
                      </a:endParaRPr>
                    </a:p>
                    <a:p>
                      <a:pPr lvl="0" algn="ctr">
                        <a:buNone/>
                      </a:pPr>
                      <a:r>
                        <a:rPr lang="en-GB" sz="1200" dirty="0">
                          <a:latin typeface="Times New Roman" panose="02020603050405020304"/>
                        </a:rPr>
                        <a:t>3.</a:t>
                      </a:r>
                      <a:endParaRPr lang="en-GB" sz="1200" dirty="0">
                        <a:latin typeface="Times New Roman" panose="02020603050405020304"/>
                      </a:endParaRPr>
                    </a:p>
                  </a:txBody>
                  <a:tcPr>
                    <a:lnL w="0">
                      <a:noFill/>
                    </a:lnL>
                    <a:lnR w="0">
                      <a:noFill/>
                    </a:lnR>
                    <a:lnT w="0">
                      <a:noFill/>
                    </a:lnT>
                    <a:lnB w="0">
                      <a:noFill/>
                    </a:lnB>
                  </a:tcPr>
                </a:tc>
                <a:tc>
                  <a:txBody>
                    <a:bodyPr/>
                    <a:lstStyle/>
                    <a:p>
                      <a:pPr lvl="0" algn="just">
                        <a:buNone/>
                      </a:pPr>
                      <a:r>
                        <a:rPr lang="en-GB" sz="1200" b="0" i="0" u="none" strike="noStrike" noProof="0" dirty="0">
                          <a:latin typeface="Times New Roman" panose="02020603050405020304"/>
                        </a:rPr>
                        <a:t>a) Integrating with Xero empowers you to start carbon accounting at the transactional, supplier or general ledger account levels. Import your reconciled financial transactions into the carbon ledger to start carbon bookkeeping with ease.</a:t>
                      </a:r>
                      <a:endParaRPr lang="en-US" sz="1200" b="0" i="0" u="none" strike="noStrike" noProof="0">
                        <a:latin typeface="Times New Roman" panose="02020603050405020304"/>
                      </a:endParaRPr>
                    </a:p>
                  </a:txBody>
                  <a:tcPr>
                    <a:lnL w="0">
                      <a:noFill/>
                    </a:lnL>
                    <a:lnR w="0">
                      <a:noFill/>
                    </a:lnR>
                    <a:lnT w="0">
                      <a:noFill/>
                    </a:lnT>
                    <a:lnB w="0">
                      <a:noFill/>
                    </a:lnB>
                  </a:tcPr>
                </a:tc>
                <a:tc>
                  <a:txBody>
                    <a:bodyPr/>
                    <a:lstStyle/>
                    <a:p>
                      <a:pPr lvl="0" algn="ctr">
                        <a:buNone/>
                      </a:pPr>
                      <a:endParaRPr lang="en-GB" sz="1200" dirty="0">
                        <a:latin typeface="Times New Roman" panose="02020603050405020304"/>
                      </a:endParaRPr>
                    </a:p>
                    <a:p>
                      <a:pPr lvl="0" algn="ctr">
                        <a:buNone/>
                      </a:pPr>
                      <a:r>
                        <a:rPr lang="en-GB" sz="1200" err="1">
                          <a:latin typeface="Times New Roman" panose="02020603050405020304"/>
                        </a:rPr>
                        <a:t>Sumday</a:t>
                      </a:r>
                      <a:endParaRPr lang="en-GB" sz="1200">
                        <a:latin typeface="Times New Roman" panose="02020603050405020304"/>
                      </a:endParaRPr>
                    </a:p>
                  </a:txBody>
                  <a:tcPr>
                    <a:lnL w="0">
                      <a:noFill/>
                    </a:lnL>
                    <a:lnR w="0">
                      <a:noFill/>
                    </a:lnR>
                    <a:lnT w="0">
                      <a:noFill/>
                    </a:lnT>
                    <a:lnB w="0">
                      <a:noFill/>
                    </a:lnB>
                  </a:tcPr>
                </a:tc>
                <a:tc>
                  <a:txBody>
                    <a:bodyPr/>
                    <a:lstStyle/>
                    <a:p>
                      <a:pPr lvl="0" algn="ctr">
                        <a:buNone/>
                      </a:pPr>
                      <a:endParaRPr lang="en-GB" sz="1200" dirty="0">
                        <a:latin typeface="Times New Roman" panose="02020603050405020304"/>
                      </a:endParaRPr>
                    </a:p>
                    <a:p>
                      <a:pPr lvl="0" algn="ctr">
                        <a:buNone/>
                      </a:pPr>
                      <a:r>
                        <a:rPr lang="en-GB" sz="1200" dirty="0">
                          <a:latin typeface="Times New Roman" panose="02020603050405020304"/>
                        </a:rPr>
                        <a:t>Xero </a:t>
                      </a:r>
                      <a:endParaRPr lang="en-US" sz="1200">
                        <a:latin typeface="Times New Roman" panose="02020603050405020304"/>
                      </a:endParaRPr>
                    </a:p>
                  </a:txBody>
                  <a:tcPr>
                    <a:lnL w="0">
                      <a:noFill/>
                    </a:lnL>
                    <a:lnR w="0">
                      <a:noFill/>
                    </a:lnR>
                    <a:lnT w="0">
                      <a:noFill/>
                    </a:lnT>
                    <a:lnB w="0">
                      <a:noFill/>
                    </a:lnB>
                  </a:tcPr>
                </a:tc>
                <a:tc rowSpan="2">
                  <a:txBody>
                    <a:bodyPr/>
                    <a:lstStyle/>
                    <a:p>
                      <a:pPr lvl="0" algn="ctr">
                        <a:buNone/>
                      </a:pPr>
                      <a:endParaRPr lang="en-GB" sz="1200" dirty="0">
                        <a:latin typeface="Times New Roman" panose="02020603050405020304"/>
                      </a:endParaRPr>
                    </a:p>
                    <a:p>
                      <a:pPr lvl="0" algn="ctr">
                        <a:buNone/>
                      </a:pPr>
                      <a:endParaRPr lang="en-GB" sz="1200" dirty="0">
                        <a:latin typeface="Times New Roman" panose="02020603050405020304"/>
                      </a:endParaRPr>
                    </a:p>
                    <a:p>
                      <a:pPr lvl="0" algn="ctr">
                        <a:buNone/>
                      </a:pPr>
                      <a:r>
                        <a:rPr lang="en-GB" sz="1200" dirty="0">
                          <a:latin typeface="Times New Roman" panose="02020603050405020304"/>
                        </a:rPr>
                        <a:t>Reconciled financial transactions</a:t>
                      </a:r>
                      <a:endParaRPr lang="en-GB" sz="1200" dirty="0">
                        <a:latin typeface="Times New Roman" panose="02020603050405020304"/>
                      </a:endParaRPr>
                    </a:p>
                  </a:txBody>
                  <a:tcPr>
                    <a:lnL w="0">
                      <a:noFill/>
                    </a:lnL>
                    <a:lnR w="0">
                      <a:noFill/>
                    </a:lnR>
                    <a:lnT w="0">
                      <a:noFill/>
                    </a:lnT>
                    <a:lnB w="0">
                      <a:noFill/>
                    </a:lnB>
                  </a:tcPr>
                </a:tc>
                <a:tc rowSpan="2">
                  <a:txBody>
                    <a:bodyPr/>
                    <a:lstStyle/>
                    <a:p>
                      <a:pPr lvl="0" algn="ctr">
                        <a:buNone/>
                      </a:pPr>
                      <a:endParaRPr lang="en-IN" sz="1200" b="0" i="0" kern="1200" dirty="0">
                        <a:solidFill>
                          <a:schemeClr val="dk1"/>
                        </a:solidFill>
                        <a:effectLst/>
                        <a:latin typeface="Times New Roman" panose="02020603050405020304"/>
                        <a:ea typeface="+mn-ea"/>
                        <a:cs typeface="+mn-cs"/>
                      </a:endParaRPr>
                    </a:p>
                    <a:p>
                      <a:pPr lvl="0" algn="ctr">
                        <a:buNone/>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ensuring data accuracy, compliance with accounting standards</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0">
                      <a:noFill/>
                    </a:lnL>
                    <a:lnR w="0">
                      <a:noFill/>
                    </a:lnR>
                    <a:lnT w="0">
                      <a:noFill/>
                    </a:lnT>
                    <a:lnB w="0">
                      <a:noFill/>
                    </a:lnB>
                  </a:tcPr>
                </a:tc>
              </a:tr>
              <a:tr h="628409">
                <a:tc vMerge="1">
                  <a:tcPr>
                    <a:lnL w="0">
                      <a:noFill/>
                    </a:lnL>
                    <a:lnR w="0">
                      <a:noFill/>
                    </a:lnR>
                    <a:lnT w="0">
                      <a:noFill/>
                    </a:lnT>
                    <a:lnB w="0">
                      <a:noFill/>
                    </a:lnB>
                  </a:tcPr>
                </a:tc>
                <a:tc>
                  <a:txBody>
                    <a:bodyPr/>
                    <a:lstStyle/>
                    <a:p>
                      <a:pPr lvl="0" algn="just">
                        <a:buNone/>
                      </a:pPr>
                      <a:r>
                        <a:rPr lang="en-GB" sz="1200" b="0" i="0" u="none" strike="noStrike" noProof="0" dirty="0">
                          <a:latin typeface="Times New Roman" panose="02020603050405020304"/>
                        </a:rPr>
                        <a:t>b) Xero to </a:t>
                      </a:r>
                      <a:r>
                        <a:rPr lang="en-GB" sz="1200" b="0" i="0" u="none" strike="noStrike" noProof="0" dirty="0" err="1">
                          <a:latin typeface="Times New Roman" panose="02020603050405020304"/>
                        </a:rPr>
                        <a:t>Sumday</a:t>
                      </a:r>
                      <a:r>
                        <a:rPr lang="en-GB" sz="1200" b="0" i="0" u="none" strike="noStrike" noProof="0" dirty="0">
                          <a:latin typeface="Times New Roman" panose="02020603050405020304"/>
                        </a:rPr>
                        <a:t>: Expensify gives you more control than any other expense management system while saving time and reducing human error with automation, and a one-click integration with Xero.</a:t>
                      </a:r>
                      <a:endParaRPr lang="en-US" sz="1200">
                        <a:latin typeface="Times New Roman" panose="02020603050405020304"/>
                      </a:endParaRPr>
                    </a:p>
                  </a:txBody>
                  <a:tcPr>
                    <a:lnL w="0">
                      <a:noFill/>
                    </a:lnL>
                    <a:lnR w="0">
                      <a:noFill/>
                    </a:lnR>
                    <a:lnT w="0">
                      <a:noFill/>
                    </a:lnT>
                    <a:lnB w="0">
                      <a:noFill/>
                    </a:lnB>
                  </a:tcPr>
                </a:tc>
                <a:tc>
                  <a:txBody>
                    <a:bodyPr/>
                    <a:lstStyle/>
                    <a:p>
                      <a:pPr lvl="0" algn="ctr">
                        <a:buNone/>
                      </a:pPr>
                      <a:endParaRPr lang="en-GB" sz="1200" dirty="0">
                        <a:latin typeface="Times New Roman" panose="02020603050405020304"/>
                      </a:endParaRPr>
                    </a:p>
                    <a:p>
                      <a:pPr lvl="0" algn="ctr">
                        <a:buNone/>
                      </a:pPr>
                      <a:r>
                        <a:rPr lang="en-GB" sz="1200" dirty="0">
                          <a:latin typeface="Times New Roman" panose="02020603050405020304"/>
                        </a:rPr>
                        <a:t>Xero</a:t>
                      </a:r>
                      <a:endParaRPr lang="en-GB" sz="1200" dirty="0">
                        <a:latin typeface="Times New Roman" panose="02020603050405020304"/>
                      </a:endParaRPr>
                    </a:p>
                  </a:txBody>
                  <a:tcPr>
                    <a:lnL w="0">
                      <a:noFill/>
                    </a:lnL>
                    <a:lnR w="0">
                      <a:noFill/>
                    </a:lnR>
                    <a:lnT w="0">
                      <a:noFill/>
                    </a:lnT>
                    <a:lnB w="0">
                      <a:noFill/>
                    </a:lnB>
                  </a:tcPr>
                </a:tc>
                <a:tc>
                  <a:txBody>
                    <a:bodyPr/>
                    <a:lstStyle/>
                    <a:p>
                      <a:pPr lvl="0" algn="ctr">
                        <a:buNone/>
                      </a:pPr>
                      <a:endParaRPr lang="en-GB" sz="1200" dirty="0">
                        <a:latin typeface="Times New Roman" panose="02020603050405020304"/>
                      </a:endParaRPr>
                    </a:p>
                    <a:p>
                      <a:pPr lvl="0" algn="ctr">
                        <a:buNone/>
                      </a:pPr>
                      <a:r>
                        <a:rPr lang="en-GB" sz="1200" err="1">
                          <a:latin typeface="Times New Roman" panose="02020603050405020304"/>
                        </a:rPr>
                        <a:t>Sumday</a:t>
                      </a:r>
                      <a:endParaRPr lang="en-GB" sz="1200">
                        <a:latin typeface="Times New Roman" panose="02020603050405020304"/>
                      </a:endParaRPr>
                    </a:p>
                  </a:txBody>
                  <a:tcPr>
                    <a:lnL w="0">
                      <a:noFill/>
                    </a:lnL>
                    <a:lnR w="0">
                      <a:noFill/>
                    </a:lnR>
                    <a:lnT w="0">
                      <a:noFill/>
                    </a:lnT>
                    <a:lnB w="0">
                      <a:noFill/>
                    </a:lnB>
                  </a:tcPr>
                </a:tc>
                <a:tc vMerge="1">
                  <a:tcPr>
                    <a:lnL w="0">
                      <a:noFill/>
                    </a:lnL>
                    <a:lnR w="0">
                      <a:noFill/>
                    </a:lnR>
                    <a:lnT w="0">
                      <a:noFill/>
                    </a:lnT>
                    <a:lnB w="0">
                      <a:noFill/>
                    </a:lnB>
                  </a:tcPr>
                </a:tc>
                <a:tc vMerge="1">
                  <a:tcPr>
                    <a:lnL w="0">
                      <a:noFill/>
                    </a:lnL>
                    <a:lnR w="0">
                      <a:noFill/>
                    </a:lnR>
                    <a:lnT w="0">
                      <a:noFill/>
                    </a:lnT>
                    <a:lnB w="0">
                      <a:noFill/>
                    </a:lnB>
                  </a:tcPr>
                </a:tc>
              </a:tr>
              <a:tr h="706961">
                <a:tc rowSpan="2">
                  <a:txBody>
                    <a:bodyPr/>
                    <a:lstStyle/>
                    <a:p>
                      <a:pPr algn="ctr"/>
                      <a:endParaRPr lang="en-GB" sz="1200" dirty="0">
                        <a:latin typeface="Times New Roman" panose="02020603050405020304"/>
                      </a:endParaRPr>
                    </a:p>
                    <a:p>
                      <a:pPr lvl="0" algn="ctr">
                        <a:buNone/>
                      </a:pPr>
                      <a:endParaRPr lang="en-GB" sz="1200" dirty="0">
                        <a:latin typeface="Times New Roman" panose="02020603050405020304"/>
                      </a:endParaRPr>
                    </a:p>
                    <a:p>
                      <a:pPr lvl="0" algn="ctr">
                        <a:buNone/>
                      </a:pPr>
                      <a:r>
                        <a:rPr lang="en-GB" sz="1200" dirty="0">
                          <a:latin typeface="Times New Roman" panose="02020603050405020304"/>
                        </a:rPr>
                        <a:t>4.</a:t>
                      </a:r>
                      <a:endParaRPr lang="en-GB" sz="1200" dirty="0">
                        <a:latin typeface="Times New Roman" panose="02020603050405020304"/>
                      </a:endParaRPr>
                    </a:p>
                  </a:txBody>
                  <a:tcPr>
                    <a:lnT w="0">
                      <a:noFill/>
                    </a:lnT>
                  </a:tcPr>
                </a:tc>
                <a:tc>
                  <a:txBody>
                    <a:bodyPr/>
                    <a:lstStyle/>
                    <a:p>
                      <a:pPr lvl="0" algn="just">
                        <a:buNone/>
                      </a:pPr>
                      <a:r>
                        <a:rPr lang="en-GB" sz="1200" b="0" i="0" u="none" strike="noStrike" noProof="0" dirty="0">
                          <a:latin typeface="Times New Roman" panose="02020603050405020304"/>
                        </a:rPr>
                        <a:t>a)</a:t>
                      </a:r>
                      <a:r>
                        <a:rPr lang="en-GB" sz="1200" b="0" i="0" u="none" strike="noStrike" noProof="0" dirty="0" err="1">
                          <a:latin typeface="Times New Roman" panose="02020603050405020304"/>
                        </a:rPr>
                        <a:t>Simpro</a:t>
                      </a:r>
                      <a:r>
                        <a:rPr lang="en-GB" sz="1200" b="0" i="0" u="none" strike="noStrike" noProof="0" dirty="0">
                          <a:latin typeface="Times New Roman" panose="02020603050405020304"/>
                        </a:rPr>
                        <a:t> is a complete job management solution with features including job tracking, quotes, estimates, scheduling, timesheets, invoices, purchase orders, mobile payments, inventory management, data automation.</a:t>
                      </a:r>
                      <a:endParaRPr lang="en-GB" sz="1200" dirty="0">
                        <a:latin typeface="Times New Roman" panose="02020603050405020304"/>
                      </a:endParaRPr>
                    </a:p>
                  </a:txBody>
                  <a:tcPr>
                    <a:lnT w="0">
                      <a:noFill/>
                    </a:lnT>
                  </a:tcPr>
                </a:tc>
                <a:tc>
                  <a:txBody>
                    <a:bodyPr/>
                    <a:lstStyle/>
                    <a:p>
                      <a:pPr algn="ctr"/>
                      <a:endParaRPr lang="en-GB" sz="1200" dirty="0">
                        <a:latin typeface="Times New Roman" panose="02020603050405020304"/>
                      </a:endParaRPr>
                    </a:p>
                    <a:p>
                      <a:pPr lvl="0" algn="ctr">
                        <a:buNone/>
                      </a:pPr>
                      <a:r>
                        <a:rPr lang="en-GB" sz="1200" err="1">
                          <a:latin typeface="Times New Roman" panose="02020603050405020304"/>
                        </a:rPr>
                        <a:t>Simpro</a:t>
                      </a:r>
                      <a:endParaRPr lang="en-GB" sz="1200">
                        <a:latin typeface="Times New Roman" panose="02020603050405020304"/>
                      </a:endParaRPr>
                    </a:p>
                  </a:txBody>
                  <a:tcPr>
                    <a:lnT w="0">
                      <a:noFill/>
                    </a:lnT>
                  </a:tcPr>
                </a:tc>
                <a:tc>
                  <a:txBody>
                    <a:bodyPr/>
                    <a:lstStyle/>
                    <a:p>
                      <a:pPr algn="ctr"/>
                      <a:endParaRPr lang="en-GB" sz="1200" dirty="0">
                        <a:latin typeface="Times New Roman" panose="02020603050405020304"/>
                      </a:endParaRPr>
                    </a:p>
                    <a:p>
                      <a:pPr lvl="0" algn="ctr">
                        <a:buNone/>
                      </a:pPr>
                      <a:r>
                        <a:rPr lang="en-GB" sz="1200" dirty="0">
                          <a:latin typeface="Times New Roman" panose="02020603050405020304"/>
                        </a:rPr>
                        <a:t>Xero</a:t>
                      </a:r>
                      <a:endParaRPr lang="en-GB" sz="1200" dirty="0">
                        <a:latin typeface="Times New Roman" panose="02020603050405020304"/>
                      </a:endParaRPr>
                    </a:p>
                  </a:txBody>
                  <a:tcPr>
                    <a:lnT w="0">
                      <a:noFill/>
                    </a:lnT>
                  </a:tcPr>
                </a:tc>
                <a:tc rowSpan="2">
                  <a:txBody>
                    <a:bodyPr/>
                    <a:lstStyle/>
                    <a:p>
                      <a:pPr algn="ctr"/>
                      <a:endParaRPr lang="en-GB" sz="1200" dirty="0">
                        <a:latin typeface="Times New Roman" panose="02020603050405020304"/>
                      </a:endParaRPr>
                    </a:p>
                    <a:p>
                      <a:pPr lvl="0" algn="ctr">
                        <a:buNone/>
                      </a:pPr>
                      <a:endParaRPr lang="en-GB" sz="1200" dirty="0">
                        <a:latin typeface="Times New Roman" panose="02020603050405020304"/>
                      </a:endParaRPr>
                    </a:p>
                    <a:p>
                      <a:pPr lvl="0" algn="ctr">
                        <a:buNone/>
                      </a:pPr>
                      <a:r>
                        <a:rPr lang="en-GB" sz="1200" dirty="0">
                          <a:latin typeface="Times New Roman" panose="02020603050405020304"/>
                        </a:rPr>
                        <a:t>2-Way Syncing</a:t>
                      </a:r>
                      <a:endParaRPr lang="en-GB" sz="1200" dirty="0">
                        <a:latin typeface="Times New Roman" panose="02020603050405020304"/>
                      </a:endParaRPr>
                    </a:p>
                  </a:txBody>
                  <a:tcPr>
                    <a:lnT w="0">
                      <a:noFill/>
                    </a:lnT>
                  </a:tcPr>
                </a:tc>
                <a:tc rowSpan="2">
                  <a:txBody>
                    <a:bodyPr/>
                    <a:lstStyle/>
                    <a:p>
                      <a:pPr lvl="0" algn="ctr">
                        <a:buNone/>
                      </a:pPr>
                      <a:endParaRPr lang="en-GB" sz="1200" dirty="0">
                        <a:latin typeface="Times New Roman" panose="02020603050405020304"/>
                      </a:endParaRPr>
                    </a:p>
                    <a:p>
                      <a:pPr lvl="0" algn="ctr">
                        <a:buNone/>
                      </a:pPr>
                      <a:r>
                        <a:rPr lang="en-GB" sz="1200" dirty="0">
                          <a:latin typeface="Times New Roman" panose="02020603050405020304" pitchFamily="18" charset="0"/>
                          <a:cs typeface="Times New Roman" panose="02020603050405020304" pitchFamily="18" charset="0"/>
                        </a:rPr>
                        <a:t>Streamlined workflows and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data transferred between the two systems is accurate</a:t>
                      </a:r>
                      <a:endParaRPr lang="en-GB" sz="1200" dirty="0">
                        <a:latin typeface="Times New Roman" panose="02020603050405020304" pitchFamily="18" charset="0"/>
                        <a:cs typeface="Times New Roman" panose="02020603050405020304" pitchFamily="18" charset="0"/>
                      </a:endParaRPr>
                    </a:p>
                  </a:txBody>
                  <a:tcPr>
                    <a:lnT w="0">
                      <a:noFill/>
                    </a:lnT>
                  </a:tcPr>
                </a:tc>
              </a:tr>
              <a:tr h="549859">
                <a:tc vMerge="1">
                  <a:tcPr>
                    <a:lnT w="0">
                      <a:noFill/>
                    </a:lnT>
                  </a:tcPr>
                </a:tc>
                <a:tc>
                  <a:txBody>
                    <a:bodyPr/>
                    <a:lstStyle/>
                    <a:p>
                      <a:pPr lvl="0" algn="just">
                        <a:buNone/>
                      </a:pPr>
                      <a:r>
                        <a:rPr lang="en-GB" sz="1200" b="0" i="0" u="none" strike="noStrike" noProof="0" dirty="0">
                          <a:latin typeface="Times New Roman" panose="02020603050405020304"/>
                        </a:rPr>
                        <a:t>b) </a:t>
                      </a:r>
                      <a:r>
                        <a:rPr lang="en-GB" sz="1200" b="0" i="0" u="none" strike="noStrike" noProof="0" dirty="0" err="1">
                          <a:latin typeface="Times New Roman" panose="02020603050405020304"/>
                        </a:rPr>
                        <a:t>xero</a:t>
                      </a:r>
                      <a:r>
                        <a:rPr lang="en-GB" sz="1200" b="0" i="0" u="none" strike="noStrike" noProof="0" dirty="0">
                          <a:latin typeface="Times New Roman" panose="02020603050405020304"/>
                        </a:rPr>
                        <a:t> to </a:t>
                      </a:r>
                      <a:r>
                        <a:rPr lang="en-GB" sz="1200" b="0" i="0" u="none" strike="noStrike" noProof="0" dirty="0" err="1">
                          <a:latin typeface="Times New Roman" panose="02020603050405020304"/>
                        </a:rPr>
                        <a:t>Simpro</a:t>
                      </a:r>
                      <a:r>
                        <a:rPr lang="en-GB" sz="1200" b="0" i="0" u="none" strike="noStrike" noProof="0" dirty="0">
                          <a:latin typeface="Times New Roman" panose="02020603050405020304"/>
                        </a:rPr>
                        <a:t>: Xero integration to help you eliminate manual data entry, keep your finances accurate and save time cross-referencing transactions.</a:t>
                      </a:r>
                      <a:endParaRPr lang="en-US" sz="1200" dirty="0">
                        <a:latin typeface="Times New Roman" panose="02020603050405020304"/>
                      </a:endParaRPr>
                    </a:p>
                  </a:txBody>
                  <a:tcPr/>
                </a:tc>
                <a:tc>
                  <a:txBody>
                    <a:bodyPr/>
                    <a:lstStyle/>
                    <a:p>
                      <a:pPr lvl="0" algn="ctr">
                        <a:buNone/>
                      </a:pPr>
                      <a:endParaRPr lang="en-GB" sz="1200" dirty="0">
                        <a:latin typeface="Times New Roman" panose="02020603050405020304"/>
                      </a:endParaRPr>
                    </a:p>
                    <a:p>
                      <a:pPr lvl="0" algn="ctr">
                        <a:buNone/>
                      </a:pPr>
                      <a:r>
                        <a:rPr lang="en-GB" sz="1200" dirty="0">
                          <a:latin typeface="Times New Roman" panose="02020603050405020304"/>
                        </a:rPr>
                        <a:t>Xero</a:t>
                      </a:r>
                      <a:endParaRPr lang="en-GB" sz="1200" dirty="0">
                        <a:latin typeface="Times New Roman" panose="02020603050405020304"/>
                      </a:endParaRPr>
                    </a:p>
                  </a:txBody>
                  <a:tcPr/>
                </a:tc>
                <a:tc>
                  <a:txBody>
                    <a:bodyPr/>
                    <a:lstStyle/>
                    <a:p>
                      <a:pPr lvl="0" algn="ctr">
                        <a:buNone/>
                      </a:pPr>
                      <a:endParaRPr lang="en-GB" sz="1200" dirty="0">
                        <a:latin typeface="Times New Roman" panose="02020603050405020304"/>
                      </a:endParaRPr>
                    </a:p>
                    <a:p>
                      <a:pPr lvl="0" algn="ctr">
                        <a:buNone/>
                      </a:pPr>
                      <a:r>
                        <a:rPr lang="en-GB" sz="1200" err="1">
                          <a:latin typeface="Times New Roman" panose="02020603050405020304"/>
                        </a:rPr>
                        <a:t>Simpro</a:t>
                      </a:r>
                      <a:endParaRPr lang="en-GB" sz="1200">
                        <a:latin typeface="Times New Roman" panose="02020603050405020304"/>
                      </a:endParaRPr>
                    </a:p>
                  </a:txBody>
                  <a:tcPr/>
                </a:tc>
                <a:tc vMerge="1">
                  <a:tcPr>
                    <a:lnT w="0">
                      <a:noFill/>
                    </a:lnT>
                  </a:tcPr>
                </a:tc>
                <a:tc vMerge="1">
                  <a:tcPr>
                    <a:lnT w="0">
                      <a:noFill/>
                    </a:lnT>
                  </a:tcPr>
                </a:tc>
              </a:tr>
              <a:tr h="628409">
                <a:tc rowSpan="2">
                  <a:txBody>
                    <a:bodyPr/>
                    <a:lstStyle/>
                    <a:p>
                      <a:pPr algn="ctr"/>
                      <a:endParaRPr lang="en-GB" sz="1200" dirty="0">
                        <a:latin typeface="Times New Roman" panose="02020603050405020304"/>
                      </a:endParaRPr>
                    </a:p>
                    <a:p>
                      <a:pPr lvl="0" algn="ctr">
                        <a:buNone/>
                      </a:pPr>
                      <a:endParaRPr lang="en-GB" sz="1200" dirty="0">
                        <a:latin typeface="Times New Roman" panose="02020603050405020304"/>
                      </a:endParaRPr>
                    </a:p>
                    <a:p>
                      <a:pPr lvl="0" algn="ctr">
                        <a:buNone/>
                      </a:pPr>
                      <a:r>
                        <a:rPr lang="en-GB" sz="1200" dirty="0">
                          <a:latin typeface="Times New Roman" panose="02020603050405020304"/>
                        </a:rPr>
                        <a:t>5.</a:t>
                      </a:r>
                      <a:endParaRPr lang="en-GB" sz="1200" dirty="0">
                        <a:latin typeface="Times New Roman" panose="02020603050405020304"/>
                      </a:endParaRPr>
                    </a:p>
                  </a:txBody>
                  <a:tcPr/>
                </a:tc>
                <a:tc rowSpan="2">
                  <a:txBody>
                    <a:bodyPr/>
                    <a:lstStyle/>
                    <a:p>
                      <a:pPr lvl="0" algn="just">
                        <a:lnSpc>
                          <a:spcPct val="100000"/>
                        </a:lnSpc>
                        <a:spcBef>
                          <a:spcPts val="0"/>
                        </a:spcBef>
                        <a:spcAft>
                          <a:spcPts val="0"/>
                        </a:spcAft>
                        <a:buNone/>
                      </a:pPr>
                      <a:endParaRPr lang="en-GB" sz="1200" b="0" i="0" u="none" strike="noStrike" noProof="0" dirty="0">
                        <a:latin typeface="Times New Roman" panose="02020603050405020304"/>
                      </a:endParaRPr>
                    </a:p>
                    <a:p>
                      <a:pPr marL="0" marR="0" lvl="0" indent="0" algn="just" defTabSz="914400" rtl="0" eaLnBrk="1" fontAlgn="auto" latinLnBrk="0" hangingPunct="1">
                        <a:lnSpc>
                          <a:spcPct val="100000"/>
                        </a:lnSpc>
                        <a:spcBef>
                          <a:spcPts val="0"/>
                        </a:spcBef>
                        <a:spcAft>
                          <a:spcPts val="0"/>
                        </a:spcAft>
                        <a:buClrTx/>
                        <a:buSzTx/>
                        <a:buFontTx/>
                        <a:buNone/>
                        <a:defRPr/>
                      </a:pPr>
                      <a:r>
                        <a:rPr lang="en-GB" sz="1200" b="0" i="0" u="none" strike="noStrike" noProof="0" dirty="0">
                          <a:latin typeface="Times New Roman" panose="02020603050405020304"/>
                        </a:rPr>
                        <a:t>The software will automate everything from your timetabling and online registrations through to generating your invoices and taking online payments. </a:t>
                      </a:r>
                      <a:r>
                        <a:rPr lang="en-GB" sz="1200" dirty="0"/>
                        <a:t>Allows all of your invoices &amp; payments to seamlessly with your financials.</a:t>
                      </a:r>
                      <a:endParaRPr lang="en-GB" sz="1200" dirty="0"/>
                    </a:p>
                    <a:p>
                      <a:pPr lvl="0" algn="just">
                        <a:lnSpc>
                          <a:spcPct val="100000"/>
                        </a:lnSpc>
                        <a:spcBef>
                          <a:spcPts val="0"/>
                        </a:spcBef>
                        <a:spcAft>
                          <a:spcPts val="0"/>
                        </a:spcAft>
                        <a:buNone/>
                      </a:pPr>
                      <a:endParaRPr lang="en-US" sz="1200" dirty="0">
                        <a:latin typeface="Times New Roman" panose="02020603050405020304"/>
                      </a:endParaRPr>
                    </a:p>
                  </a:txBody>
                  <a:tcPr/>
                </a:tc>
                <a:tc>
                  <a:txBody>
                    <a:bodyPr/>
                    <a:lstStyle/>
                    <a:p>
                      <a:pPr algn="ctr"/>
                      <a:endParaRPr lang="en-GB" sz="1200" dirty="0">
                        <a:latin typeface="Times New Roman" panose="02020603050405020304"/>
                      </a:endParaRPr>
                    </a:p>
                    <a:p>
                      <a:pPr lvl="0" algn="ctr">
                        <a:buNone/>
                      </a:pPr>
                      <a:r>
                        <a:rPr lang="en-GB" sz="1200" b="0" i="0" u="none" strike="noStrike" noProof="0" dirty="0" err="1">
                          <a:latin typeface="Times New Roman" panose="02020603050405020304"/>
                        </a:rPr>
                        <a:t>ThinkSmart</a:t>
                      </a:r>
                      <a:r>
                        <a:rPr lang="en-GB" sz="1200" b="0" i="0" u="none" strike="noStrike" noProof="0" dirty="0">
                          <a:latin typeface="Times New Roman" panose="02020603050405020304"/>
                        </a:rPr>
                        <a:t> Software</a:t>
                      </a:r>
                      <a:endParaRPr lang="en-GB" sz="1200" dirty="0">
                        <a:latin typeface="Times New Roman" panose="02020603050405020304"/>
                      </a:endParaRPr>
                    </a:p>
                  </a:txBody>
                  <a:tcPr/>
                </a:tc>
                <a:tc>
                  <a:txBody>
                    <a:bodyPr/>
                    <a:lstStyle/>
                    <a:p>
                      <a:pPr algn="ctr"/>
                      <a:endParaRPr lang="en-GB" sz="1200" dirty="0">
                        <a:latin typeface="Times New Roman" panose="02020603050405020304"/>
                      </a:endParaRPr>
                    </a:p>
                    <a:p>
                      <a:pPr lvl="0" algn="ctr">
                        <a:buNone/>
                      </a:pPr>
                      <a:r>
                        <a:rPr lang="en-GB" sz="1200" dirty="0">
                          <a:latin typeface="Times New Roman" panose="02020603050405020304"/>
                        </a:rPr>
                        <a:t>Xero</a:t>
                      </a:r>
                      <a:endParaRPr lang="en-GB" sz="1200" dirty="0">
                        <a:latin typeface="Times New Roman" panose="02020603050405020304"/>
                      </a:endParaRPr>
                    </a:p>
                  </a:txBody>
                  <a:tcPr/>
                </a:tc>
                <a:tc rowSpan="2">
                  <a:txBody>
                    <a:bodyPr/>
                    <a:lstStyle/>
                    <a:p>
                      <a:pPr algn="ctr"/>
                      <a:endParaRPr lang="en-GB" sz="1200" dirty="0">
                        <a:latin typeface="Times New Roman" panose="02020603050405020304"/>
                      </a:endParaRPr>
                    </a:p>
                    <a:p>
                      <a:pPr lvl="0" algn="ctr">
                        <a:buNone/>
                      </a:pPr>
                      <a:endParaRPr lang="en-GB" sz="1200" dirty="0">
                        <a:latin typeface="Times New Roman" panose="02020603050405020304"/>
                      </a:endParaRPr>
                    </a:p>
                    <a:p>
                      <a:pPr lvl="0" algn="ctr">
                        <a:buNone/>
                      </a:pPr>
                      <a:r>
                        <a:rPr lang="en-GB" sz="1200" dirty="0">
                          <a:latin typeface="Times New Roman" panose="02020603050405020304"/>
                        </a:rPr>
                        <a:t>Real-time</a:t>
                      </a:r>
                      <a:endParaRPr lang="en-GB" sz="1200" dirty="0">
                        <a:latin typeface="Times New Roman" panose="02020603050405020304"/>
                      </a:endParaRPr>
                    </a:p>
                    <a:p>
                      <a:pPr marL="0" lvl="0" algn="ctr" rtl="0">
                        <a:buNone/>
                      </a:pPr>
                      <a:endParaRPr lang="en-GB" sz="1200" kern="1200" dirty="0">
                        <a:solidFill>
                          <a:schemeClr val="dk1"/>
                        </a:solidFill>
                        <a:latin typeface="Times New Roman" panose="02020603050405020304"/>
                        <a:ea typeface="+mn-ea"/>
                        <a:cs typeface="+mn-cs"/>
                      </a:endParaRPr>
                    </a:p>
                    <a:p>
                      <a:pPr marL="0" lvl="0" algn="ctr" rtl="0">
                        <a:buNone/>
                      </a:pPr>
                      <a:endParaRPr lang="en-GB" sz="1200" kern="1200" dirty="0">
                        <a:solidFill>
                          <a:schemeClr val="dk1"/>
                        </a:solidFill>
                        <a:latin typeface="Times New Roman" panose="02020603050405020304"/>
                        <a:ea typeface="+mn-ea"/>
                        <a:cs typeface="+mn-cs"/>
                      </a:endParaRPr>
                    </a:p>
                  </a:txBody>
                  <a:tcPr/>
                </a:tc>
                <a:tc rowSpan="2">
                  <a:txBody>
                    <a:bodyPr/>
                    <a:lstStyle/>
                    <a:p>
                      <a:pPr lvl="0" algn="ctr">
                        <a:buNone/>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Validating that the mapping of data fields between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ThinkSmart</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Software and Xero is configured correctly to maintain consistency.</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706961">
                <a:tc vMerge="1">
                  <a:tcPr/>
                </a:tc>
                <a:tc vMerge="1">
                  <a:tcPr/>
                </a:tc>
                <a:tc>
                  <a:txBody>
                    <a:bodyPr/>
                    <a:lstStyle/>
                    <a:p>
                      <a:pPr marL="0" algn="ctr" defTabSz="914400" rtl="0" eaLnBrk="1" latinLnBrk="0" hangingPunct="1"/>
                      <a:endParaRPr lang="en-GB" sz="1200" kern="1200" dirty="0">
                        <a:solidFill>
                          <a:schemeClr val="dk1"/>
                        </a:solidFill>
                        <a:latin typeface="Times New Roman" panose="02020603050405020304"/>
                        <a:ea typeface="+mn-ea"/>
                        <a:cs typeface="+mn-cs"/>
                      </a:endParaRPr>
                    </a:p>
                    <a:p>
                      <a:pPr marL="0" lvl="0" algn="ctr" defTabSz="914400" rtl="0" eaLnBrk="1" latinLnBrk="0" hangingPunct="1">
                        <a:buNone/>
                      </a:pPr>
                      <a:r>
                        <a:rPr lang="en-GB" sz="1200" kern="1200" dirty="0">
                          <a:solidFill>
                            <a:schemeClr val="dk1"/>
                          </a:solidFill>
                          <a:latin typeface="Times New Roman" panose="02020603050405020304"/>
                          <a:ea typeface="+mn-ea"/>
                          <a:cs typeface="+mn-cs"/>
                        </a:rPr>
                        <a:t>Xero</a:t>
                      </a:r>
                      <a:endParaRPr lang="en-GB" sz="1200" kern="1200" dirty="0">
                        <a:solidFill>
                          <a:schemeClr val="dk1"/>
                        </a:solidFill>
                        <a:latin typeface="Times New Roman" panose="02020603050405020304"/>
                        <a:ea typeface="+mn-ea"/>
                        <a:cs typeface="+mn-cs"/>
                      </a:endParaRPr>
                    </a:p>
                  </a:txBody>
                  <a:tcPr/>
                </a:tc>
                <a:tc>
                  <a:txBody>
                    <a:bodyPr/>
                    <a:lstStyle/>
                    <a:p>
                      <a:pPr marL="0" algn="ctr" defTabSz="914400" rtl="0" eaLnBrk="1" latinLnBrk="0" hangingPunct="1"/>
                      <a:endParaRPr lang="en-GB" sz="1200" kern="1200" dirty="0">
                        <a:solidFill>
                          <a:schemeClr val="dk1"/>
                        </a:solidFill>
                        <a:latin typeface="Times New Roman" panose="02020603050405020304"/>
                        <a:ea typeface="+mn-ea"/>
                        <a:cs typeface="+mn-cs"/>
                      </a:endParaRPr>
                    </a:p>
                    <a:p>
                      <a:pPr marL="0" lvl="0" algn="ctr">
                        <a:buNone/>
                      </a:pPr>
                      <a:r>
                        <a:rPr lang="en-GB" sz="1200" b="0" i="0" u="none" strike="noStrike" kern="1200" noProof="0" dirty="0" err="1">
                          <a:solidFill>
                            <a:srgbClr val="000000"/>
                          </a:solidFill>
                          <a:latin typeface="Times New Roman" panose="02020603050405020304"/>
                        </a:rPr>
                        <a:t>ThinkSmart</a:t>
                      </a:r>
                      <a:r>
                        <a:rPr lang="en-GB" sz="1200" b="0" i="0" u="none" strike="noStrike" kern="1200" noProof="0" dirty="0">
                          <a:solidFill>
                            <a:srgbClr val="000000"/>
                          </a:solidFill>
                          <a:latin typeface="Times New Roman" panose="02020603050405020304"/>
                        </a:rPr>
                        <a:t> Software</a:t>
                      </a:r>
                      <a:endParaRPr lang="en-GB" sz="1200" dirty="0">
                        <a:latin typeface="Times New Roman" panose="02020603050405020304"/>
                      </a:endParaRPr>
                    </a:p>
                  </a:txBody>
                  <a:tcPr/>
                </a:tc>
                <a:tc vMerge="1">
                  <a:tcPr/>
                </a:tc>
                <a:tc vMerge="1">
                  <a:tcPr/>
                </a:tc>
              </a:tr>
            </a:tbl>
          </a:graphicData>
        </a:graphic>
      </p:graphicFrame>
      <p:sp>
        <p:nvSpPr>
          <p:cNvPr id="6" name="TextBox 5"/>
          <p:cNvSpPr txBox="1"/>
          <p:nvPr/>
        </p:nvSpPr>
        <p:spPr>
          <a:xfrm>
            <a:off x="3233394" y="1"/>
            <a:ext cx="56233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GB" sz="3200" dirty="0"/>
              <a:t>SYSTEM INTERFACE TABLE</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3272</Words>
  <Application>WPS Spreadsheets</Application>
  <PresentationFormat>Widescreen</PresentationFormat>
  <Paragraphs>163</Paragraphs>
  <Slides>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vt:i4>
      </vt:variant>
    </vt:vector>
  </HeadingPairs>
  <TitlesOfParts>
    <vt:vector size="18" baseType="lpstr">
      <vt:lpstr>Arial</vt:lpstr>
      <vt:lpstr>SimSun</vt:lpstr>
      <vt:lpstr>Wingdings</vt:lpstr>
      <vt:lpstr>Times New Roman</vt:lpstr>
      <vt:lpstr>Wingdings</vt:lpstr>
      <vt:lpstr>Times New Roman</vt:lpstr>
      <vt:lpstr>Aptos</vt:lpstr>
      <vt:lpstr>苹方-简</vt:lpstr>
      <vt:lpstr>Microsoft YaHei</vt:lpstr>
      <vt:lpstr>汉仪旗黑</vt:lpstr>
      <vt:lpstr>Arial Unicode MS</vt:lpstr>
      <vt:lpstr>Calibri</vt:lpstr>
      <vt:lpstr>Helvetica Neue</vt:lpstr>
      <vt:lpstr>Aptos Display</vt:lpstr>
      <vt:lpstr>宋体-简</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gudipati</dc:creator>
  <cp:lastModifiedBy>Reddypally Deeksith</cp:lastModifiedBy>
  <cp:revision>366</cp:revision>
  <dcterms:created xsi:type="dcterms:W3CDTF">2024-05-10T02:14:16Z</dcterms:created>
  <dcterms:modified xsi:type="dcterms:W3CDTF">2024-05-10T02:14:16Z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