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6"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UN</a:t>
            </a:r>
            <a:r>
              <a:rPr sz="2400" lang="en-US"/>
              <a:t>FIANANC</a:t>
            </a:r>
            <a:r>
              <a:rPr sz="2400" lang="en-US"/>
              <a:t> NAME:</a:t>
            </a:r>
            <a:r>
              <a:rPr sz="2400" lang="en-US"/>
              <a:t> </a:t>
            </a:r>
            <a:r>
              <a:rPr sz="2400" lang="en-US"/>
              <a:t>S</a:t>
            </a:r>
            <a:r>
              <a:rPr sz="2400" lang="en-US"/>
              <a:t>R</a:t>
            </a:r>
            <a:r>
              <a:rPr sz="2400" lang="en-US"/>
              <a:t>I</a:t>
            </a:r>
            <a:r>
              <a:rPr sz="2400" lang="en-US"/>
              <a:t>J</a:t>
            </a:r>
            <a:r>
              <a:rPr sz="2400" lang="en-US"/>
              <a:t>A</a:t>
            </a:r>
            <a:r>
              <a:rPr sz="2400" lang="en-US"/>
              <a:t>Y</a:t>
            </a:r>
            <a:r>
              <a:rPr sz="2400" lang="en-US"/>
              <a:t>A</a:t>
            </a:r>
            <a:r>
              <a:rPr sz="2400" lang="en-US"/>
              <a:t>.</a:t>
            </a:r>
            <a:r>
              <a:rPr sz="2400" lang="en-US"/>
              <a:t>727F313E0C5841CA87446D7A7A54A9A2</a:t>
            </a:r>
            <a:endParaRPr altLang="en-US" lang="zh-CN"/>
          </a:p>
          <a:p>
            <a:r>
              <a:rPr dirty="0" sz="2400" lang="en-US"/>
              <a:t>DEPARTMENT:</a:t>
            </a:r>
            <a:r>
              <a:rPr dirty="0" sz="2400" lang="en-US"/>
              <a:t> </a:t>
            </a:r>
            <a:r>
              <a:rPr dirty="0" sz="2400" lang="en-US"/>
              <a:t>B</a:t>
            </a:r>
            <a:r>
              <a:rPr dirty="0" sz="2400" lang="en-US"/>
              <a:t>C</a:t>
            </a:r>
            <a:r>
              <a:rPr dirty="0" sz="2400" lang="en-US"/>
              <a:t>O</a:t>
            </a:r>
            <a:r>
              <a:rPr dirty="0" sz="2400" lang="en-US"/>
              <a:t>M</a:t>
            </a:r>
            <a:r>
              <a:rPr dirty="0" sz="2400" lang="en-US"/>
              <a:t> </a:t>
            </a:r>
            <a:r>
              <a:rPr dirty="0" sz="2400" lang="en-US"/>
              <a:t>(</a:t>
            </a:r>
            <a:r>
              <a:rPr dirty="0" sz="2400" lang="en-US"/>
              <a:t>A</a:t>
            </a:r>
            <a:r>
              <a:rPr dirty="0" sz="2400" lang="en-US"/>
              <a:t>C</a:t>
            </a:r>
            <a:r>
              <a:rPr dirty="0" sz="2400" lang="en-US"/>
              <a:t>C</a:t>
            </a:r>
            <a:r>
              <a:rPr dirty="0" sz="2400" lang="en-US"/>
              <a:t>O</a:t>
            </a:r>
            <a:r>
              <a:rPr dirty="0" sz="2400" lang="en-US"/>
              <a:t>U</a:t>
            </a:r>
            <a:r>
              <a:rPr dirty="0" sz="2400" lang="en-US"/>
              <a:t>N</a:t>
            </a:r>
            <a:r>
              <a:rPr dirty="0" sz="2400" lang="en-US"/>
              <a:t>T</a:t>
            </a:r>
            <a:r>
              <a:rPr dirty="0" sz="2400" lang="en-US"/>
              <a:t>I</a:t>
            </a:r>
            <a:r>
              <a:rPr dirty="0" sz="2400" lang="en-US"/>
              <a:t>N</a:t>
            </a:r>
            <a:r>
              <a:rPr dirty="0" sz="2400" lang="en-US"/>
              <a:t>G</a:t>
            </a:r>
            <a:r>
              <a:rPr dirty="0" sz="2400" lang="en-US"/>
              <a:t> </a:t>
            </a:r>
            <a:r>
              <a:rPr dirty="0" sz="2400" lang="en-US"/>
              <a:t>&amp;</a:t>
            </a:r>
            <a:r>
              <a:rPr dirty="0" sz="2400" lang="en-US"/>
              <a:t> </a:t>
            </a:r>
            <a:r>
              <a:rPr dirty="0" sz="2400" lang="en-US"/>
              <a:t>F</a:t>
            </a:r>
            <a:r>
              <a:rPr dirty="0" sz="2400" lang="en-US"/>
              <a:t>I</a:t>
            </a:r>
            <a:r>
              <a:rPr dirty="0" sz="2400" lang="en-US"/>
              <a:t>A</a:t>
            </a:r>
            <a:r>
              <a:rPr dirty="0" sz="2400" lang="en-US"/>
              <a:t>N</a:t>
            </a:r>
            <a:r>
              <a:rPr dirty="0" sz="2400" lang="en-US"/>
              <a:t>A</a:t>
            </a:r>
            <a:r>
              <a:rPr dirty="0" sz="2400" lang="en-US"/>
              <a:t>N</a:t>
            </a:r>
            <a:r>
              <a:rPr dirty="0" sz="2400" lang="en-US"/>
              <a:t>E</a:t>
            </a:r>
            <a:r>
              <a:rPr dirty="0" sz="2400" lang="en-US"/>
              <a:t>)</a:t>
            </a:r>
            <a:endParaRPr altLang="en-US" lang="zh-CN"/>
          </a:p>
          <a:p>
            <a:r>
              <a:rPr dirty="0" sz="2400" lang="en-US"/>
              <a:t>COLLEGE</a:t>
            </a:r>
            <a:r>
              <a:rPr dirty="0" sz="2400" lang="en-US"/>
              <a:t> </a:t>
            </a:r>
            <a:r>
              <a:rPr dirty="0" sz="2400" lang="en-US"/>
              <a:t>B</a:t>
            </a:r>
            <a:r>
              <a:rPr dirty="0" sz="2400" lang="en-US"/>
              <a:t>H</a:t>
            </a:r>
            <a:r>
              <a:rPr dirty="0" sz="2400" lang="en-US"/>
              <a:t>A</a:t>
            </a:r>
            <a:r>
              <a:rPr dirty="0" sz="2400" lang="en-US"/>
              <a:t>T</a:t>
            </a:r>
            <a:r>
              <a:rPr dirty="0" sz="2400" lang="en-US"/>
              <a:t>H</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2080001" y="1346835"/>
            <a:ext cx="5439126" cy="5120640"/>
          </a:xfrm>
          <a:prstGeom prst="rect"/>
        </p:spPr>
        <p:txBody>
          <a:bodyPr rtlCol="0" wrap="square">
            <a:spAutoFit/>
          </a:bodyPr>
          <a:p>
            <a:r>
              <a:rPr sz="2800" lang="en-US">
                <a:solidFill>
                  <a:srgbClr val="000000"/>
                </a:solidFill>
              </a:rPr>
              <a:t>Modeling involves creating abstract representations of complex systems to analyze and understand their components and relationships. It helps in predicting outcomes, testing scenarios, and refining processes before implementation. Effective modeling provides clarity and guidance throughout the development process.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
          <p:cNvSpPr txBox="1"/>
          <p:nvPr/>
        </p:nvSpPr>
        <p:spPr>
          <a:xfrm>
            <a:off x="1596865" y="1695450"/>
            <a:ext cx="4572000" cy="3863340"/>
          </a:xfrm>
          <a:prstGeom prst="rect"/>
        </p:spPr>
        <p:txBody>
          <a:bodyPr rtlCol="0" wrap="square">
            <a:spAutoFit/>
          </a:bodyPr>
          <a:p>
            <a:r>
              <a:rPr sz="2800" lang="en-US">
                <a:solidFill>
                  <a:srgbClr val="000000"/>
                </a:solidFill>
              </a:rPr>
              <a:t>Results refer to the outcomes or impacts achieved after implementing a solution or completing a project. They measure the effectiveness and success of the solution against predefined goals and objectives.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
          <p:cNvSpPr txBox="1"/>
          <p:nvPr/>
        </p:nvSpPr>
        <p:spPr>
          <a:xfrm>
            <a:off x="1575953" y="1916429"/>
            <a:ext cx="5680363" cy="3025140"/>
          </a:xfrm>
          <a:prstGeom prst="rect"/>
        </p:spPr>
        <p:txBody>
          <a:bodyPr rtlCol="0" wrap="square">
            <a:spAutoFit/>
          </a:bodyPr>
          <a:p>
            <a:r>
              <a:rPr sz="2800" lang="en-US">
                <a:solidFill>
                  <a:srgbClr val="000000"/>
                </a:solidFill>
              </a:rPr>
              <a:t>The conclusion summarizes the key findings and insights from the project, highlighting the overall impact and effectiveness of the solution. It also reflects on lessons learned and potential next steps or improvements.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0" y="59626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rot="38906">
            <a:off x="1131817" y="1721013"/>
            <a:ext cx="7016370" cy="4701540"/>
          </a:xfrm>
          <a:prstGeom prst="rect"/>
        </p:spPr>
        <p:txBody>
          <a:bodyPr rtlCol="0" wrap="square">
            <a:spAutoFit/>
          </a:bodyPr>
          <a:p>
            <a:r>
              <a:rPr sz="2800" lang="en-US">
                <a:solidFill>
                  <a:srgbClr val="000000"/>
                </a:solidFill>
              </a:rPr>
              <a:t>A problem statement defines the issue that needs to be addressed or solved. It succinctly describes the problem, its impact, and why it's important to address it. A good problem statement is clear, concise, and specific, outlining the scope and context of the problem. It serves as the foundation for developing solutions and guiding research or project work. Ideally, it should also indicate the desired outcome or goals for resolving the issue.</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411848" y="1857375"/>
            <a:ext cx="6546272" cy="3863340"/>
          </a:xfrm>
          <a:prstGeom prst="rect"/>
        </p:spPr>
        <p:txBody>
          <a:bodyPr rtlCol="0" wrap="square">
            <a:spAutoFit/>
          </a:bodyPr>
          <a:p>
            <a:r>
              <a:rPr sz="2800" lang="en-US">
                <a:solidFill>
                  <a:srgbClr val="000000"/>
                </a:solidFill>
              </a:rPr>
              <a:t>A project overview provides a concise summary of the project's objectives, scope, and key deliverables. It outlines the main goals, the problem being addressed, and the proposed solution or approach. It also includes important milestones and timelines. This summary helps stakeholders understand the project's purpose and direction.</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1581149" y="1695450"/>
            <a:ext cx="6113318" cy="4701540"/>
          </a:xfrm>
          <a:prstGeom prst="rect"/>
        </p:spPr>
        <p:txBody>
          <a:bodyPr rtlCol="0" wrap="square">
            <a:spAutoFit/>
          </a:bodyPr>
          <a:p>
            <a:r>
              <a:rPr sz="2800" lang="en-US">
                <a:solidFill>
                  <a:srgbClr val="000000"/>
                </a:solidFill>
              </a:rPr>
              <a:t>End users are the individuals or groups who will directly interact with or benefit from the final product or service. They are the primary audience for whom the project is designed. Understanding their needs and preferences is crucial for ensuring the product's success. Their feedback often drives the development and improvement of the project.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3215591" y="2019299"/>
            <a:ext cx="5316681" cy="3863340"/>
          </a:xfrm>
          <a:prstGeom prst="rect"/>
        </p:spPr>
        <p:txBody>
          <a:bodyPr rtlCol="0" wrap="square">
            <a:spAutoFit/>
          </a:bodyPr>
          <a:p>
            <a:r>
              <a:rPr sz="2800" lang="en-US">
                <a:solidFill>
                  <a:srgbClr val="000000"/>
                </a:solidFill>
              </a:rPr>
              <a:t>Our solution addresses the specific needs of end users by offering a tailored, efficient approach to their problem. Its value proposition lies in delivering superior performance, ease of use, and tangible benefits that set it apart from existing alternatives.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8" name=""/>
          <p:cNvSpPr txBox="1"/>
          <p:nvPr/>
        </p:nvSpPr>
        <p:spPr>
          <a:xfrm>
            <a:off x="1333498" y="1502926"/>
            <a:ext cx="5240645" cy="4282441"/>
          </a:xfrm>
          <a:prstGeom prst="rect"/>
        </p:spPr>
        <p:txBody>
          <a:bodyPr rtlCol="0" wrap="square">
            <a:spAutoFit/>
          </a:bodyPr>
          <a:p>
            <a:r>
              <a:rPr sz="2800" lang="en-US">
                <a:solidFill>
                  <a:srgbClr val="000000"/>
                </a:solidFill>
              </a:rPr>
              <a:t>A database description outlines the structure and organization of data storage within a system. It includes details on tables, fields, data types, and relationships between data elements. This description helps in understanding how data is managed, retrieved, and maintained efficiently.</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
          <p:cNvSpPr txBox="1"/>
          <p:nvPr/>
        </p:nvSpPr>
        <p:spPr>
          <a:xfrm>
            <a:off x="2743200" y="2019300"/>
            <a:ext cx="5524500" cy="4282440"/>
          </a:xfrm>
          <a:prstGeom prst="rect"/>
        </p:spPr>
        <p:txBody>
          <a:bodyPr rtlCol="0" wrap="square">
            <a:spAutoFit/>
          </a:bodyPr>
          <a:p>
            <a:r>
              <a:rPr sz="2800" lang="en-US">
                <a:solidFill>
                  <a:srgbClr val="000000"/>
                </a:solidFill>
              </a:rPr>
              <a:t>The "wow" factor in our solution is its innovative approach that significantly enhances user experience and efficiency. It integrates advanced features that solve complex problems in a user-friendly manner. This standout aspect sets our solution apart from competitors and delights users with its unique benefits.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2024-09-02T11:11:14Z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da7a0225ad7946c98ea0f0f852c8a2bb</vt:lpwstr>
  </property>
</Properties>
</file>