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2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199D-49D8-7C30-31C0-82F393047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A7B5A-0200-E7E0-A4C3-7A75DE98F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3907-2AC5-C048-F0BF-5ABDE071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EAA52-73C0-69B6-7343-E41CE0C7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313E1-44A9-A452-D0CA-25FA3E77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2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811A-BA37-FE7E-AF94-BBE71D25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C1D65-A3B2-CADA-38F0-99837F55D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FE460-659C-D322-910C-27A9F82E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FF9F-B780-3011-F22E-0B2BA0AE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DD01E-9930-4DDC-7B3A-41EEE7FB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1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CE586-03E9-13D9-ECD3-A3EC77EBF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F04AE-61C8-AE44-DBD0-C8F816ABB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BFDA3-450E-9DA7-F8AF-DD488553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759B0-8AF4-4653-17E1-DCA59F5D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3565D-55BE-34BE-56F4-D5BA620C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9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30BA-E57A-CE69-C562-8F07780B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FB9DC-B9D4-E521-E4E4-D80B3F67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57B0C-2563-3507-3A61-C657DF74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B0FD-162C-B7D8-FAC4-88790F88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A163F-280D-2EB6-6081-FAFDD60F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0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0439-9468-97C9-77ED-B92B6694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1E6CE-9404-4D6C-2C6D-DFC7DE843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15CAE-4ACD-4DDD-8895-98FA3B0D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DBA0D-CC43-F80E-895B-8EF182D9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30775-10DE-9D2B-AA9D-B63EBF73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7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639C-216D-8805-4541-1FA212BD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64310-E044-0EED-B617-FDA5193A9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C00C8-23EC-AD38-5D4D-179797802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80155-028A-5BD3-0FE8-6B538D0A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E0CB7-4FC6-24F9-8F02-088A28F1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90481-EF05-3528-1A26-6E76E1D6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66C8-4A51-CD6E-1416-2F302A17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EFF46-28DE-BAEA-5646-F8BEF487B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7935D-12B1-8767-C851-D76DD51D6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A8EA-B928-48FB-7BB1-5569B367C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463D7-3B3D-8E63-A201-0E77E8424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7D00D-5F97-1C71-04F2-2C742CF6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3FC43-B231-B5A6-3415-AFF6810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CFCF9-C97E-A40E-80F6-B8ADD25A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4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F1EA-FB34-78BD-5AF4-CC0F5750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3B213-C2ED-8572-1B44-027613AE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C1341-5FDE-866B-629C-5348B62E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B3EB8-189A-6AF7-E9BE-6A78B6BA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6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598AA-282D-CEB8-D2F8-1D49859F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D1966-B39D-6C09-44CF-BB3E2EA8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7E9A5-320F-ADC8-FA64-1474EC68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D9AA-6754-3CCA-17A2-C70BA690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A13BE-C4EE-72F9-139C-880296676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51A40-FCE0-8BBC-019E-B4CAB7E02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4A325-E060-5520-47B5-0A4F3A4F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A0E39-E988-EE42-91BB-C9B39987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2D504-3885-EF65-7779-3A88F601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A067-57EF-5B2E-0B74-43AD9514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5F556-697B-36A8-2AFA-8B5625CA4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B8569-1E19-63DC-043B-4FA04D61B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A24B7-589C-48A7-1737-5F236C1D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EB2C4-096D-8300-CCFA-71AE97F8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4430E-ED18-E8A4-DA09-7EA23886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9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4E4CB-2913-CF08-2DBD-2B41CB2B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ACD9E-1258-97B2-2934-5AC362E03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AE80B-CC7D-D6CC-1995-51B2A1291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B447C-83AA-E342-68C2-5BFD39012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BB4D2-FFD5-1ABE-4D7F-83D79179A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7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571CC-CB37-DBD1-307A-96ABF59A3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Analytics for eSports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ADA5F-312B-56C2-22A6-6FFFC714D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5200" y="2919115"/>
            <a:ext cx="6319598" cy="543405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820327">
              <a:lnSpc>
                <a:spcPct val="100000"/>
              </a:lnSpc>
              <a:spcBef>
                <a:spcPts val="898"/>
              </a:spcBef>
            </a:pPr>
            <a:r>
              <a:rPr lang="en-US" sz="172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Srijeet Mohan Nair</a:t>
            </a:r>
          </a:p>
          <a:p>
            <a:pPr defTabSz="820327">
              <a:lnSpc>
                <a:spcPct val="100000"/>
              </a:lnSpc>
              <a:spcBef>
                <a:spcPts val="898"/>
              </a:spcBef>
            </a:pPr>
            <a:r>
              <a:rPr lang="en-US" sz="172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229001998</a:t>
            </a:r>
          </a:p>
          <a:p>
            <a:pPr defTabSz="820327">
              <a:lnSpc>
                <a:spcPct val="100000"/>
              </a:lnSpc>
              <a:spcBef>
                <a:spcPts val="898"/>
              </a:spcBef>
            </a:pPr>
            <a:r>
              <a:rPr lang="en-US" sz="172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smn24@student.le.ac.uk</a:t>
            </a:r>
          </a:p>
          <a:p>
            <a:pPr algn="ctr">
              <a:lnSpc>
                <a:spcPct val="100000"/>
              </a:lnSpc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3CD9D-B3B8-EE90-940E-2E478039FCFC}"/>
              </a:ext>
            </a:extLst>
          </p:cNvPr>
          <p:cNvSpPr txBox="1"/>
          <p:nvPr/>
        </p:nvSpPr>
        <p:spPr>
          <a:xfrm>
            <a:off x="825264" y="3944989"/>
            <a:ext cx="10039472" cy="177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0327">
              <a:spcAft>
                <a:spcPts val="539"/>
              </a:spcAft>
            </a:pPr>
            <a:r>
              <a:rPr lang="en-US" sz="172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ABSTRACT</a:t>
            </a:r>
          </a:p>
          <a:p>
            <a:pPr algn="just" defTabSz="820327">
              <a:spcAft>
                <a:spcPts val="539"/>
              </a:spcAft>
            </a:pPr>
            <a:r>
              <a:rPr lang="en-US" sz="1728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well-known multiplayer online game League of Legends is the subject of the game-statistic analysis for my study. In order to gain insight and assign them a ranking based on various crucial variables, the champions effectiveness, success and performance are examined. In order to make a comparison that will ultimately lead to each contributing to some type of values, the same analytical technique is used to a number of patches that have been issued as well as time series data (year).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10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28C89-24CC-D3F7-5D8A-3C9A3E6C2792}"/>
              </a:ext>
            </a:extLst>
          </p:cNvPr>
          <p:cNvSpPr txBox="1"/>
          <p:nvPr/>
        </p:nvSpPr>
        <p:spPr>
          <a:xfrm>
            <a:off x="838200" y="477998"/>
            <a:ext cx="10515600" cy="4652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NEEDS ANALYSIS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language.</a:t>
            </a:r>
          </a:p>
          <a:p>
            <a:pPr marL="1257300" lvl="2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 python package (corr() method for correlation)</a:t>
            </a:r>
          </a:p>
          <a:p>
            <a:pPr marL="1257300" lvl="2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seaborn and matplotlib data visualization libraries.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programming language.</a:t>
            </a:r>
          </a:p>
          <a:p>
            <a:pPr marL="1257300" lvl="2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tidyverse library. </a:t>
            </a:r>
          </a:p>
          <a:p>
            <a:pPr marL="1257300" lvl="2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inferencing functions(t-test and cor.test for correlation)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BI. (new learn)</a:t>
            </a:r>
          </a:p>
          <a:p>
            <a:pPr marL="1257300" lvl="2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transformation.</a:t>
            </a:r>
          </a:p>
          <a:p>
            <a:pPr marL="1257300" lvl="2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meaningful visualizations for relevant attributes.</a:t>
            </a:r>
          </a:p>
          <a:p>
            <a:pPr marL="1257300" lvl="2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depicting 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lationship between the attributes.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2">
              <a:lnSpc>
                <a:spcPct val="90000"/>
              </a:lnSpc>
              <a:spcAft>
                <a:spcPts val="600"/>
              </a:spcAft>
            </a:pP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scale of 1 – 10, my confidence after League of Legends game-statistic analysis using Python programming language is 7, R programming language is 7 and Power BI is 7.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96D61-B9AE-24CB-27C2-E6E62764F86B}"/>
              </a:ext>
            </a:extLst>
          </p:cNvPr>
          <p:cNvSpPr txBox="1"/>
          <p:nvPr/>
        </p:nvSpPr>
        <p:spPr>
          <a:xfrm>
            <a:off x="983343" y="83865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AND CONTEXT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multi-player online battle arena(MOBA) game called League of Legends (LoL).</a:t>
            </a:r>
          </a:p>
          <a:p>
            <a:pPr marL="5143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taking into account the game updates that have been implemented over years, accurately rank the champions based on their performance ability and effectiveness. </a:t>
            </a:r>
          </a:p>
          <a:p>
            <a:pPr marL="5143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would be to encourage players, whether new or experienced, to win more games.</a:t>
            </a:r>
          </a:p>
          <a:p>
            <a:pPr marL="5143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data points were analysed:</a:t>
            </a: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damagetakenperminute, total cs, champion</a:t>
            </a:r>
          </a:p>
          <a:p>
            <a:pPr marL="12573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damagetakenperminute, total cs, champion </a:t>
            </a:r>
          </a:p>
          <a:p>
            <a:pPr marL="12573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cs, champion, patch</a:t>
            </a:r>
          </a:p>
          <a:p>
            <a:pPr marL="12573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damagetochampions, champion, patch</a:t>
            </a:r>
          </a:p>
          <a:p>
            <a:pPr marL="12573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kills, deaths, champion, position</a:t>
            </a:r>
          </a:p>
          <a:p>
            <a:pPr marL="12573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minionkills, monsterkills, total cs, patch, champion</a:t>
            </a:r>
          </a:p>
          <a:p>
            <a:pPr marL="12573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damagetochampions, totalgold, champion, patch</a:t>
            </a:r>
          </a:p>
          <a:p>
            <a:pPr marL="5143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for collecting these datapoints: University of Leicester Blackboard(Google Drive).</a:t>
            </a:r>
          </a:p>
        </p:txBody>
      </p:sp>
    </p:spTree>
    <p:extLst>
      <p:ext uri="{BB962C8B-B14F-4D97-AF65-F5344CB8AC3E}">
        <p14:creationId xmlns:p14="http://schemas.microsoft.com/office/powerpoint/2010/main" val="17665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209B12-C4E4-786E-B946-40CF00365367}"/>
              </a:ext>
            </a:extLst>
          </p:cNvPr>
          <p:cNvSpPr/>
          <p:nvPr/>
        </p:nvSpPr>
        <p:spPr>
          <a:xfrm>
            <a:off x="614569" y="278296"/>
            <a:ext cx="11455511" cy="60707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7305B-BD3A-DC80-99F6-F89BE83AABB9}"/>
              </a:ext>
            </a:extLst>
          </p:cNvPr>
          <p:cNvSpPr txBox="1"/>
          <p:nvPr/>
        </p:nvSpPr>
        <p:spPr>
          <a:xfrm>
            <a:off x="614569" y="239040"/>
            <a:ext cx="1145551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1 -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Champions DamageTakenPerMinute and Creepscore are related over the years, and which champions appear most often 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987421-34A2-EBCB-CB91-C53BCB927AA8}"/>
              </a:ext>
            </a:extLst>
          </p:cNvPr>
          <p:cNvGrpSpPr/>
          <p:nvPr/>
        </p:nvGrpSpPr>
        <p:grpSpPr>
          <a:xfrm>
            <a:off x="614569" y="1091257"/>
            <a:ext cx="11455511" cy="5700992"/>
            <a:chOff x="614569" y="1051500"/>
            <a:chExt cx="11455511" cy="57009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86D61B2-0E53-97C3-12CE-61C2192B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569" y="1051500"/>
              <a:ext cx="6067584" cy="34999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C854571-26CC-5BAE-1B26-961CD92A3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1287" y="3653338"/>
              <a:ext cx="5748793" cy="309915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BD2730-2F82-163C-F28A-7AE05BE21799}"/>
                </a:ext>
              </a:extLst>
            </p:cNvPr>
            <p:cNvSpPr txBox="1"/>
            <p:nvPr/>
          </p:nvSpPr>
          <p:spPr>
            <a:xfrm>
              <a:off x="6937716" y="1239314"/>
              <a:ext cx="48768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srgbClr val="C00000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Correlation matrix 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 correlation 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observed (-0.11).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DamagTakenPerMinute and Creepscore are 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independent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5D84DE-C968-8827-1D12-648CA214F4F0}"/>
                </a:ext>
              </a:extLst>
            </p:cNvPr>
            <p:cNvSpPr txBox="1"/>
            <p:nvPr/>
          </p:nvSpPr>
          <p:spPr>
            <a:xfrm>
              <a:off x="2082800" y="4838992"/>
              <a:ext cx="42595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Analysed the champions with highest appearance for each year.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Factors considered: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DamagTakenPerMinute and Creepscore</a:t>
              </a:r>
              <a:r>
                <a:rPr lang="en-US" sz="1600" dirty="0"/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640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DBAD3C-663A-828E-96AA-684DD107ABBA}"/>
              </a:ext>
            </a:extLst>
          </p:cNvPr>
          <p:cNvSpPr/>
          <p:nvPr/>
        </p:nvSpPr>
        <p:spPr>
          <a:xfrm>
            <a:off x="614570" y="239040"/>
            <a:ext cx="11232873" cy="656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7A75F-757A-100E-E892-0C345F3C14CD}"/>
              </a:ext>
            </a:extLst>
          </p:cNvPr>
          <p:cNvSpPr txBox="1"/>
          <p:nvPr/>
        </p:nvSpPr>
        <p:spPr>
          <a:xfrm>
            <a:off x="614570" y="239040"/>
            <a:ext cx="1147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2: Which Champions appear most in the top 10% highest Creepscore, and how has this changed over the last five patches?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9E41D2-BC4C-BC1D-4750-FF2ABEDB4110}"/>
              </a:ext>
            </a:extLst>
          </p:cNvPr>
          <p:cNvGrpSpPr/>
          <p:nvPr/>
        </p:nvGrpSpPr>
        <p:grpSpPr>
          <a:xfrm>
            <a:off x="614570" y="1015273"/>
            <a:ext cx="11577430" cy="5842727"/>
            <a:chOff x="614570" y="1015273"/>
            <a:chExt cx="11577430" cy="584272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954ADB-7D6E-850E-C2D9-7EADD90C3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570" y="1015273"/>
              <a:ext cx="5878364" cy="351174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CB763B-5211-BC5C-102D-75B6B083D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934" y="3346252"/>
              <a:ext cx="5699066" cy="351174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9826FE-26D0-CFAC-D578-293660373DE4}"/>
                </a:ext>
              </a:extLst>
            </p:cNvPr>
            <p:cNvSpPr txBox="1"/>
            <p:nvPr/>
          </p:nvSpPr>
          <p:spPr>
            <a:xfrm>
              <a:off x="6492934" y="1046914"/>
              <a:ext cx="47202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Champions with 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highest probability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come on 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 in terms of creepscore.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Ezreal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most consistent champion followed by 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Jinx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10ED0E-03B7-CBF9-6ABB-DA7BE108EFA1}"/>
                </a:ext>
              </a:extLst>
            </p:cNvPr>
            <p:cNvSpPr txBox="1"/>
            <p:nvPr/>
          </p:nvSpPr>
          <p:spPr>
            <a:xfrm>
              <a:off x="1600200" y="4891044"/>
              <a:ext cx="489273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the last 5 patch updates, the 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champions creepscore performance trends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are majorly observed.</a:t>
              </a:r>
            </a:p>
            <a:p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and Deviation 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increases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champions performance affected in a 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good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way.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and Deviation 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decreases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champions performance affected in a 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bad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way.</a:t>
              </a:r>
              <a:endParaRPr lang="en-US" dirty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60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C82327-12F7-1C3E-BED2-450FCED5F361}"/>
              </a:ext>
            </a:extLst>
          </p:cNvPr>
          <p:cNvSpPr/>
          <p:nvPr/>
        </p:nvSpPr>
        <p:spPr>
          <a:xfrm>
            <a:off x="614570" y="239040"/>
            <a:ext cx="11113604" cy="67173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6C23-F209-4C6D-737E-FBD219C52DAB}"/>
              </a:ext>
            </a:extLst>
          </p:cNvPr>
          <p:cNvSpPr txBox="1"/>
          <p:nvPr/>
        </p:nvSpPr>
        <p:spPr>
          <a:xfrm>
            <a:off x="614570" y="239040"/>
            <a:ext cx="1087893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3: Which Champions appear most in the highest and lowest 10% Damage to Champions, and how has this changed over the last five patches?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F3A7F6-CC40-63AF-109D-9AAB0EE6B809}"/>
              </a:ext>
            </a:extLst>
          </p:cNvPr>
          <p:cNvGrpSpPr/>
          <p:nvPr/>
        </p:nvGrpSpPr>
        <p:grpSpPr>
          <a:xfrm>
            <a:off x="614570" y="1032510"/>
            <a:ext cx="11318631" cy="5172699"/>
            <a:chOff x="710002" y="1007110"/>
            <a:chExt cx="11318631" cy="51726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25D429E-B5AE-AA0C-7B8F-E785574DF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002" y="1007110"/>
              <a:ext cx="5344033" cy="40126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114641-CF0E-6370-CC0E-9517D5893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1793" y="1488159"/>
              <a:ext cx="5546840" cy="40744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7201AF-EF23-0912-B38B-05B35FFCE624}"/>
                </a:ext>
              </a:extLst>
            </p:cNvPr>
            <p:cNvSpPr txBox="1"/>
            <p:nvPr/>
          </p:nvSpPr>
          <p:spPr>
            <a:xfrm>
              <a:off x="751967" y="5141463"/>
              <a:ext cx="53440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Ezreal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the most consistent champion in terms of 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highest DamageToChampions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followed by 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Viktor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0EA32F-111C-EEB1-6438-877B11E25277}"/>
                </a:ext>
              </a:extLst>
            </p:cNvPr>
            <p:cNvSpPr txBox="1"/>
            <p:nvPr/>
          </p:nvSpPr>
          <p:spPr>
            <a:xfrm>
              <a:off x="6684600" y="5595034"/>
              <a:ext cx="53440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Leona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the most consistent champion in terms of 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lowest DamageToChampions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followed by 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Lulu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Nautilus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929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CABC41-DBBB-8385-3C24-B4E223E4D5C4}"/>
              </a:ext>
            </a:extLst>
          </p:cNvPr>
          <p:cNvSpPr/>
          <p:nvPr/>
        </p:nvSpPr>
        <p:spPr>
          <a:xfrm>
            <a:off x="614570" y="239040"/>
            <a:ext cx="11298030" cy="646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4: Analysing the Champions with the highest Kill/Death ratio over the years and the impact of Position of Play on this ratio.</a:t>
            </a:r>
          </a:p>
        </p:txBody>
      </p:sp>
      <p:pic>
        <p:nvPicPr>
          <p:cNvPr id="7" name="Picture 6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04E507B2-B736-C8D0-367A-2867517FC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70" y="1130071"/>
            <a:ext cx="5760830" cy="2946629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BAEB5E94-0869-BF56-2E6F-EA503FD59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1" y="3672330"/>
            <a:ext cx="5397500" cy="2946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AC32FE-73BE-FE64-9538-738D8E8674BB}"/>
              </a:ext>
            </a:extLst>
          </p:cNvPr>
          <p:cNvSpPr txBox="1"/>
          <p:nvPr/>
        </p:nvSpPr>
        <p:spPr>
          <a:xfrm>
            <a:off x="6692901" y="1470446"/>
            <a:ext cx="50672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Analysed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champions with highest kill death ratio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year.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Factors considered: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Kills, Deaths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years out of 5 recorded co-champions.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9550E-4E09-3B76-5193-D4A47196C311}"/>
              </a:ext>
            </a:extLst>
          </p:cNvPr>
          <p:cNvSpPr txBox="1"/>
          <p:nvPr/>
        </p:nvSpPr>
        <p:spPr>
          <a:xfrm>
            <a:off x="1308101" y="4807090"/>
            <a:ext cx="50672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position of play for highest kill death ratio.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 inference.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over last 5 years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playing at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bottom position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marksman)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effective. </a:t>
            </a:r>
          </a:p>
        </p:txBody>
      </p:sp>
    </p:spTree>
    <p:extLst>
      <p:ext uri="{BB962C8B-B14F-4D97-AF65-F5344CB8AC3E}">
        <p14:creationId xmlns:p14="http://schemas.microsoft.com/office/powerpoint/2010/main" val="258556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6CFE80-E59A-196B-B12A-FDB4DC0AEE74}"/>
              </a:ext>
            </a:extLst>
          </p:cNvPr>
          <p:cNvSpPr/>
          <p:nvPr/>
        </p:nvSpPr>
        <p:spPr>
          <a:xfrm>
            <a:off x="622300" y="241300"/>
            <a:ext cx="11442700" cy="622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45361-E8EE-4B4A-5DCA-380ADD6F428F}"/>
              </a:ext>
            </a:extLst>
          </p:cNvPr>
          <p:cNvSpPr txBox="1"/>
          <p:nvPr/>
        </p:nvSpPr>
        <p:spPr>
          <a:xfrm>
            <a:off x="614570" y="239040"/>
            <a:ext cx="1147583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5: Keeping in mind the creepscore analysis, is creepscore related with minion kills and monster kills? Which Champions appear most in the top 10% highest minion kills and monster kills?</a:t>
            </a:r>
          </a:p>
        </p:txBody>
      </p:sp>
      <p:pic>
        <p:nvPicPr>
          <p:cNvPr id="15" name="Picture 14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4D3EA9AF-FCC8-85B9-6093-E51C6EA8C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55" y="1041400"/>
            <a:ext cx="5531145" cy="3238500"/>
          </a:xfrm>
          <a:prstGeom prst="rect">
            <a:avLst/>
          </a:prstGeom>
        </p:spPr>
      </p:pic>
      <p:pic>
        <p:nvPicPr>
          <p:cNvPr id="21" name="Picture 20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F9A15BA4-99B8-8600-AFE8-E2E06D477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041400"/>
            <a:ext cx="5531145" cy="322942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1EAC1C18-0B09-460E-8F97-3734FC07BDFA}"/>
              </a:ext>
            </a:extLst>
          </p:cNvPr>
          <p:cNvGrpSpPr/>
          <p:nvPr/>
        </p:nvGrpSpPr>
        <p:grpSpPr>
          <a:xfrm>
            <a:off x="1168400" y="5867400"/>
            <a:ext cx="4330699" cy="800100"/>
            <a:chOff x="1168400" y="5867401"/>
            <a:chExt cx="4330699" cy="8001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2D20DF7-90B4-6550-2CB5-6F5E2A0E1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8400" y="5867401"/>
              <a:ext cx="4330699" cy="8001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D5DF52-1978-598A-DA64-8C1F8F92A851}"/>
                </a:ext>
              </a:extLst>
            </p:cNvPr>
            <p:cNvSpPr/>
            <p:nvPr/>
          </p:nvSpPr>
          <p:spPr>
            <a:xfrm>
              <a:off x="3225800" y="6464300"/>
              <a:ext cx="1397000" cy="2032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DAAFE7-B7D9-C663-3704-FF8F90CB7B15}"/>
              </a:ext>
            </a:extLst>
          </p:cNvPr>
          <p:cNvGrpSpPr/>
          <p:nvPr/>
        </p:nvGrpSpPr>
        <p:grpSpPr>
          <a:xfrm>
            <a:off x="7200900" y="5867400"/>
            <a:ext cx="4495799" cy="800100"/>
            <a:chOff x="7200900" y="5867400"/>
            <a:chExt cx="4495799" cy="8001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1F49350-2EB3-2ECB-9354-4F452C305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0900" y="5867400"/>
              <a:ext cx="4495799" cy="8001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D0CB67-F0E8-D465-8425-A8E83F71C193}"/>
                </a:ext>
              </a:extLst>
            </p:cNvPr>
            <p:cNvSpPr/>
            <p:nvPr/>
          </p:nvSpPr>
          <p:spPr>
            <a:xfrm>
              <a:off x="9245600" y="6438900"/>
              <a:ext cx="1450827" cy="2286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BC4802F-A079-A283-2949-F23E7EACEE65}"/>
              </a:ext>
            </a:extLst>
          </p:cNvPr>
          <p:cNvSpPr txBox="1"/>
          <p:nvPr/>
        </p:nvSpPr>
        <p:spPr>
          <a:xfrm>
            <a:off x="614570" y="4426855"/>
            <a:ext cx="56338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Champions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probability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come on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in terms of minion kills.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Ezreal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most consistent champion followed by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minion kills with creepscore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dependency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observed ( p-value &gt; 0.05 )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39BE01-61C9-087E-11B0-F13D21D85C9A}"/>
              </a:ext>
            </a:extLst>
          </p:cNvPr>
          <p:cNvSpPr txBox="1"/>
          <p:nvPr/>
        </p:nvSpPr>
        <p:spPr>
          <a:xfrm>
            <a:off x="6456570" y="4435929"/>
            <a:ext cx="56338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Champions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probability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come on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in terms of monster kills.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Viego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most effective champion throughout.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monster kills with creepscore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dependency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observed ( p-value &gt; 0.05 )</a:t>
            </a:r>
          </a:p>
        </p:txBody>
      </p:sp>
    </p:spTree>
    <p:extLst>
      <p:ext uri="{BB962C8B-B14F-4D97-AF65-F5344CB8AC3E}">
        <p14:creationId xmlns:p14="http://schemas.microsoft.com/office/powerpoint/2010/main" val="106946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DBD157-BF17-1519-5A87-BC692D4B249F}"/>
              </a:ext>
            </a:extLst>
          </p:cNvPr>
          <p:cNvSpPr/>
          <p:nvPr/>
        </p:nvSpPr>
        <p:spPr>
          <a:xfrm>
            <a:off x="584200" y="203200"/>
            <a:ext cx="11023600" cy="646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8D0FE-1689-61C7-3CF5-B521AD447704}"/>
              </a:ext>
            </a:extLst>
          </p:cNvPr>
          <p:cNvSpPr txBox="1"/>
          <p:nvPr/>
        </p:nvSpPr>
        <p:spPr>
          <a:xfrm>
            <a:off x="563770" y="188240"/>
            <a:ext cx="1147583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6: For the last five patch updates, identify the Champions that appears the most in highest 10% Damage To Champions and how does it affect the Total Gold earned?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0DACE7-F41E-436B-4593-D6E6596904E6}"/>
              </a:ext>
            </a:extLst>
          </p:cNvPr>
          <p:cNvGrpSpPr/>
          <p:nvPr/>
        </p:nvGrpSpPr>
        <p:grpSpPr>
          <a:xfrm>
            <a:off x="1249701" y="5756507"/>
            <a:ext cx="5143500" cy="927100"/>
            <a:chOff x="1249701" y="5893947"/>
            <a:chExt cx="5143500" cy="9271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BC82835-74A1-9D36-558C-D04DDFE8A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9701" y="5893947"/>
              <a:ext cx="5143500" cy="9271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652AE1-2213-35B5-ABB9-59139DB77C08}"/>
                </a:ext>
              </a:extLst>
            </p:cNvPr>
            <p:cNvSpPr/>
            <p:nvPr/>
          </p:nvSpPr>
          <p:spPr>
            <a:xfrm>
              <a:off x="2964201" y="6438900"/>
              <a:ext cx="1714500" cy="2159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A blue squares with white text&#10;&#10;Description automatically generated with low confidence">
            <a:extLst>
              <a:ext uri="{FF2B5EF4-FFF2-40B4-BE49-F238E27FC236}">
                <a16:creationId xmlns:a16="http://schemas.microsoft.com/office/drawing/2014/main" id="{A6AFD5DB-9AAE-099D-2B96-250344E85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201" y="3644900"/>
            <a:ext cx="4848902" cy="3009900"/>
          </a:xfrm>
          <a:prstGeom prst="rect">
            <a:avLst/>
          </a:prstGeom>
        </p:spPr>
      </p:pic>
      <p:pic>
        <p:nvPicPr>
          <p:cNvPr id="17" name="Picture 16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280E1553-8F3E-964D-917C-A68A38026A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70" y="1027553"/>
            <a:ext cx="6052930" cy="28967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7F24664-0189-3DBD-254E-CD25F22A25D0}"/>
              </a:ext>
            </a:extLst>
          </p:cNvPr>
          <p:cNvSpPr txBox="1"/>
          <p:nvPr/>
        </p:nvSpPr>
        <p:spPr>
          <a:xfrm>
            <a:off x="1122701" y="4404261"/>
            <a:ext cx="5397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inference.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correlation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observed (0.9).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Pearson’s Correlation statistics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p-value &lt; 0.05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DamageToChampions and TotalGold earned are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9C112D-909D-54D7-1BC1-338B0A70393D}"/>
              </a:ext>
            </a:extLst>
          </p:cNvPr>
          <p:cNvSpPr txBox="1"/>
          <p:nvPr/>
        </p:nvSpPr>
        <p:spPr>
          <a:xfrm>
            <a:off x="7193301" y="1489897"/>
            <a:ext cx="4693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Ezreal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Viktor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terms of DamageToChampions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Gold earned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directly proportional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DamageToChampions score.</a:t>
            </a:r>
          </a:p>
        </p:txBody>
      </p:sp>
    </p:spTree>
    <p:extLst>
      <p:ext uri="{BB962C8B-B14F-4D97-AF65-F5344CB8AC3E}">
        <p14:creationId xmlns:p14="http://schemas.microsoft.com/office/powerpoint/2010/main" val="50878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8520A-760F-14E1-1A63-7603B7BCCE45}"/>
              </a:ext>
            </a:extLst>
          </p:cNvPr>
          <p:cNvSpPr txBox="1"/>
          <p:nvPr/>
        </p:nvSpPr>
        <p:spPr>
          <a:xfrm>
            <a:off x="838200" y="766082"/>
            <a:ext cx="10515600" cy="461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Champions Damage taken per minute and Creepscore are not associated.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year, the most used champions in the game battle was analysed. 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kill death ratio, top champions are analysed along with the impactful position of play over the last five years.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Creepscore, Damage to champions, Minion kills and Monster kills, top champions are analysed for the last five released patches, respectively.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champions creepscore mean and deviation analysis show increase-decrease trend for the last five released patches.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Minion kills and Monster kills when considered and compared separately with creepscore are not associated.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gold earned and Damage to champions are associated.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STATEMENT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value by improving player’s knowledge on selecting a champion more effectively inorder to win more games.</a:t>
            </a:r>
          </a:p>
        </p:txBody>
      </p:sp>
    </p:spTree>
    <p:extLst>
      <p:ext uri="{BB962C8B-B14F-4D97-AF65-F5344CB8AC3E}">
        <p14:creationId xmlns:p14="http://schemas.microsoft.com/office/powerpoint/2010/main" val="331115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4278</TotalTime>
  <Words>963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Data Analytics for eSports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for eSports</dc:title>
  <dc:creator>Mohan Nair, Srijeet</dc:creator>
  <cp:lastModifiedBy>Mohan Nair, Srijeet</cp:lastModifiedBy>
  <cp:revision>362</cp:revision>
  <dcterms:created xsi:type="dcterms:W3CDTF">2023-04-12T20:43:47Z</dcterms:created>
  <dcterms:modified xsi:type="dcterms:W3CDTF">2023-05-16T15:57:01Z</dcterms:modified>
</cp:coreProperties>
</file>