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7"/>
  </p:notesMasterIdLst>
  <p:sldIdLst>
    <p:sldId id="312" r:id="rId5"/>
    <p:sldId id="326" r:id="rId6"/>
    <p:sldId id="324" r:id="rId7"/>
    <p:sldId id="325" r:id="rId8"/>
    <p:sldId id="321" r:id="rId9"/>
    <p:sldId id="322" r:id="rId10"/>
    <p:sldId id="323" r:id="rId11"/>
    <p:sldId id="317" r:id="rId12"/>
    <p:sldId id="318" r:id="rId13"/>
    <p:sldId id="319" r:id="rId14"/>
    <p:sldId id="320" r:id="rId15"/>
    <p:sldId id="280" r:id="rId16"/>
    <p:sldId id="299" r:id="rId17"/>
    <p:sldId id="309" r:id="rId18"/>
    <p:sldId id="284" r:id="rId19"/>
    <p:sldId id="300" r:id="rId20"/>
    <p:sldId id="307" r:id="rId21"/>
    <p:sldId id="287" r:id="rId22"/>
    <p:sldId id="315" r:id="rId23"/>
    <p:sldId id="313" r:id="rId24"/>
    <p:sldId id="314" r:id="rId25"/>
    <p:sldId id="293" r:id="rId2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5EEB82-ADFB-403A-A0A3-A86BC7122E7B}">
          <p14:sldIdLst>
            <p14:sldId id="312"/>
            <p14:sldId id="326"/>
            <p14:sldId id="324"/>
            <p14:sldId id="325"/>
            <p14:sldId id="321"/>
            <p14:sldId id="322"/>
            <p14:sldId id="323"/>
            <p14:sldId id="317"/>
            <p14:sldId id="318"/>
            <p14:sldId id="319"/>
            <p14:sldId id="320"/>
            <p14:sldId id="280"/>
            <p14:sldId id="299"/>
            <p14:sldId id="309"/>
            <p14:sldId id="284"/>
            <p14:sldId id="300"/>
            <p14:sldId id="307"/>
            <p14:sldId id="287"/>
            <p14:sldId id="315"/>
            <p14:sldId id="313"/>
            <p14:sldId id="31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8D7E"/>
    <a:srgbClr val="256957"/>
    <a:srgbClr val="202C8F"/>
    <a:srgbClr val="439B80"/>
    <a:srgbClr val="50B495"/>
    <a:srgbClr val="6EC072"/>
    <a:srgbClr val="EAEAEA"/>
    <a:srgbClr val="3151EF"/>
    <a:srgbClr val="0D0D0D"/>
    <a:srgbClr val="8CF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09" autoAdjust="0"/>
  </p:normalViewPr>
  <p:slideViewPr>
    <p:cSldViewPr snapToGrid="0" snapToObjects="1">
      <p:cViewPr>
        <p:scale>
          <a:sx n="75" d="100"/>
          <a:sy n="75" d="100"/>
        </p:scale>
        <p:origin x="450" y="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457200"/>
            <a:ext cx="987552" cy="274320"/>
          </a:xfr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microsoft.com/office/2011/relationships/webextension" Target="../webextensions/webextension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9FD2-DAF5-A670-C3FE-679B534D808C}"/>
              </a:ext>
            </a:extLst>
          </p:cNvPr>
          <p:cNvSpPr txBox="1">
            <a:spLocks/>
          </p:cNvSpPr>
          <p:nvPr/>
        </p:nvSpPr>
        <p:spPr>
          <a:xfrm>
            <a:off x="2792690" y="757676"/>
            <a:ext cx="8713406" cy="1542834"/>
          </a:xfrm>
          <a:prstGeom prst="rect">
            <a:avLst/>
          </a:prstGeom>
          <a:noFill/>
          <a:ln w="76200">
            <a:noFill/>
          </a:ln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Building Sustainability with data</a:t>
            </a:r>
            <a:b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D62F480-5B3C-131F-DD6C-2C491DD018FA}"/>
              </a:ext>
            </a:extLst>
          </p:cNvPr>
          <p:cNvSpPr txBox="1">
            <a:spLocks/>
          </p:cNvSpPr>
          <p:nvPr/>
        </p:nvSpPr>
        <p:spPr>
          <a:xfrm>
            <a:off x="2792690" y="2994637"/>
            <a:ext cx="6216492" cy="12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Supervisor: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Vishal Sharma - Product Strategic Lead at SmartViz</a:t>
            </a:r>
            <a:br>
              <a:rPr lang="en-US" sz="5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83E671-13A3-25D6-480A-33F2302AD88C}"/>
              </a:ext>
            </a:extLst>
          </p:cNvPr>
          <p:cNvSpPr txBox="1">
            <a:spLocks/>
          </p:cNvSpPr>
          <p:nvPr/>
        </p:nvSpPr>
        <p:spPr>
          <a:xfrm>
            <a:off x="2792690" y="2144010"/>
            <a:ext cx="4524239" cy="861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Supervisor: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Grechuk Bogdan</a:t>
            </a:r>
            <a:br>
              <a:rPr lang="en-US" sz="5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26A25-7845-B2A8-0A46-4D408ECCE1DB}"/>
              </a:ext>
            </a:extLst>
          </p:cNvPr>
          <p:cNvSpPr txBox="1"/>
          <p:nvPr/>
        </p:nvSpPr>
        <p:spPr>
          <a:xfrm>
            <a:off x="2792690" y="4505204"/>
            <a:ext cx="2915478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Srijeet Mohan Nair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ID: 229001998</a:t>
            </a:r>
          </a:p>
        </p:txBody>
      </p:sp>
    </p:spTree>
    <p:extLst>
      <p:ext uri="{BB962C8B-B14F-4D97-AF65-F5344CB8AC3E}">
        <p14:creationId xmlns:p14="http://schemas.microsoft.com/office/powerpoint/2010/main" val="3579503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6">
            <a:extLst>
              <a:ext uri="{FF2B5EF4-FFF2-40B4-BE49-F238E27FC236}">
                <a16:creationId xmlns:a16="http://schemas.microsoft.com/office/drawing/2014/main" id="{8ACE7B2F-7477-CF0F-CFB7-4A145921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036" y="140677"/>
            <a:ext cx="10671048" cy="1119672"/>
          </a:xfrm>
          <a:noFill/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US" sz="2800" dirty="0">
                <a:cs typeface="Times New Roman" panose="02020603050405020304" pitchFamily="18" charset="0"/>
              </a:rPr>
            </a:br>
            <a:br>
              <a:rPr lang="en-US" sz="2800" dirty="0">
                <a:cs typeface="Times New Roman" panose="02020603050405020304" pitchFamily="18" charset="0"/>
              </a:rPr>
            </a:br>
            <a:r>
              <a:rPr lang="en-US" sz="2800" dirty="0">
                <a:cs typeface="Times New Roman" panose="02020603050405020304" pitchFamily="18" charset="0"/>
              </a:rPr>
              <a:t>CORRELATION SIGNIFICANCE CHECK </a:t>
            </a:r>
            <a:br>
              <a:rPr lang="en-US" sz="2800" dirty="0"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SIMPLE LINEAR REGRESSION STATISTIC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019A02-C9A0-6314-2CB5-A483EE5F6847}"/>
              </a:ext>
            </a:extLst>
          </p:cNvPr>
          <p:cNvSpPr txBox="1"/>
          <p:nvPr/>
        </p:nvSpPr>
        <p:spPr>
          <a:xfrm>
            <a:off x="871494" y="1297431"/>
            <a:ext cx="11320506" cy="2086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cs typeface="Calibri" panose="020F0502020204030204" pitchFamily="34" charset="0"/>
              </a:rPr>
              <a:t>4 datasets – after deep clean, before deep clean, after initial clean and original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202C8F"/>
                </a:solidFill>
                <a:cs typeface="Calibri" panose="020F0502020204030204" pitchFamily="34" charset="0"/>
              </a:rPr>
              <a:t>		Which dataset’s correlation more precise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202C8F"/>
                </a:solidFill>
                <a:cs typeface="Calibri" panose="020F0502020204030204" pitchFamily="34" charset="0"/>
              </a:rPr>
              <a:t>		Which dataset should be considered for forecasting each metrics for each buildings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cs typeface="Calibri" panose="020F0502020204030204" pitchFamily="34" charset="0"/>
              </a:rPr>
              <a:t>Simple Linear Regression statistic </a:t>
            </a:r>
            <a:r>
              <a:rPr lang="en-US" sz="1600" dirty="0">
                <a:solidFill>
                  <a:srgbClr val="202C8F"/>
                </a:solidFill>
                <a:cs typeface="Calibri" panose="020F0502020204030204" pitchFamily="34" charset="0"/>
              </a:rPr>
              <a:t>(Explanatory variable – </a:t>
            </a:r>
            <a:r>
              <a:rPr lang="en-US" sz="1600" dirty="0">
                <a:cs typeface="Calibri" panose="020F0502020204030204" pitchFamily="34" charset="0"/>
              </a:rPr>
              <a:t>Occupancy</a:t>
            </a:r>
            <a:r>
              <a:rPr lang="en-US" sz="1600" dirty="0">
                <a:solidFill>
                  <a:srgbClr val="202C8F"/>
                </a:solidFill>
                <a:cs typeface="Calibri" panose="020F0502020204030204" pitchFamily="34" charset="0"/>
              </a:rPr>
              <a:t>, </a:t>
            </a:r>
          </a:p>
          <a:p>
            <a:pPr lvl="3">
              <a:lnSpc>
                <a:spcPct val="150000"/>
              </a:lnSpc>
            </a:pPr>
            <a:r>
              <a:rPr lang="en-US" sz="1600" dirty="0">
                <a:solidFill>
                  <a:srgbClr val="202C8F"/>
                </a:solidFill>
                <a:cs typeface="Calibri" panose="020F0502020204030204" pitchFamily="34" charset="0"/>
              </a:rPr>
              <a:t>								    Response variable – </a:t>
            </a:r>
            <a:r>
              <a:rPr lang="en-US" sz="1600" dirty="0">
                <a:cs typeface="Calibri" panose="020F0502020204030204" pitchFamily="34" charset="0"/>
              </a:rPr>
              <a:t>CO2, Humidity</a:t>
            </a:r>
            <a:r>
              <a:rPr lang="en-US" sz="1600" dirty="0">
                <a:solidFill>
                  <a:srgbClr val="202C8F"/>
                </a:solidFill>
                <a:cs typeface="Calibri" panose="020F0502020204030204" pitchFamily="34" charset="0"/>
              </a:rPr>
              <a:t>)</a:t>
            </a:r>
            <a:endParaRPr lang="en-US" dirty="0">
              <a:solidFill>
                <a:srgbClr val="202C8F"/>
              </a:solidFill>
              <a:cs typeface="Calibri" panose="020F05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1F21711-CA82-3123-124B-B0504038B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36" y="1779699"/>
            <a:ext cx="1066683" cy="956603"/>
          </a:xfrm>
          <a:prstGeom prst="rect">
            <a:avLst/>
          </a:prstGeom>
          <a:effectLst>
            <a:softEdge rad="317500"/>
          </a:effectLst>
          <a:scene3d>
            <a:camera prst="perspectiveContrastingRightFacing"/>
            <a:lightRig rig="threePt" dir="t"/>
          </a:scene3d>
        </p:spPr>
      </p:pic>
      <p:sp>
        <p:nvSpPr>
          <p:cNvPr id="31" name="Half Frame 30">
            <a:extLst>
              <a:ext uri="{FF2B5EF4-FFF2-40B4-BE49-F238E27FC236}">
                <a16:creationId xmlns:a16="http://schemas.microsoft.com/office/drawing/2014/main" id="{6510A003-B799-9425-CDEE-8F806F412AF2}"/>
              </a:ext>
            </a:extLst>
          </p:cNvPr>
          <p:cNvSpPr/>
          <p:nvPr/>
        </p:nvSpPr>
        <p:spPr>
          <a:xfrm rot="5400000">
            <a:off x="10987314" y="-261257"/>
            <a:ext cx="943429" cy="1465943"/>
          </a:xfrm>
          <a:prstGeom prst="halfFram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96E6AB2B-272B-1D52-A4D4-D7180722A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618" y="3826710"/>
            <a:ext cx="3084144" cy="283214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13488E86-BE40-FDE4-C893-0FD8718C0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460" y="3821252"/>
            <a:ext cx="3084144" cy="2864108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F783C317-E803-1BE1-6206-7ECF295AE3D3}"/>
              </a:ext>
            </a:extLst>
          </p:cNvPr>
          <p:cNvGrpSpPr/>
          <p:nvPr/>
        </p:nvGrpSpPr>
        <p:grpSpPr>
          <a:xfrm>
            <a:off x="382414" y="3095039"/>
            <a:ext cx="11207480" cy="3558358"/>
            <a:chOff x="545854" y="3127002"/>
            <a:chExt cx="11207480" cy="3558358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BE6E67B7-05F5-24A0-A712-88C6017C6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2250" y="3853215"/>
              <a:ext cx="3084144" cy="2806077"/>
            </a:xfrm>
            <a:prstGeom prst="rect">
              <a:avLst/>
            </a:prstGeom>
          </p:spPr>
        </p:pic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6FA474D-DADD-6E98-B699-D49B92CF4283}"/>
                </a:ext>
              </a:extLst>
            </p:cNvPr>
            <p:cNvGrpSpPr/>
            <p:nvPr/>
          </p:nvGrpSpPr>
          <p:grpSpPr>
            <a:xfrm>
              <a:off x="1277993" y="3948022"/>
              <a:ext cx="10475341" cy="2737338"/>
              <a:chOff x="1277993" y="3951732"/>
              <a:chExt cx="10475341" cy="2737338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E54257A-DDF5-6768-6A83-8BA24CC6B381}"/>
                  </a:ext>
                </a:extLst>
              </p:cNvPr>
              <p:cNvCxnSpPr/>
              <p:nvPr/>
            </p:nvCxnSpPr>
            <p:spPr>
              <a:xfrm>
                <a:off x="1277993" y="6689070"/>
                <a:ext cx="1783106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1BEB83-1080-DEC0-45C7-7535D5BE44EB}"/>
                  </a:ext>
                </a:extLst>
              </p:cNvPr>
              <p:cNvSpPr txBox="1"/>
              <p:nvPr/>
            </p:nvSpPr>
            <p:spPr>
              <a:xfrm>
                <a:off x="3226136" y="3951732"/>
                <a:ext cx="12511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202C8F"/>
                    </a:solidFill>
                  </a:rPr>
                  <a:t>After deep </a:t>
                </a:r>
              </a:p>
              <a:p>
                <a:r>
                  <a:rPr lang="en-US" sz="1600" b="1" dirty="0">
                    <a:solidFill>
                      <a:srgbClr val="202C8F"/>
                    </a:solidFill>
                  </a:rPr>
                  <a:t>clean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A93EFB5-0C35-A299-AE02-8555E6A9552C}"/>
                  </a:ext>
                </a:extLst>
              </p:cNvPr>
              <p:cNvSpPr txBox="1"/>
              <p:nvPr/>
            </p:nvSpPr>
            <p:spPr>
              <a:xfrm>
                <a:off x="10338770" y="3951732"/>
                <a:ext cx="14145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202C8F"/>
                    </a:solidFill>
                  </a:rPr>
                  <a:t>After initial clean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C31B301-7CA6-01B0-2117-71D4617EA558}"/>
                  </a:ext>
                </a:extLst>
              </p:cNvPr>
              <p:cNvSpPr txBox="1"/>
              <p:nvPr/>
            </p:nvSpPr>
            <p:spPr>
              <a:xfrm>
                <a:off x="6928986" y="3951732"/>
                <a:ext cx="12836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202C8F"/>
                    </a:solidFill>
                  </a:rPr>
                  <a:t>Before deep clean</a:t>
                </a:r>
              </a:p>
            </p:txBody>
          </p:sp>
        </p:grp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6F0557BE-FB0E-E291-5D3B-01B4F4EDE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20000"/>
            </a:blip>
            <a:stretch>
              <a:fillRect/>
            </a:stretch>
          </p:blipFill>
          <p:spPr>
            <a:xfrm>
              <a:off x="545854" y="3127002"/>
              <a:ext cx="1393377" cy="1588243"/>
            </a:xfrm>
            <a:prstGeom prst="rect">
              <a:avLst/>
            </a:prstGeom>
            <a:ln>
              <a:noFill/>
            </a:ln>
            <a:effectLst>
              <a:softEdge rad="317500"/>
            </a:effectLst>
          </p:spPr>
        </p:pic>
      </p:grpSp>
    </p:spTree>
    <p:extLst>
      <p:ext uri="{BB962C8B-B14F-4D97-AF65-F5344CB8AC3E}">
        <p14:creationId xmlns:p14="http://schemas.microsoft.com/office/powerpoint/2010/main" val="376803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>
            <a:extLst>
              <a:ext uri="{FF2B5EF4-FFF2-40B4-BE49-F238E27FC236}">
                <a16:creationId xmlns:a16="http://schemas.microsoft.com/office/drawing/2014/main" id="{B56345D6-A506-FA71-E590-77BE8566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3371" y="194268"/>
            <a:ext cx="5109029" cy="1119672"/>
          </a:xfrm>
          <a:noFill/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US" sz="2800" dirty="0">
                <a:cs typeface="Times New Roman" panose="02020603050405020304" pitchFamily="18" charset="0"/>
              </a:rPr>
            </a:br>
            <a:br>
              <a:rPr lang="en-US" sz="2800" dirty="0">
                <a:cs typeface="Times New Roman" panose="02020603050405020304" pitchFamily="18" charset="0"/>
              </a:rPr>
            </a:br>
            <a:endParaRPr lang="en-US" sz="20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6929193-4CB5-8F13-B203-4964FA42EDBC}"/>
              </a:ext>
            </a:extLst>
          </p:cNvPr>
          <p:cNvGrpSpPr/>
          <p:nvPr/>
        </p:nvGrpSpPr>
        <p:grpSpPr>
          <a:xfrm>
            <a:off x="0" y="0"/>
            <a:ext cx="2067951" cy="6858000"/>
            <a:chOff x="0" y="0"/>
            <a:chExt cx="2067951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1E2773E-E94E-7614-94F3-86301471361F}"/>
                </a:ext>
              </a:extLst>
            </p:cNvPr>
            <p:cNvSpPr/>
            <p:nvPr/>
          </p:nvSpPr>
          <p:spPr>
            <a:xfrm>
              <a:off x="0" y="0"/>
              <a:ext cx="2067951" cy="6858000"/>
            </a:xfrm>
            <a:prstGeom prst="rect">
              <a:avLst/>
            </a:prstGeom>
            <a:solidFill>
              <a:schemeClr val="accent6">
                <a:alpha val="57000"/>
              </a:schemeClr>
            </a:solidFill>
            <a:ln>
              <a:gradFill flip="none" rotWithShape="1">
                <a:gsLst>
                  <a:gs pos="0">
                    <a:schemeClr val="accent6">
                      <a:lumMod val="89000"/>
                    </a:schemeClr>
                  </a:gs>
                  <a:gs pos="23000">
                    <a:schemeClr val="accent6">
                      <a:lumMod val="89000"/>
                    </a:schemeClr>
                  </a:gs>
                  <a:gs pos="69000">
                    <a:schemeClr val="accent6">
                      <a:lumMod val="75000"/>
                    </a:schemeClr>
                  </a:gs>
                  <a:gs pos="97000">
                    <a:schemeClr val="accent6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AD69A08-C490-6C43-A985-06411315D4EB}"/>
                </a:ext>
              </a:extLst>
            </p:cNvPr>
            <p:cNvSpPr/>
            <p:nvPr/>
          </p:nvSpPr>
          <p:spPr>
            <a:xfrm>
              <a:off x="0" y="0"/>
              <a:ext cx="2067951" cy="168365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EDE55785-17AE-FED2-23CD-D6A22C21F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56" y="1944914"/>
            <a:ext cx="2067951" cy="2191657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47" name="Title 16">
            <a:extLst>
              <a:ext uri="{FF2B5EF4-FFF2-40B4-BE49-F238E27FC236}">
                <a16:creationId xmlns:a16="http://schemas.microsoft.com/office/drawing/2014/main" id="{202ADA38-98D6-5118-D240-6AB5F5780606}"/>
              </a:ext>
            </a:extLst>
          </p:cNvPr>
          <p:cNvSpPr txBox="1">
            <a:spLocks/>
          </p:cNvSpPr>
          <p:nvPr/>
        </p:nvSpPr>
        <p:spPr>
          <a:xfrm>
            <a:off x="2067951" y="2380343"/>
            <a:ext cx="4231249" cy="13208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br>
              <a:rPr lang="en-US" sz="2800" dirty="0">
                <a:cs typeface="Times New Roman" panose="02020603050405020304" pitchFamily="18" charset="0"/>
              </a:rPr>
            </a:br>
            <a:br>
              <a:rPr lang="en-US" sz="2800" dirty="0">
                <a:cs typeface="Times New Roman" panose="02020603050405020304" pitchFamily="18" charset="0"/>
              </a:rPr>
            </a:br>
            <a:r>
              <a:rPr lang="en-US" sz="2800" dirty="0">
                <a:cs typeface="Times New Roman" panose="02020603050405020304" pitchFamily="18" charset="0"/>
              </a:rPr>
              <a:t>Datasets 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cs typeface="Times New Roman" panose="02020603050405020304" pitchFamily="18" charset="0"/>
              </a:rPr>
              <a:t>after deep clean</a:t>
            </a:r>
            <a:endParaRPr lang="en-US" sz="280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866EF6F-3F05-9663-0251-560F02796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615" y="3572892"/>
            <a:ext cx="5604048" cy="3090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B37379B-C495-6112-AEB7-10D06D1DA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983" y="192007"/>
            <a:ext cx="5581680" cy="3090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70060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774" y="411913"/>
            <a:ext cx="5615119" cy="604910"/>
          </a:xfrm>
        </p:spPr>
        <p:txBody>
          <a:bodyPr anchor="b">
            <a:noAutofit/>
          </a:bodyPr>
          <a:lstStyle/>
          <a:p>
            <a:pPr algn="ctr"/>
            <a:r>
              <a:rPr lang="en-US" sz="3200" dirty="0"/>
              <a:t>Forecasting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254DAE-CA9E-7E2D-7E9C-C727EE3D4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74" y="1059153"/>
            <a:ext cx="7991948" cy="547182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Forecasting models are used to forecast future trends and outcomes, enabling more informed decision-making, resource allocation, and risk management.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Each building geometry has </a:t>
            </a:r>
            <a:r>
              <a:rPr lang="en-US" sz="1800" dirty="0">
                <a:solidFill>
                  <a:schemeClr val="tx1"/>
                </a:solidFill>
              </a:rPr>
              <a:t>4 different datasets </a:t>
            </a:r>
            <a:r>
              <a:rPr lang="en-US" sz="1800" dirty="0"/>
              <a:t>-  one for each of  the parameter/metric.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70% </a:t>
            </a:r>
            <a:r>
              <a:rPr lang="en-US" sz="1800" dirty="0"/>
              <a:t>training set data and </a:t>
            </a:r>
            <a:r>
              <a:rPr lang="en-US" sz="1800" dirty="0">
                <a:solidFill>
                  <a:schemeClr val="tx1"/>
                </a:solidFill>
              </a:rPr>
              <a:t>30%</a:t>
            </a:r>
            <a:r>
              <a:rPr lang="en-US" sz="1800" dirty="0"/>
              <a:t> test set data (actual vs predicted, future dates forecasting)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Developed models:</a:t>
            </a:r>
          </a:p>
          <a:p>
            <a:pPr marL="1428750" lvl="2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ARIMA model</a:t>
            </a:r>
          </a:p>
          <a:p>
            <a:pPr marL="1428750" lvl="2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SARIMA model</a:t>
            </a:r>
          </a:p>
          <a:p>
            <a:pPr marL="1428750" lvl="2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Prophet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Forecasted timestamp is </a:t>
            </a:r>
            <a:r>
              <a:rPr lang="en-US" sz="1800" dirty="0">
                <a:solidFill>
                  <a:schemeClr val="tx1"/>
                </a:solidFill>
              </a:rPr>
              <a:t>every 5mins </a:t>
            </a:r>
            <a:r>
              <a:rPr lang="en-US" sz="1800" dirty="0"/>
              <a:t>(same as actual/original data’s timestamp) </a:t>
            </a: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FBCFAD04-F76A-6006-CA8A-6E608E65D654}"/>
              </a:ext>
            </a:extLst>
          </p:cNvPr>
          <p:cNvSpPr/>
          <p:nvPr/>
        </p:nvSpPr>
        <p:spPr>
          <a:xfrm rot="1610452">
            <a:off x="3831957" y="3741411"/>
            <a:ext cx="1935656" cy="1027118"/>
          </a:xfrm>
          <a:prstGeom prst="wedgeEllipseCallou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AIC score </a:t>
            </a:r>
            <a:r>
              <a:rPr lang="en-US" sz="1600" dirty="0">
                <a:solidFill>
                  <a:schemeClr val="tx2"/>
                </a:solidFill>
              </a:rPr>
              <a:t>to determine parameters value.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4EC091-941F-E8CB-375C-7CCFA29BD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39" y="4177542"/>
            <a:ext cx="2190876" cy="1433088"/>
          </a:xfrm>
          <a:prstGeom prst="ellipse">
            <a:avLst/>
          </a:prstGeom>
          <a:ln>
            <a:noFill/>
          </a:ln>
          <a:effectLst>
            <a:softEdge rad="596900"/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54DF3C5-B6A2-BBD4-349A-6AC3172A1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226" y="1600204"/>
            <a:ext cx="3265774" cy="164973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3BA0FC-2154-D954-7BCA-6E3EBD43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06" y="249176"/>
            <a:ext cx="11241433" cy="768096"/>
          </a:xfrm>
        </p:spPr>
        <p:txBody>
          <a:bodyPr/>
          <a:lstStyle/>
          <a:p>
            <a:r>
              <a:rPr lang="en-US" sz="2800" dirty="0"/>
              <a:t>FORECASTING MODELS Implementation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D930797-6C16-4C01-B41B-0B8E63B3F22C}"/>
              </a:ext>
            </a:extLst>
          </p:cNvPr>
          <p:cNvGrpSpPr/>
          <p:nvPr/>
        </p:nvGrpSpPr>
        <p:grpSpPr>
          <a:xfrm>
            <a:off x="568317" y="1271055"/>
            <a:ext cx="11083066" cy="5474301"/>
            <a:chOff x="568317" y="1430083"/>
            <a:chExt cx="11083066" cy="52316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C34216-A63F-80D0-28F9-7CD560C0A4D2}"/>
                </a:ext>
              </a:extLst>
            </p:cNvPr>
            <p:cNvSpPr txBox="1"/>
            <p:nvPr/>
          </p:nvSpPr>
          <p:spPr>
            <a:xfrm>
              <a:off x="5618921" y="1430083"/>
              <a:ext cx="1130221" cy="352961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 w="38100">
              <a:solidFill>
                <a:srgbClr val="EAEAE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Buildings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50D095-AA18-7A58-F4F9-0465ADF0D5E1}"/>
                </a:ext>
              </a:extLst>
            </p:cNvPr>
            <p:cNvSpPr txBox="1"/>
            <p:nvPr/>
          </p:nvSpPr>
          <p:spPr>
            <a:xfrm>
              <a:off x="1704968" y="2466634"/>
              <a:ext cx="1338469" cy="36933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 w="38100">
              <a:solidFill>
                <a:srgbClr val="EAEAE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XCudworth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DC84E9-E33D-5B1B-2FB6-888FAB73BAFA}"/>
                </a:ext>
              </a:extLst>
            </p:cNvPr>
            <p:cNvSpPr txBox="1"/>
            <p:nvPr/>
          </p:nvSpPr>
          <p:spPr>
            <a:xfrm>
              <a:off x="9872329" y="2447847"/>
              <a:ext cx="1338469" cy="36933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 w="38100">
              <a:solidFill>
                <a:srgbClr val="EAEAE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XWestgate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9255A4-B3C6-48AD-1EA7-03207242CA34}"/>
                </a:ext>
              </a:extLst>
            </p:cNvPr>
            <p:cNvSpPr txBox="1"/>
            <p:nvPr/>
          </p:nvSpPr>
          <p:spPr>
            <a:xfrm>
              <a:off x="6953262" y="2452517"/>
              <a:ext cx="1338469" cy="36933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 w="38100">
              <a:solidFill>
                <a:srgbClr val="EAEAE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XTownhall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6EDB87-EB58-950F-3423-19B1CB660CC2}"/>
                </a:ext>
              </a:extLst>
            </p:cNvPr>
            <p:cNvSpPr txBox="1"/>
            <p:nvPr/>
          </p:nvSpPr>
          <p:spPr>
            <a:xfrm>
              <a:off x="3871806" y="2452517"/>
              <a:ext cx="1642837" cy="36933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 w="38100">
              <a:solidFill>
                <a:srgbClr val="EAEAE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XWorsbrough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D67641-B637-0170-209C-5D75451AE156}"/>
                </a:ext>
              </a:extLst>
            </p:cNvPr>
            <p:cNvSpPr/>
            <p:nvPr/>
          </p:nvSpPr>
          <p:spPr>
            <a:xfrm>
              <a:off x="568317" y="3231476"/>
              <a:ext cx="2650435" cy="1510748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 w="38100">
              <a:solidFill>
                <a:srgbClr val="EAEA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r>
                <a:rPr lang="en-US" sz="1600" baseline="30000" dirty="0">
                  <a:solidFill>
                    <a:schemeClr val="tx1"/>
                  </a:solidFill>
                </a:rPr>
                <a:t>st</a:t>
              </a:r>
              <a:r>
                <a:rPr lang="en-US" sz="1600" dirty="0">
                  <a:solidFill>
                    <a:schemeClr val="tx1"/>
                  </a:solidFill>
                </a:rPr>
                <a:t> Floor Meeting Room 3</a:t>
              </a:r>
            </a:p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r>
                <a:rPr lang="en-US" sz="1600" baseline="30000" dirty="0">
                  <a:solidFill>
                    <a:schemeClr val="tx1"/>
                  </a:solidFill>
                </a:rPr>
                <a:t>st</a:t>
              </a:r>
              <a:r>
                <a:rPr lang="en-US" sz="1600" dirty="0">
                  <a:solidFill>
                    <a:schemeClr val="tx1"/>
                  </a:solidFill>
                </a:rPr>
                <a:t> Floor Open Office</a:t>
              </a:r>
            </a:p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r>
                <a:rPr lang="en-US" sz="1600" baseline="30000" dirty="0">
                  <a:solidFill>
                    <a:schemeClr val="tx1"/>
                  </a:solidFill>
                </a:rPr>
                <a:t>nd</a:t>
              </a:r>
              <a:r>
                <a:rPr lang="en-US" sz="1600" dirty="0">
                  <a:solidFill>
                    <a:schemeClr val="tx1"/>
                  </a:solidFill>
                </a:rPr>
                <a:t> Floor Meeting Room 1</a:t>
              </a:r>
            </a:p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r>
                <a:rPr lang="en-US" sz="1600" baseline="30000" dirty="0">
                  <a:solidFill>
                    <a:schemeClr val="tx1"/>
                  </a:solidFill>
                </a:rPr>
                <a:t>nd</a:t>
              </a:r>
              <a:r>
                <a:rPr lang="en-US" sz="1600" dirty="0">
                  <a:solidFill>
                    <a:schemeClr val="tx1"/>
                  </a:solidFill>
                </a:rPr>
                <a:t> Floor Open Office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F409E4-1F18-F56D-398A-891931885DBA}"/>
                </a:ext>
              </a:extLst>
            </p:cNvPr>
            <p:cNvSpPr/>
            <p:nvPr/>
          </p:nvSpPr>
          <p:spPr>
            <a:xfrm>
              <a:off x="9558184" y="3241475"/>
              <a:ext cx="2093199" cy="1806737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 w="38100">
              <a:solidFill>
                <a:srgbClr val="EAEA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schemeClr val="tx1"/>
                  </a:solidFill>
                </a:rPr>
                <a:t>Level 1 Open Office</a:t>
              </a:r>
            </a:p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schemeClr val="tx1"/>
                  </a:solidFill>
                </a:rPr>
                <a:t>Level 2 Open Office</a:t>
              </a:r>
            </a:p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schemeClr val="tx1"/>
                  </a:solidFill>
                </a:rPr>
                <a:t>Level 3 Open Office</a:t>
              </a:r>
            </a:p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schemeClr val="tx1"/>
                  </a:solidFill>
                </a:rPr>
                <a:t>Level 4 Open Office</a:t>
              </a:r>
            </a:p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schemeClr val="tx1"/>
                  </a:solidFill>
                </a:rPr>
                <a:t>Level 5 Open Office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35A2CAE-100D-A92F-3606-C189412AAD85}"/>
                </a:ext>
              </a:extLst>
            </p:cNvPr>
            <p:cNvSpPr/>
            <p:nvPr/>
          </p:nvSpPr>
          <p:spPr>
            <a:xfrm>
              <a:off x="6412418" y="3241475"/>
              <a:ext cx="2420156" cy="917486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 w="38100">
              <a:solidFill>
                <a:srgbClr val="EAEA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r>
                <a:rPr lang="en-US" sz="1600" baseline="30000" dirty="0">
                  <a:solidFill>
                    <a:schemeClr val="tx1"/>
                  </a:solidFill>
                </a:rPr>
                <a:t>st</a:t>
              </a:r>
              <a:r>
                <a:rPr lang="en-US" sz="1600" dirty="0">
                  <a:solidFill>
                    <a:schemeClr val="tx1"/>
                  </a:solidFill>
                </a:rPr>
                <a:t> Floor Meeting Room 1</a:t>
              </a:r>
            </a:p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r>
                <a:rPr lang="en-US" sz="1600" baseline="30000" dirty="0">
                  <a:solidFill>
                    <a:schemeClr val="tx1"/>
                  </a:solidFill>
                </a:rPr>
                <a:t>st</a:t>
              </a:r>
              <a:r>
                <a:rPr lang="en-US" sz="1600" dirty="0">
                  <a:solidFill>
                    <a:schemeClr val="tx1"/>
                  </a:solidFill>
                </a:rPr>
                <a:t> Floor Meeting Room 2</a:t>
              </a:r>
            </a:p>
            <a:p>
              <a:pPr algn="ctr">
                <a:lnSpc>
                  <a:spcPct val="150000"/>
                </a:lnSpc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60BBA7-470D-19BD-0C1A-D94F3A6E5DE1}"/>
                </a:ext>
              </a:extLst>
            </p:cNvPr>
            <p:cNvSpPr/>
            <p:nvPr/>
          </p:nvSpPr>
          <p:spPr>
            <a:xfrm>
              <a:off x="3871806" y="3269936"/>
              <a:ext cx="1630126" cy="917486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 w="38100">
              <a:solidFill>
                <a:srgbClr val="EAEA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r>
                <a:rPr lang="en-US" sz="1600" baseline="30000" dirty="0">
                  <a:solidFill>
                    <a:schemeClr val="tx1"/>
                  </a:solidFill>
                </a:rPr>
                <a:t>st</a:t>
              </a:r>
              <a:r>
                <a:rPr lang="en-US" sz="1600" dirty="0">
                  <a:solidFill>
                    <a:schemeClr val="tx1"/>
                  </a:solidFill>
                </a:rPr>
                <a:t> Floor Office 1</a:t>
              </a:r>
            </a:p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r>
                <a:rPr lang="en-US" sz="1600" baseline="30000" dirty="0">
                  <a:solidFill>
                    <a:schemeClr val="tx1"/>
                  </a:solidFill>
                </a:rPr>
                <a:t>st</a:t>
              </a:r>
              <a:r>
                <a:rPr lang="en-US" sz="1600" dirty="0">
                  <a:solidFill>
                    <a:schemeClr val="tx1"/>
                  </a:solidFill>
                </a:rPr>
                <a:t> Floor Office 2</a:t>
              </a:r>
            </a:p>
            <a:p>
              <a:pPr algn="ctr">
                <a:lnSpc>
                  <a:spcPct val="150000"/>
                </a:lnSpc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4702341-FBFB-9987-9890-B141487A6AAE}"/>
                </a:ext>
              </a:extLst>
            </p:cNvPr>
            <p:cNvSpPr/>
            <p:nvPr/>
          </p:nvSpPr>
          <p:spPr>
            <a:xfrm>
              <a:off x="1634144" y="5299352"/>
              <a:ext cx="9267832" cy="503583"/>
            </a:xfrm>
            <a:prstGeom prst="rect">
              <a:avLst/>
            </a:prstGeom>
            <a:solidFill>
              <a:srgbClr val="8CF0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 metrics –</a:t>
              </a:r>
              <a:r>
                <a:rPr lang="en-US" b="1" dirty="0">
                  <a:solidFill>
                    <a:schemeClr val="tx1"/>
                  </a:solidFill>
                </a:rPr>
                <a:t> CO2, Humidity, Temperature, Occupancy </a:t>
              </a:r>
              <a:r>
                <a:rPr lang="en-US" dirty="0">
                  <a:solidFill>
                    <a:schemeClr val="tx1"/>
                  </a:solidFill>
                </a:rPr>
                <a:t>datasets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83FAD28-7B1F-5D3E-2D77-357A5F866AB5}"/>
                </a:ext>
              </a:extLst>
            </p:cNvPr>
            <p:cNvSpPr/>
            <p:nvPr/>
          </p:nvSpPr>
          <p:spPr>
            <a:xfrm>
              <a:off x="2539261" y="6158152"/>
              <a:ext cx="1630126" cy="50358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ARIMA model</a:t>
              </a:r>
            </a:p>
            <a:p>
              <a:pPr algn="ctr">
                <a:lnSpc>
                  <a:spcPct val="150000"/>
                </a:lnSpc>
              </a:pPr>
              <a:endParaRPr 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A0CA49-6823-C363-1FF9-3B13018FB012}"/>
                </a:ext>
              </a:extLst>
            </p:cNvPr>
            <p:cNvSpPr/>
            <p:nvPr/>
          </p:nvSpPr>
          <p:spPr>
            <a:xfrm>
              <a:off x="5457560" y="6158150"/>
              <a:ext cx="1630126" cy="50358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SARIMA model</a:t>
              </a:r>
            </a:p>
            <a:p>
              <a:pPr algn="ctr">
                <a:lnSpc>
                  <a:spcPct val="150000"/>
                </a:lnSpc>
              </a:pPr>
              <a:endParaRPr 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D0D6DC-CA9C-C3C3-78FD-FCB60DED292A}"/>
                </a:ext>
              </a:extLst>
            </p:cNvPr>
            <p:cNvSpPr/>
            <p:nvPr/>
          </p:nvSpPr>
          <p:spPr>
            <a:xfrm>
              <a:off x="8242203" y="6158151"/>
              <a:ext cx="1630126" cy="50358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Prophet model</a:t>
              </a:r>
            </a:p>
            <a:p>
              <a:pPr algn="ctr">
                <a:lnSpc>
                  <a:spcPct val="150000"/>
                </a:lnSpc>
              </a:pPr>
              <a:endParaRPr 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3A95EB7-2D2A-AB83-2FDF-C46524300682}"/>
                </a:ext>
              </a:extLst>
            </p:cNvPr>
            <p:cNvCxnSpPr>
              <a:cxnSpLocks/>
              <a:stCxn id="10" idx="1"/>
              <a:endCxn id="11" idx="0"/>
            </p:cNvCxnSpPr>
            <p:nvPr/>
          </p:nvCxnSpPr>
          <p:spPr>
            <a:xfrm flipH="1">
              <a:off x="2374203" y="1606564"/>
              <a:ext cx="3244718" cy="86007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FA33697-7213-8ED7-CDDF-77DF601DB1BF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 flipH="1">
              <a:off x="4693225" y="1783044"/>
              <a:ext cx="1490807" cy="66947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AF7B355-8CC4-F2F9-8A22-C9656C5D987B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>
              <a:off x="6184032" y="1783044"/>
              <a:ext cx="1438465" cy="66947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CAA3A8E-30C1-55A1-61AF-A8F6BD28BDCA}"/>
                </a:ext>
              </a:extLst>
            </p:cNvPr>
            <p:cNvCxnSpPr>
              <a:cxnSpLocks/>
              <a:stCxn id="10" idx="3"/>
              <a:endCxn id="12" idx="0"/>
            </p:cNvCxnSpPr>
            <p:nvPr/>
          </p:nvCxnSpPr>
          <p:spPr>
            <a:xfrm>
              <a:off x="6749142" y="1606564"/>
              <a:ext cx="3792422" cy="8412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0D11953-9996-AACC-9D66-BDEDDB1CF1A3}"/>
                </a:ext>
              </a:extLst>
            </p:cNvPr>
            <p:cNvCxnSpPr>
              <a:stCxn id="11" idx="2"/>
              <a:endCxn id="16" idx="0"/>
            </p:cNvCxnSpPr>
            <p:nvPr/>
          </p:nvCxnSpPr>
          <p:spPr>
            <a:xfrm flipH="1">
              <a:off x="1893535" y="2835966"/>
              <a:ext cx="480668" cy="39551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F800C23-F5DD-5B54-750C-CE953471D113}"/>
                </a:ext>
              </a:extLst>
            </p:cNvPr>
            <p:cNvCxnSpPr>
              <a:stCxn id="14" idx="2"/>
              <a:endCxn id="19" idx="0"/>
            </p:cNvCxnSpPr>
            <p:nvPr/>
          </p:nvCxnSpPr>
          <p:spPr>
            <a:xfrm flipH="1">
              <a:off x="4686869" y="2821849"/>
              <a:ext cx="6356" cy="44808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9F7B013-D1DC-19BE-6A1F-7C25E8EC3EAD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flipH="1">
              <a:off x="7622496" y="2821849"/>
              <a:ext cx="1" cy="41962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2181280-0237-C070-440A-289D9C78C6A9}"/>
                </a:ext>
              </a:extLst>
            </p:cNvPr>
            <p:cNvCxnSpPr>
              <a:stCxn id="12" idx="2"/>
              <a:endCxn id="17" idx="0"/>
            </p:cNvCxnSpPr>
            <p:nvPr/>
          </p:nvCxnSpPr>
          <p:spPr>
            <a:xfrm>
              <a:off x="10541564" y="2817179"/>
              <a:ext cx="63220" cy="4242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F6F3C5A-0CF3-9FF0-B09C-976691D6D18C}"/>
                </a:ext>
              </a:extLst>
            </p:cNvPr>
            <p:cNvCxnSpPr>
              <a:stCxn id="16" idx="2"/>
              <a:endCxn id="20" idx="0"/>
            </p:cNvCxnSpPr>
            <p:nvPr/>
          </p:nvCxnSpPr>
          <p:spPr>
            <a:xfrm>
              <a:off x="1893535" y="4742224"/>
              <a:ext cx="4374525" cy="55712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732D51C-0936-265E-FEF1-89F389F9A8ED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>
              <a:off x="4686869" y="4187422"/>
              <a:ext cx="1581191" cy="111193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40062AD-5A35-8D14-65E9-CF1CE69A89A6}"/>
                </a:ext>
              </a:extLst>
            </p:cNvPr>
            <p:cNvCxnSpPr>
              <a:stCxn id="18" idx="2"/>
              <a:endCxn id="20" idx="0"/>
            </p:cNvCxnSpPr>
            <p:nvPr/>
          </p:nvCxnSpPr>
          <p:spPr>
            <a:xfrm flipH="1">
              <a:off x="6268060" y="4158961"/>
              <a:ext cx="1354436" cy="114039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15AC53C-C3F8-BA79-BCD2-7F049188DC38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 flipH="1">
              <a:off x="6268060" y="5048212"/>
              <a:ext cx="4336724" cy="25114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74C548F-D4F8-2759-7620-8927A24BF125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3354324" y="5802935"/>
              <a:ext cx="2913736" cy="35521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5A9A866-73ED-28ED-9FF5-EB47EF8D1516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>
              <a:off x="6268060" y="5802935"/>
              <a:ext cx="4563" cy="35521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655788-51D0-D190-F1B1-9A9084495889}"/>
                </a:ext>
              </a:extLst>
            </p:cNvPr>
            <p:cNvCxnSpPr>
              <a:cxnSpLocks/>
              <a:stCxn id="20" idx="2"/>
              <a:endCxn id="23" idx="0"/>
            </p:cNvCxnSpPr>
            <p:nvPr/>
          </p:nvCxnSpPr>
          <p:spPr>
            <a:xfrm>
              <a:off x="6268060" y="5802935"/>
              <a:ext cx="2789206" cy="35521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3B2454F-BC05-EF70-B959-5ABDC682D8D3}"/>
              </a:ext>
            </a:extLst>
          </p:cNvPr>
          <p:cNvCxnSpPr/>
          <p:nvPr/>
        </p:nvCxnSpPr>
        <p:spPr>
          <a:xfrm>
            <a:off x="-1179443" y="209211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430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D88F6D4-D94D-10CD-3132-E1BB64F3C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778" y="1281985"/>
            <a:ext cx="7052144" cy="512541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MSE (Mean Square Error)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RMSE (Root Mean Square Error)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MAE (Mean Absolute Error)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Composite score </a:t>
            </a:r>
            <a:r>
              <a:rPr lang="en-US" sz="1800" dirty="0"/>
              <a:t>– An evaluation metric to determine the accuracy score for the model using the MSE, RMSE and MAE value.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Weights are assigned for each metric that would sum up to 1.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For optimal consideration, the value should be less as we calculate it using lower values of MSE, RMSE and MAE. 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Formula used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8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0.3 x MSE + 0.3 x RMSE + 0.4 x MAE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4A21F-6836-1B43-74CE-6893DFDF3AC4}"/>
              </a:ext>
            </a:extLst>
          </p:cNvPr>
          <p:cNvSpPr txBox="1">
            <a:spLocks/>
          </p:cNvSpPr>
          <p:nvPr/>
        </p:nvSpPr>
        <p:spPr>
          <a:xfrm>
            <a:off x="912938" y="654821"/>
            <a:ext cx="9889572" cy="599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604020202020204" pitchFamily="34" charset="0"/>
                <a:cs typeface="Arial Black" panose="020B0604020202020204" pitchFamily="34" charset="0"/>
              </a:rPr>
              <a:t>Forecasting Models comparison - </a:t>
            </a:r>
            <a:r>
              <a:rPr lang="en-US" sz="2800" dirty="0"/>
              <a:t>Performance Metrics</a:t>
            </a:r>
            <a:r>
              <a:rPr lang="en-US" sz="2800" dirty="0"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5545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05AB9BF-07E9-9DED-DB8B-F644759C8FD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31270288"/>
              </p:ext>
            </p:extLst>
          </p:nvPr>
        </p:nvGraphicFramePr>
        <p:xfrm>
          <a:off x="1417984" y="1417900"/>
          <a:ext cx="10190919" cy="5128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623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439923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338993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455845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455845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  <a:gridCol w="1455845">
                  <a:extLst>
                    <a:ext uri="{9D8B030D-6E8A-4147-A177-3AD203B41FA5}">
                      <a16:colId xmlns:a16="http://schemas.microsoft.com/office/drawing/2014/main" val="1905529881"/>
                    </a:ext>
                  </a:extLst>
                </a:gridCol>
                <a:gridCol w="1455845">
                  <a:extLst>
                    <a:ext uri="{9D8B030D-6E8A-4147-A177-3AD203B41FA5}">
                      <a16:colId xmlns:a16="http://schemas.microsoft.com/office/drawing/2014/main" val="3924340232"/>
                    </a:ext>
                  </a:extLst>
                </a:gridCol>
              </a:tblGrid>
              <a:tr h="913646">
                <a:tc rowSpan="1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1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st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Floor Meeting Room 3</a:t>
                      </a: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ea typeface="+mn-ea"/>
                          <a:cs typeface="Sabon Next LT" panose="02000500000000000000" pitchFamily="2" charset="0"/>
                        </a:rPr>
                        <a:t>Parameters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ea typeface="+mn-ea"/>
                          <a:cs typeface="Sabon Next LT" panose="02000500000000000000" pitchFamily="2" charset="0"/>
                        </a:rPr>
                        <a:t>Models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MSE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RMSE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MAE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Composite Score 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351252">
                <a:tc vMerge="1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1</a:t>
                      </a:r>
                      <a:r>
                        <a:rPr lang="en-US" sz="1900" baseline="300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st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Floor Meeting Room 1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CO2 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ARIMA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14913.017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122.118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117.143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6036.985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351252">
                <a:tc vMerge="1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Q2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SARIMA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37081.046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192.564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167.670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14940.489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351252">
                <a:tc vMerge="1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Q3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Prophet</a:t>
                      </a:r>
                    </a:p>
                  </a:txBody>
                  <a:tcPr marL="96897" marR="96897" marT="48449" marB="4844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13457.499</a:t>
                      </a:r>
                    </a:p>
                  </a:txBody>
                  <a:tcPr marL="96897" marR="96897" marT="48449" marB="4844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116.006</a:t>
                      </a:r>
                    </a:p>
                  </a:txBody>
                  <a:tcPr marL="96897" marR="96897" marT="48449" marB="4844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99.471</a:t>
                      </a:r>
                    </a:p>
                  </a:txBody>
                  <a:tcPr marL="96897" marR="96897" marT="48449" marB="4844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5447.643</a:t>
                      </a:r>
                    </a:p>
                  </a:txBody>
                  <a:tcPr marL="96897" marR="96897" marT="48449" marB="48449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351252">
                <a:tc vMerge="1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Q4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Humidity</a:t>
                      </a:r>
                    </a:p>
                  </a:txBody>
                  <a:tcPr marL="96897" marR="96897" marT="48449" marB="484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ARIMA</a:t>
                      </a:r>
                    </a:p>
                  </a:txBody>
                  <a:tcPr marL="96897" marR="96897" marT="48449" marB="484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4.77816</a:t>
                      </a:r>
                    </a:p>
                  </a:txBody>
                  <a:tcPr marL="96897" marR="96897" marT="48449" marB="484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2.18590</a:t>
                      </a:r>
                    </a:p>
                  </a:txBody>
                  <a:tcPr marL="96897" marR="96897" marT="48449" marB="484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1.90345</a:t>
                      </a:r>
                    </a:p>
                  </a:txBody>
                  <a:tcPr marL="96897" marR="96897" marT="48449" marB="484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3.13807</a:t>
                      </a:r>
                    </a:p>
                  </a:txBody>
                  <a:tcPr marL="96897" marR="96897" marT="48449" marB="484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351252">
                <a:tc vMerge="1"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SARIMA</a:t>
                      </a:r>
                    </a:p>
                  </a:txBody>
                  <a:tcPr marL="96897" marR="96897" marT="48449" marB="4844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0.32816</a:t>
                      </a:r>
                    </a:p>
                  </a:txBody>
                  <a:tcPr marL="96897" marR="96897" marT="48449" marB="4844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0.57285</a:t>
                      </a:r>
                    </a:p>
                  </a:txBody>
                  <a:tcPr marL="96897" marR="96897" marT="48449" marB="4844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0.42800</a:t>
                      </a:r>
                    </a:p>
                  </a:txBody>
                  <a:tcPr marL="96897" marR="96897" marT="48449" marB="4844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0.431527</a:t>
                      </a:r>
                    </a:p>
                  </a:txBody>
                  <a:tcPr marL="96897" marR="96897" marT="48449" marB="48449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981991"/>
                  </a:ext>
                </a:extLst>
              </a:tr>
              <a:tr h="351252">
                <a:tc vMerge="1"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Prophet</a:t>
                      </a:r>
                    </a:p>
                  </a:txBody>
                  <a:tcPr marL="96897" marR="96897" marT="48449" marB="484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1.88932</a:t>
                      </a:r>
                    </a:p>
                  </a:txBody>
                  <a:tcPr marL="96897" marR="96897" marT="48449" marB="484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1.37452</a:t>
                      </a:r>
                    </a:p>
                  </a:txBody>
                  <a:tcPr marL="96897" marR="96897" marT="48449" marB="484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1.23654</a:t>
                      </a:r>
                    </a:p>
                  </a:txBody>
                  <a:tcPr marL="96897" marR="96897" marT="48449" marB="484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1.53905</a:t>
                      </a:r>
                    </a:p>
                  </a:txBody>
                  <a:tcPr marL="96897" marR="96897" marT="48449" marB="484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190696"/>
                  </a:ext>
                </a:extLst>
              </a:tr>
              <a:tr h="351252">
                <a:tc vMerge="1"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Temperature</a:t>
                      </a:r>
                    </a:p>
                  </a:txBody>
                  <a:tcPr marL="96897" marR="96897" marT="48449" marB="4844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ARIMA</a:t>
                      </a:r>
                    </a:p>
                  </a:txBody>
                  <a:tcPr marL="96897" marR="96897" marT="48449" marB="4844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3.47306</a:t>
                      </a:r>
                    </a:p>
                  </a:txBody>
                  <a:tcPr marL="96897" marR="96897" marT="48449" marB="4844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1.86361</a:t>
                      </a:r>
                    </a:p>
                  </a:txBody>
                  <a:tcPr marL="96897" marR="96897" marT="48449" marB="4844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1.77102</a:t>
                      </a:r>
                    </a:p>
                  </a:txBody>
                  <a:tcPr marL="96897" marR="96897" marT="48449" marB="4844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2.47961</a:t>
                      </a:r>
                    </a:p>
                  </a:txBody>
                  <a:tcPr marL="96897" marR="96897" marT="48449" marB="4844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6602"/>
                  </a:ext>
                </a:extLst>
              </a:tr>
              <a:tr h="351252">
                <a:tc vMerge="1"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SARIMA</a:t>
                      </a:r>
                    </a:p>
                  </a:txBody>
                  <a:tcPr marL="96897" marR="96897" marT="48449" marB="4844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0.71233</a:t>
                      </a:r>
                    </a:p>
                  </a:txBody>
                  <a:tcPr marL="96897" marR="96897" marT="48449" marB="4844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0.84400</a:t>
                      </a:r>
                    </a:p>
                  </a:txBody>
                  <a:tcPr marL="96897" marR="96897" marT="48449" marB="4844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0.80969</a:t>
                      </a:r>
                    </a:p>
                  </a:txBody>
                  <a:tcPr marL="96897" marR="96897" marT="48449" marB="4844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0.78104</a:t>
                      </a:r>
                    </a:p>
                  </a:txBody>
                  <a:tcPr marL="96897" marR="96897" marT="48449" marB="4844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241308"/>
                  </a:ext>
                </a:extLst>
              </a:tr>
              <a:tr h="351252">
                <a:tc vMerge="1"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Prophet</a:t>
                      </a:r>
                    </a:p>
                  </a:txBody>
                  <a:tcPr marL="96897" marR="96897" marT="48449" marB="4844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0.17317</a:t>
                      </a:r>
                    </a:p>
                  </a:txBody>
                  <a:tcPr marL="96897" marR="96897" marT="48449" marB="4844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0.41613</a:t>
                      </a:r>
                    </a:p>
                  </a:txBody>
                  <a:tcPr marL="96897" marR="96897" marT="48449" marB="4844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0.35325</a:t>
                      </a:r>
                    </a:p>
                  </a:txBody>
                  <a:tcPr marL="96897" marR="96897" marT="48449" marB="4844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0.30008</a:t>
                      </a:r>
                    </a:p>
                  </a:txBody>
                  <a:tcPr marL="96897" marR="96897" marT="48449" marB="48449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456259"/>
                  </a:ext>
                </a:extLst>
              </a:tr>
              <a:tr h="351252">
                <a:tc vMerge="1"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Occupancy</a:t>
                      </a:r>
                    </a:p>
                  </a:txBody>
                  <a:tcPr marL="96897" marR="96897" marT="48449" marB="48449"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ARIMA</a:t>
                      </a:r>
                    </a:p>
                  </a:txBody>
                  <a:tcPr marL="96897" marR="96897" marT="48449" marB="48449"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0.30015</a:t>
                      </a:r>
                    </a:p>
                  </a:txBody>
                  <a:tcPr marL="96897" marR="96897" marT="48449" marB="48449"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0.54786</a:t>
                      </a:r>
                    </a:p>
                  </a:txBody>
                  <a:tcPr marL="96897" marR="96897" marT="48449" marB="48449"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0.50885</a:t>
                      </a:r>
                    </a:p>
                  </a:txBody>
                  <a:tcPr marL="96897" marR="96897" marT="48449" marB="48449"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0.43707</a:t>
                      </a:r>
                    </a:p>
                  </a:txBody>
                  <a:tcPr marL="96897" marR="96897" marT="48449" marB="48449"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206322"/>
                  </a:ext>
                </a:extLst>
              </a:tr>
              <a:tr h="351252">
                <a:tc vMerge="1"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SARIMA</a:t>
                      </a:r>
                    </a:p>
                  </a:txBody>
                  <a:tcPr marL="96897" marR="96897" marT="48449" marB="4844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0.00014</a:t>
                      </a:r>
                    </a:p>
                  </a:txBody>
                  <a:tcPr marL="96897" marR="96897" marT="48449" marB="4844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0.01169</a:t>
                      </a:r>
                    </a:p>
                  </a:txBody>
                  <a:tcPr marL="96897" marR="96897" marT="48449" marB="4844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0.01031</a:t>
                      </a:r>
                    </a:p>
                  </a:txBody>
                  <a:tcPr marL="96897" marR="96897" marT="48449" marB="4844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0.00665</a:t>
                      </a:r>
                    </a:p>
                  </a:txBody>
                  <a:tcPr marL="96897" marR="96897" marT="48449" marB="48449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67221"/>
                  </a:ext>
                </a:extLst>
              </a:tr>
              <a:tr h="351252">
                <a:tc vMerge="1"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Prophet</a:t>
                      </a:r>
                    </a:p>
                  </a:txBody>
                  <a:tcPr marL="96897" marR="96897" marT="48449" marB="48449"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0.08200</a:t>
                      </a:r>
                    </a:p>
                  </a:txBody>
                  <a:tcPr marL="96897" marR="96897" marT="48449" marB="48449"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0.28635</a:t>
                      </a:r>
                    </a:p>
                  </a:txBody>
                  <a:tcPr marL="96897" marR="96897" marT="48449" marB="48449"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0.12995</a:t>
                      </a:r>
                    </a:p>
                  </a:txBody>
                  <a:tcPr marL="96897" marR="96897" marT="48449" marB="48449"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ierstadt Display" panose="020F0502020204030204" pitchFamily="34" charset="0"/>
                          <a:cs typeface="Times New Roman" panose="02020603050405020304" pitchFamily="18" charset="0"/>
                        </a:rPr>
                        <a:t>0.15769</a:t>
                      </a:r>
                    </a:p>
                  </a:txBody>
                  <a:tcPr marL="96897" marR="96897" marT="48449" marB="48449"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231569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81033375-2FDF-4A44-5069-DE076048566D}"/>
              </a:ext>
            </a:extLst>
          </p:cNvPr>
          <p:cNvSpPr txBox="1">
            <a:spLocks/>
          </p:cNvSpPr>
          <p:nvPr/>
        </p:nvSpPr>
        <p:spPr>
          <a:xfrm>
            <a:off x="1255504" y="66207"/>
            <a:ext cx="9889572" cy="599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604020202020204" pitchFamily="34" charset="0"/>
                <a:cs typeface="Arial Black" panose="020B0604020202020204" pitchFamily="34" charset="0"/>
              </a:rPr>
              <a:t>Forecasting Models comparison(Result)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529805-EF59-E3F5-E571-744C18915A61}"/>
              </a:ext>
            </a:extLst>
          </p:cNvPr>
          <p:cNvCxnSpPr>
            <a:cxnSpLocks/>
          </p:cNvCxnSpPr>
          <p:nvPr/>
        </p:nvCxnSpPr>
        <p:spPr>
          <a:xfrm>
            <a:off x="3047999" y="3402494"/>
            <a:ext cx="856090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F8F4E1-BE5D-16B4-1351-EEB21C8D3DF5}"/>
              </a:ext>
            </a:extLst>
          </p:cNvPr>
          <p:cNvCxnSpPr>
            <a:cxnSpLocks/>
          </p:cNvCxnSpPr>
          <p:nvPr/>
        </p:nvCxnSpPr>
        <p:spPr>
          <a:xfrm>
            <a:off x="3047999" y="4373221"/>
            <a:ext cx="856090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30F712-4E5C-5D97-2AC5-C655D9DA4946}"/>
              </a:ext>
            </a:extLst>
          </p:cNvPr>
          <p:cNvCxnSpPr>
            <a:cxnSpLocks/>
          </p:cNvCxnSpPr>
          <p:nvPr/>
        </p:nvCxnSpPr>
        <p:spPr>
          <a:xfrm>
            <a:off x="3047999" y="5526157"/>
            <a:ext cx="856090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5BCF8C-44B6-9193-9352-CB43C0991493}"/>
              </a:ext>
            </a:extLst>
          </p:cNvPr>
          <p:cNvSpPr txBox="1"/>
          <p:nvPr/>
        </p:nvSpPr>
        <p:spPr>
          <a:xfrm>
            <a:off x="675860" y="644878"/>
            <a:ext cx="10654471" cy="839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cs typeface="Calibri" panose="020F0502020204030204" pitchFamily="34" charset="0"/>
              </a:rPr>
              <a:t>Building – </a:t>
            </a:r>
            <a:r>
              <a:rPr lang="en-US" b="1" dirty="0">
                <a:solidFill>
                  <a:srgbClr val="202C8F"/>
                </a:solidFill>
                <a:cs typeface="Calibri" panose="020F0502020204030204" pitchFamily="34" charset="0"/>
              </a:rPr>
              <a:t>XCudworth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cs typeface="Calibri" panose="020F0502020204030204" pitchFamily="34" charset="0"/>
              </a:rPr>
              <a:t>Geometry room –</a:t>
            </a:r>
            <a:r>
              <a:rPr lang="en-US" sz="1600" b="1" dirty="0">
                <a:solidFill>
                  <a:srgbClr val="202C8F"/>
                </a:solidFill>
                <a:cs typeface="Calibri" panose="020F0502020204030204" pitchFamily="34" charset="0"/>
              </a:rPr>
              <a:t> 1</a:t>
            </a:r>
            <a:r>
              <a:rPr lang="en-US" sz="1600" b="1" baseline="30000" dirty="0">
                <a:solidFill>
                  <a:srgbClr val="202C8F"/>
                </a:solidFill>
                <a:cs typeface="Calibri" panose="020F0502020204030204" pitchFamily="34" charset="0"/>
              </a:rPr>
              <a:t>st</a:t>
            </a:r>
            <a:r>
              <a:rPr lang="en-US" sz="1600" b="1" dirty="0">
                <a:solidFill>
                  <a:srgbClr val="202C8F"/>
                </a:solidFill>
                <a:cs typeface="Calibri" panose="020F0502020204030204" pitchFamily="34" charset="0"/>
              </a:rPr>
              <a:t> Floor Meeting Room 3</a:t>
            </a:r>
            <a:endParaRPr lang="en-US" sz="1600" b="1" dirty="0">
              <a:cs typeface="Calibri" panose="020F050202020403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4CC8817-474B-C3F5-78FC-B9A8B857D692}"/>
              </a:ext>
            </a:extLst>
          </p:cNvPr>
          <p:cNvCxnSpPr>
            <a:cxnSpLocks/>
          </p:cNvCxnSpPr>
          <p:nvPr/>
        </p:nvCxnSpPr>
        <p:spPr>
          <a:xfrm>
            <a:off x="3047999" y="6506814"/>
            <a:ext cx="856090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BEE1C4-90B8-B0D7-00B5-A8EA3A5F812E}"/>
              </a:ext>
            </a:extLst>
          </p:cNvPr>
          <p:cNvCxnSpPr>
            <a:cxnSpLocks/>
          </p:cNvCxnSpPr>
          <p:nvPr/>
        </p:nvCxnSpPr>
        <p:spPr>
          <a:xfrm>
            <a:off x="3047999" y="2302564"/>
            <a:ext cx="856090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E14D623-B834-8341-AF58-48CD9375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282" y="354151"/>
            <a:ext cx="9379364" cy="768350"/>
          </a:xfrm>
        </p:spPr>
        <p:txBody>
          <a:bodyPr/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Summary - Optimal forecasting models for each building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F859FFB-1524-CDA5-5948-E90BFE6FD1DB}"/>
              </a:ext>
            </a:extLst>
          </p:cNvPr>
          <p:cNvSpPr txBox="1">
            <a:spLocks/>
          </p:cNvSpPr>
          <p:nvPr/>
        </p:nvSpPr>
        <p:spPr>
          <a:xfrm>
            <a:off x="1571969" y="1192559"/>
            <a:ext cx="2476570" cy="526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XCudworth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868F26-1916-5041-5EDB-7EC484B6F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86" y="1719470"/>
            <a:ext cx="5423313" cy="2084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4907B0-9F72-24B5-A4A4-82968900D3DA}"/>
              </a:ext>
            </a:extLst>
          </p:cNvPr>
          <p:cNvSpPr txBox="1">
            <a:spLocks/>
          </p:cNvSpPr>
          <p:nvPr/>
        </p:nvSpPr>
        <p:spPr>
          <a:xfrm>
            <a:off x="7834415" y="3225317"/>
            <a:ext cx="2912303" cy="526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XWestgate</a:t>
            </a:r>
            <a:endParaRPr lang="en-US" sz="2400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C42928-71BB-737A-B5F4-8DEB5E609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526" y="3752229"/>
            <a:ext cx="6003235" cy="28650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C8FD27D-EA14-9902-4C15-681A485DF480}"/>
              </a:ext>
            </a:extLst>
          </p:cNvPr>
          <p:cNvSpPr txBox="1">
            <a:spLocks/>
          </p:cNvSpPr>
          <p:nvPr/>
        </p:nvSpPr>
        <p:spPr>
          <a:xfrm>
            <a:off x="1452700" y="4131501"/>
            <a:ext cx="2912303" cy="526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Xtownhall</a:t>
            </a:r>
            <a:endParaRPr lang="en-US" sz="2400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2B5A5D-DD79-CB12-8BD9-0F4E7EB39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24" y="4658413"/>
            <a:ext cx="5251036" cy="172278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12B78C3-273F-E354-852B-7ABB7A45BCE1}"/>
              </a:ext>
            </a:extLst>
          </p:cNvPr>
          <p:cNvSpPr txBox="1">
            <a:spLocks/>
          </p:cNvSpPr>
          <p:nvPr/>
        </p:nvSpPr>
        <p:spPr>
          <a:xfrm>
            <a:off x="7687053" y="1051859"/>
            <a:ext cx="3059665" cy="526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xworsbrough</a:t>
            </a:r>
            <a:endParaRPr lang="en-US" sz="2400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332D7A-A12B-1232-64D0-F51084B24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506" y="1578771"/>
            <a:ext cx="5423313" cy="138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38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D54E-3113-89D2-A057-BBEDAF49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568" y="319912"/>
            <a:ext cx="10156864" cy="936660"/>
          </a:xfrm>
        </p:spPr>
        <p:txBody>
          <a:bodyPr/>
          <a:lstStyle/>
          <a:p>
            <a:r>
              <a:rPr lang="en-US" sz="2800" dirty="0"/>
              <a:t>FORECASTING Visualization with Optimal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A8B9-77CA-1920-EAA0-718724879CBB}"/>
              </a:ext>
            </a:extLst>
          </p:cNvPr>
          <p:cNvSpPr txBox="1"/>
          <p:nvPr/>
        </p:nvSpPr>
        <p:spPr>
          <a:xfrm>
            <a:off x="675860" y="1267440"/>
            <a:ext cx="9727097" cy="465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cs typeface="Calibri" panose="020F0502020204030204" pitchFamily="34" charset="0"/>
              </a:rPr>
              <a:t>Building Geometry Room – </a:t>
            </a:r>
            <a:r>
              <a:rPr lang="en-US" b="1" dirty="0">
                <a:solidFill>
                  <a:srgbClr val="202C8F"/>
                </a:solidFill>
                <a:cs typeface="Calibri" panose="020F0502020204030204" pitchFamily="34" charset="0"/>
              </a:rPr>
              <a:t>XCudworth 2</a:t>
            </a:r>
            <a:r>
              <a:rPr lang="en-US" b="1" baseline="30000" dirty="0">
                <a:solidFill>
                  <a:srgbClr val="202C8F"/>
                </a:solidFill>
                <a:cs typeface="Calibri" panose="020F0502020204030204" pitchFamily="34" charset="0"/>
              </a:rPr>
              <a:t>nd</a:t>
            </a:r>
            <a:r>
              <a:rPr lang="en-US" b="1" dirty="0">
                <a:solidFill>
                  <a:srgbClr val="202C8F"/>
                </a:solidFill>
                <a:cs typeface="Calibri" panose="020F0502020204030204" pitchFamily="34" charset="0"/>
              </a:rPr>
              <a:t> Floor Open Office (Optimal model – Prophet)</a:t>
            </a:r>
            <a:endParaRPr lang="en-US" sz="1800" b="1" dirty="0">
              <a:solidFill>
                <a:srgbClr val="202C8F"/>
              </a:solidFill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0" name="Add-in 9" title="Microsoft Power BI">
                <a:extLst>
                  <a:ext uri="{FF2B5EF4-FFF2-40B4-BE49-F238E27FC236}">
                    <a16:creationId xmlns:a16="http://schemas.microsoft.com/office/drawing/2014/main" id="{BBED5AA9-3E99-4BBB-DACA-5DCDD6A477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8111204"/>
                  </p:ext>
                </p:extLst>
              </p:nvPr>
            </p:nvGraphicFramePr>
            <p:xfrm>
              <a:off x="6255026" y="1934816"/>
              <a:ext cx="5764696" cy="492318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0" name="Add-in 9" title="Microsoft Power BI">
                <a:extLst>
                  <a:ext uri="{FF2B5EF4-FFF2-40B4-BE49-F238E27FC236}">
                    <a16:creationId xmlns:a16="http://schemas.microsoft.com/office/drawing/2014/main" id="{BBED5AA9-3E99-4BBB-DACA-5DCDD6A477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5026" y="1934816"/>
                <a:ext cx="5764696" cy="49231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1" name="Add-in 10" title="Microsoft Power BI">
                <a:extLst>
                  <a:ext uri="{FF2B5EF4-FFF2-40B4-BE49-F238E27FC236}">
                    <a16:creationId xmlns:a16="http://schemas.microsoft.com/office/drawing/2014/main" id="{2B5ECEE6-9162-320D-8802-8C549CE86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767081"/>
                  </p:ext>
                </p:extLst>
              </p:nvPr>
            </p:nvGraphicFramePr>
            <p:xfrm>
              <a:off x="172278" y="1934817"/>
              <a:ext cx="5923722" cy="460327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1" name="Add-in 10" title="Microsoft Power BI">
                <a:extLst>
                  <a:ext uri="{FF2B5EF4-FFF2-40B4-BE49-F238E27FC236}">
                    <a16:creationId xmlns:a16="http://schemas.microsoft.com/office/drawing/2014/main" id="{2B5ECEE6-9162-320D-8802-8C549CE86A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278" y="1934817"/>
                <a:ext cx="5923722" cy="46032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9969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189B-4821-9A01-EA75-0BD6C3D6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55" y="0"/>
            <a:ext cx="11558745" cy="646972"/>
          </a:xfrm>
        </p:spPr>
        <p:txBody>
          <a:bodyPr/>
          <a:lstStyle/>
          <a:p>
            <a:r>
              <a:rPr lang="en-US" sz="2800" dirty="0"/>
              <a:t>Interactive Forecasting report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F8E79C-6576-C70B-A917-A0A3281F80F5}"/>
              </a:ext>
            </a:extLst>
          </p:cNvPr>
          <p:cNvSpPr txBox="1"/>
          <p:nvPr/>
        </p:nvSpPr>
        <p:spPr>
          <a:xfrm>
            <a:off x="1400456" y="507387"/>
            <a:ext cx="8538673" cy="465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cs typeface="Calibri" panose="020F0502020204030204" pitchFamily="34" charset="0"/>
              </a:rPr>
              <a:t>An interactive way to show forecasting of each metrics for the desired building. </a:t>
            </a:r>
            <a:endParaRPr lang="en-US" sz="1800" b="1" dirty="0">
              <a:solidFill>
                <a:srgbClr val="202C8F"/>
              </a:solidFill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Microsoft Power BI">
                <a:extLst>
                  <a:ext uri="{FF2B5EF4-FFF2-40B4-BE49-F238E27FC236}">
                    <a16:creationId xmlns:a16="http://schemas.microsoft.com/office/drawing/2014/main" id="{D227C6B1-A2EA-E59E-61DC-158EAC778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5239163"/>
                  </p:ext>
                </p:extLst>
              </p:nvPr>
            </p:nvGraphicFramePr>
            <p:xfrm>
              <a:off x="569844" y="1018788"/>
              <a:ext cx="11423374" cy="583921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Microsoft Power BI">
                <a:extLst>
                  <a:ext uri="{FF2B5EF4-FFF2-40B4-BE49-F238E27FC236}">
                    <a16:creationId xmlns:a16="http://schemas.microsoft.com/office/drawing/2014/main" id="{D227C6B1-A2EA-E59E-61DC-158EAC7789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44" y="1018788"/>
                <a:ext cx="11423374" cy="58392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2269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C6E5338-D041-FC8D-86E4-08F57E5BC156}"/>
              </a:ext>
            </a:extLst>
          </p:cNvPr>
          <p:cNvSpPr txBox="1"/>
          <p:nvPr/>
        </p:nvSpPr>
        <p:spPr>
          <a:xfrm>
            <a:off x="1974574" y="498052"/>
            <a:ext cx="5382627" cy="6051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02C8F"/>
                </a:solidFill>
                <a:latin typeface="+mj-lt"/>
              </a:rPr>
              <a:t>ANY OTHER MODELS TRIED?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Initially developed </a:t>
            </a:r>
            <a:r>
              <a:rPr lang="en-US" sz="1800" dirty="0">
                <a:solidFill>
                  <a:schemeClr val="tx1"/>
                </a:solidFill>
              </a:rPr>
              <a:t>Long Short-Term Memory (LSTM) model 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02C8F"/>
                </a:solidFill>
                <a:latin typeface="+mj-lt"/>
              </a:rPr>
              <a:t>WHY WAS IT NOT CONSIDERED?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N</a:t>
            </a:r>
            <a:r>
              <a:rPr lang="en-US" sz="1800" dirty="0"/>
              <a:t>o good forecasting results(steady line) and poor performance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02C8F"/>
                </a:solidFill>
                <a:latin typeface="+mj-lt"/>
              </a:rPr>
              <a:t>WHAT WAS THE CONSIDERED TIMESTAMP FOR FORECASTING?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Day-wise timestamp + partitioned dataset </a:t>
            </a: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  <a:sym typeface="Wingdings" panose="05000000000000000000" pitchFamily="2" charset="2"/>
              </a:rPr>
              <a:t> count of data records became less  less effective or precise results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  <a:sym typeface="Wingdings" panose="05000000000000000000" pitchFamily="2" charset="2"/>
              </a:rPr>
              <a:t>Actual/Original data records timestamp </a:t>
            </a:r>
            <a:r>
              <a:rPr lang="en-US" b="1" dirty="0">
                <a:latin typeface="Sabon Next LT" panose="02000500000000000000" pitchFamily="2" charset="0"/>
                <a:cs typeface="Sabon Next LT" panose="02000500000000000000" pitchFamily="2" charset="0"/>
                <a:sym typeface="Wingdings" panose="05000000000000000000" pitchFamily="2" charset="2"/>
              </a:rPr>
              <a:t>5mins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4EC4DF-E624-288F-5C0E-B60EE2001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82" y="498052"/>
            <a:ext cx="5114320" cy="3595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B594662-69B4-C77F-9B0D-D030A2E4C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905" y="4369572"/>
            <a:ext cx="3190875" cy="17145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3DE447A-AF1F-EBCC-5339-61BA530F0E1D}"/>
              </a:ext>
            </a:extLst>
          </p:cNvPr>
          <p:cNvCxnSpPr/>
          <p:nvPr/>
        </p:nvCxnSpPr>
        <p:spPr>
          <a:xfrm flipV="1">
            <a:off x="3922643" y="4810539"/>
            <a:ext cx="3959262" cy="119269"/>
          </a:xfrm>
          <a:prstGeom prst="bentConnector3">
            <a:avLst>
              <a:gd name="adj1" fmla="val 128"/>
            </a:avLst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53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025D14B-A758-FF43-ADA4-578F8792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448056"/>
            <a:ext cx="6766560" cy="768096"/>
          </a:xfrm>
        </p:spPr>
        <p:txBody>
          <a:bodyPr/>
          <a:lstStyle/>
          <a:p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introduction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52CF3EA-5566-1549-7434-66395FB7C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376452" y="5225184"/>
            <a:ext cx="1815548" cy="1659320"/>
          </a:xfrm>
          <a:effectLst>
            <a:softEdge rad="31750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8528AA-9973-8BCA-CF04-357DA1D021F5}"/>
              </a:ext>
            </a:extLst>
          </p:cNvPr>
          <p:cNvSpPr txBox="1"/>
          <p:nvPr/>
        </p:nvSpPr>
        <p:spPr>
          <a:xfrm>
            <a:off x="5888952" y="1560017"/>
            <a:ext cx="6073032" cy="881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Calibri" panose="020F0502020204030204" pitchFamily="34" charset="0"/>
              </a:rPr>
              <a:t>Through </a:t>
            </a:r>
            <a:r>
              <a:rPr lang="en-US" b="1" dirty="0">
                <a:cs typeface="Calibri" panose="020F0502020204030204" pitchFamily="34" charset="0"/>
              </a:rPr>
              <a:t>data-driven insights </a:t>
            </a:r>
            <a:r>
              <a:rPr lang="en-US" dirty="0">
                <a:cs typeface="Calibri" panose="020F0502020204030204" pitchFamily="34" charset="0"/>
              </a:rPr>
              <a:t>and </a:t>
            </a:r>
            <a:r>
              <a:rPr lang="en-US" b="1" dirty="0">
                <a:cs typeface="Calibri" panose="020F0502020204030204" pitchFamily="34" charset="0"/>
              </a:rPr>
              <a:t>predictive modelling</a:t>
            </a:r>
            <a:r>
              <a:rPr lang="en-US" dirty="0">
                <a:cs typeface="Calibri" panose="020F0502020204030204" pitchFamily="34" charset="0"/>
              </a:rPr>
              <a:t>, enhance building sustainability.  </a:t>
            </a:r>
            <a:endParaRPr lang="en-US" sz="1800" dirty="0">
              <a:solidFill>
                <a:srgbClr val="202C8F"/>
              </a:solidFill>
              <a:cs typeface="Calibri" panose="020F050202020403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E33E5D8-CFC1-8B90-17D2-97E9B5982A4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476745" y="1487866"/>
            <a:ext cx="1203878" cy="108704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1" name="Title 12">
            <a:extLst>
              <a:ext uri="{FF2B5EF4-FFF2-40B4-BE49-F238E27FC236}">
                <a16:creationId xmlns:a16="http://schemas.microsoft.com/office/drawing/2014/main" id="{6C0A8604-236A-2EC2-8198-A9466318A8C5}"/>
              </a:ext>
            </a:extLst>
          </p:cNvPr>
          <p:cNvSpPr txBox="1">
            <a:spLocks/>
          </p:cNvSpPr>
          <p:nvPr/>
        </p:nvSpPr>
        <p:spPr>
          <a:xfrm>
            <a:off x="4657290" y="1585658"/>
            <a:ext cx="842787" cy="73931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202C8F"/>
                </a:solidFill>
                <a:latin typeface="+mn-lt"/>
                <a:cs typeface="Times New Roman" panose="02020603050405020304" pitchFamily="18" charset="0"/>
              </a:rPr>
              <a:t>AIM</a:t>
            </a:r>
            <a:endParaRPr lang="en-US" sz="2000" dirty="0">
              <a:solidFill>
                <a:srgbClr val="202C8F"/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DEBF45-2138-4E89-FEAE-E594BF8CE5AD}"/>
              </a:ext>
            </a:extLst>
          </p:cNvPr>
          <p:cNvSpPr txBox="1"/>
          <p:nvPr/>
        </p:nvSpPr>
        <p:spPr>
          <a:xfrm>
            <a:off x="5932841" y="2812142"/>
            <a:ext cx="5941107" cy="1712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Calibri" panose="020F0502020204030204" pitchFamily="34" charset="0"/>
              </a:rPr>
              <a:t>Use </a:t>
            </a:r>
            <a:r>
              <a:rPr lang="en-US" b="1" dirty="0">
                <a:cs typeface="Calibri" panose="020F0502020204030204" pitchFamily="34" charset="0"/>
              </a:rPr>
              <a:t>SmartViz's </a:t>
            </a:r>
            <a:r>
              <a:rPr lang="en-US" dirty="0">
                <a:cs typeface="Calibri" panose="020F0502020204030204" pitchFamily="34" charset="0"/>
              </a:rPr>
              <a:t>extensive dataset to </a:t>
            </a:r>
            <a:r>
              <a:rPr lang="en-US" b="1" dirty="0">
                <a:cs typeface="Calibri" panose="020F0502020204030204" pitchFamily="34" charset="0"/>
              </a:rPr>
              <a:t>discover connections </a:t>
            </a:r>
            <a:r>
              <a:rPr lang="en-US" dirty="0">
                <a:cs typeface="Calibri" panose="020F0502020204030204" pitchFamily="34" charset="0"/>
              </a:rPr>
              <a:t>between </a:t>
            </a:r>
            <a:r>
              <a:rPr lang="en-US" b="1" dirty="0">
                <a:cs typeface="Calibri" panose="020F0502020204030204" pitchFamily="34" charset="0"/>
              </a:rPr>
              <a:t>temperature</a:t>
            </a:r>
            <a:r>
              <a:rPr lang="en-US" dirty="0">
                <a:cs typeface="Calibri" panose="020F0502020204030204" pitchFamily="34" charset="0"/>
              </a:rPr>
              <a:t>, </a:t>
            </a:r>
            <a:r>
              <a:rPr lang="en-US" b="1" dirty="0">
                <a:cs typeface="Calibri" panose="020F0502020204030204" pitchFamily="34" charset="0"/>
              </a:rPr>
              <a:t>occupancy</a:t>
            </a:r>
            <a:r>
              <a:rPr lang="en-US" dirty="0">
                <a:cs typeface="Calibri" panose="020F0502020204030204" pitchFamily="34" charset="0"/>
              </a:rPr>
              <a:t>, </a:t>
            </a:r>
            <a:r>
              <a:rPr lang="en-US" b="1" dirty="0">
                <a:cs typeface="Calibri" panose="020F0502020204030204" pitchFamily="34" charset="0"/>
              </a:rPr>
              <a:t>CO2 </a:t>
            </a:r>
            <a:r>
              <a:rPr lang="en-US" dirty="0">
                <a:cs typeface="Calibri" panose="020F0502020204030204" pitchFamily="34" charset="0"/>
              </a:rPr>
              <a:t>emissions, and </a:t>
            </a:r>
            <a:r>
              <a:rPr lang="en-US" b="1" dirty="0">
                <a:cs typeface="Calibri" panose="020F0502020204030204" pitchFamily="34" charset="0"/>
              </a:rPr>
              <a:t>humidity</a:t>
            </a:r>
            <a:r>
              <a:rPr lang="en-US" dirty="0">
                <a:cs typeface="Calibri" panose="020F0502020204030204" pitchFamily="34" charset="0"/>
              </a:rPr>
              <a:t>, and then construct </a:t>
            </a:r>
            <a:r>
              <a:rPr lang="en-US" b="1" dirty="0">
                <a:cs typeface="Calibri" panose="020F0502020204030204" pitchFamily="34" charset="0"/>
              </a:rPr>
              <a:t>forecasting models </a:t>
            </a:r>
            <a:r>
              <a:rPr lang="en-US" dirty="0">
                <a:cs typeface="Calibri" panose="020F0502020204030204" pitchFamily="34" charset="0"/>
              </a:rPr>
              <a:t>for enhanced performance of the building.</a:t>
            </a:r>
            <a:endParaRPr lang="en-US" sz="1800" dirty="0">
              <a:solidFill>
                <a:srgbClr val="202C8F"/>
              </a:solidFill>
              <a:cs typeface="Calibri" panose="020F050202020403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421C776-A49C-2A73-DC40-2E8BACF3945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4359965" y="2846626"/>
            <a:ext cx="1528987" cy="1546341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5" name="Title 12">
            <a:extLst>
              <a:ext uri="{FF2B5EF4-FFF2-40B4-BE49-F238E27FC236}">
                <a16:creationId xmlns:a16="http://schemas.microsoft.com/office/drawing/2014/main" id="{6620CB24-BDB4-4DBC-F359-A31C12D35E1E}"/>
              </a:ext>
            </a:extLst>
          </p:cNvPr>
          <p:cNvSpPr txBox="1">
            <a:spLocks/>
          </p:cNvSpPr>
          <p:nvPr/>
        </p:nvSpPr>
        <p:spPr>
          <a:xfrm>
            <a:off x="4224528" y="3156007"/>
            <a:ext cx="1708313" cy="73931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202C8F"/>
                </a:solidFill>
                <a:latin typeface="+mn-lt"/>
                <a:cs typeface="Times New Roman" panose="02020603050405020304" pitchFamily="18" charset="0"/>
              </a:rPr>
              <a:t>APPROACH</a:t>
            </a:r>
            <a:endParaRPr lang="en-US" sz="2000" dirty="0">
              <a:solidFill>
                <a:srgbClr val="202C8F"/>
              </a:solidFill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FEAF02-7298-CACE-51D6-9E8833F61C67}"/>
              </a:ext>
            </a:extLst>
          </p:cNvPr>
          <p:cNvSpPr txBox="1"/>
          <p:nvPr/>
        </p:nvSpPr>
        <p:spPr>
          <a:xfrm>
            <a:off x="5932841" y="5336501"/>
            <a:ext cx="6073032" cy="881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Calibri" panose="020F0502020204030204" pitchFamily="34" charset="0"/>
              </a:rPr>
              <a:t>Data preprocessing is a </a:t>
            </a:r>
            <a:r>
              <a:rPr lang="en-US" b="1" dirty="0">
                <a:solidFill>
                  <a:srgbClr val="202C8F"/>
                </a:solidFill>
                <a:cs typeface="Calibri" panose="020F0502020204030204" pitchFamily="34" charset="0"/>
              </a:rPr>
              <a:t>MUST!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cs typeface="Calibri" panose="020F0502020204030204" pitchFamily="34" charset="0"/>
              </a:rPr>
              <a:t>Data cleaning </a:t>
            </a:r>
            <a:r>
              <a:rPr lang="en-US" dirty="0">
                <a:cs typeface="Calibri" panose="020F0502020204030204" pitchFamily="34" charset="0"/>
              </a:rPr>
              <a:t>(most important)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CEF7054-8657-390B-D193-BE014D9DCC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 rot="20842819">
            <a:off x="4816561" y="4689734"/>
            <a:ext cx="1420891" cy="102678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14004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96052E49-0EA5-F6D4-AC52-2D6E19F10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56" y="620758"/>
            <a:ext cx="3673702" cy="646972"/>
          </a:xfrm>
        </p:spPr>
        <p:txBody>
          <a:bodyPr/>
          <a:lstStyle/>
          <a:p>
            <a:r>
              <a:rPr lang="en-US" sz="2800" dirty="0"/>
              <a:t>Key Benefits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BF241D97-84E8-C543-403E-C235BB99CD21}"/>
              </a:ext>
            </a:extLst>
          </p:cNvPr>
          <p:cNvSpPr txBox="1">
            <a:spLocks/>
          </p:cNvSpPr>
          <p:nvPr/>
        </p:nvSpPr>
        <p:spPr>
          <a:xfrm>
            <a:off x="633257" y="3221972"/>
            <a:ext cx="5568761" cy="6469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FURTHER IMPROVEMENTS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CD48D4-52AE-C49C-E180-7935F35F5165}"/>
              </a:ext>
            </a:extLst>
          </p:cNvPr>
          <p:cNvSpPr txBox="1"/>
          <p:nvPr/>
        </p:nvSpPr>
        <p:spPr>
          <a:xfrm>
            <a:off x="633256" y="1347142"/>
            <a:ext cx="8538673" cy="1296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cs typeface="Calibri" panose="020F0502020204030204" pitchFamily="34" charset="0"/>
              </a:rPr>
              <a:t>More Comprehensive Sustainability Insights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cs typeface="Calibri" panose="020F0502020204030204" pitchFamily="34" charset="0"/>
              </a:rPr>
              <a:t>Decision-Making Driven by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cs typeface="Calibri" panose="020F0502020204030204" pitchFamily="34" charset="0"/>
              </a:rPr>
              <a:t>Capabilities for Predictive Analysis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8D14E2-0E05-F0C4-E52F-908C04E998F1}"/>
              </a:ext>
            </a:extLst>
          </p:cNvPr>
          <p:cNvSpPr txBox="1"/>
          <p:nvPr/>
        </p:nvSpPr>
        <p:spPr>
          <a:xfrm>
            <a:off x="633256" y="4157944"/>
            <a:ext cx="6973492" cy="1712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cs typeface="Calibri" panose="020F0502020204030204" pitchFamily="34" charset="0"/>
              </a:rPr>
              <a:t>Energy usage dependence for the buildings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cs typeface="Calibri" panose="020F0502020204030204" pitchFamily="34" charset="0"/>
              </a:rPr>
              <a:t>Incorporating additional parameters like air quality, lighting, and water usage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cs typeface="Calibri" panose="020F0502020204030204" pitchFamily="34" charset="0"/>
              </a:rPr>
              <a:t>Climate Adaptation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36E0216-D9C1-C6DD-3596-E3288638F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385" y="379896"/>
            <a:ext cx="2085975" cy="1468660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1D8A24D-4126-3757-AC44-C9B902BCD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721" y="3148294"/>
            <a:ext cx="1238250" cy="100965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631613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52BAEBB-3E79-4E0C-E3EF-405945B305E6}"/>
              </a:ext>
            </a:extLst>
          </p:cNvPr>
          <p:cNvSpPr txBox="1">
            <a:spLocks/>
          </p:cNvSpPr>
          <p:nvPr/>
        </p:nvSpPr>
        <p:spPr>
          <a:xfrm>
            <a:off x="1065917" y="286884"/>
            <a:ext cx="8555277" cy="627400"/>
          </a:xfrm>
          <a:prstGeom prst="rect">
            <a:avLst/>
          </a:prstGeom>
        </p:spPr>
        <p:txBody>
          <a:bodyPr vert="horz" lIns="91440" tIns="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WORK-FLOW AND CONCLUSION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465A423-07FA-6F96-8AFD-B6B8FC73E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29" y="1251755"/>
            <a:ext cx="1560201" cy="81988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93C6187-B617-F95D-175A-EBDD24135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303" y="1251755"/>
            <a:ext cx="637355" cy="69269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140F0CBF-568C-8E5D-4984-93B9AF28929A}"/>
              </a:ext>
            </a:extLst>
          </p:cNvPr>
          <p:cNvGrpSpPr/>
          <p:nvPr/>
        </p:nvGrpSpPr>
        <p:grpSpPr>
          <a:xfrm flipH="1">
            <a:off x="10789520" y="2148059"/>
            <a:ext cx="75703" cy="151388"/>
            <a:chOff x="5069205" y="277177"/>
            <a:chExt cx="1224915" cy="817246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ABAE244-D1BC-B381-C1DD-3D16C79AE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3545" y="277177"/>
              <a:ext cx="356235" cy="40862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9093F7D-A643-BC68-F439-830F48AE3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9205" y="685800"/>
              <a:ext cx="356235" cy="408623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134D3E7-6F61-88D4-87DE-C8BC7389C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7885" y="685800"/>
              <a:ext cx="356235" cy="408623"/>
            </a:xfrm>
            <a:prstGeom prst="rect">
              <a:avLst/>
            </a:prstGeom>
          </p:spPr>
        </p:pic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E2FFC72-3D01-7FEC-11DC-A92C3E857837}"/>
                </a:ext>
              </a:extLst>
            </p:cNvPr>
            <p:cNvCxnSpPr>
              <a:stCxn id="47" idx="2"/>
              <a:endCxn id="48" idx="3"/>
            </p:cNvCxnSpPr>
            <p:nvPr/>
          </p:nvCxnSpPr>
          <p:spPr>
            <a:xfrm flipH="1">
              <a:off x="5425440" y="685800"/>
              <a:ext cx="256223" cy="204312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F130A79-2B5F-5A4B-1F93-75F62ECD0EAC}"/>
                </a:ext>
              </a:extLst>
            </p:cNvPr>
            <p:cNvCxnSpPr>
              <a:stCxn id="47" idx="2"/>
              <a:endCxn id="49" idx="1"/>
            </p:cNvCxnSpPr>
            <p:nvPr/>
          </p:nvCxnSpPr>
          <p:spPr>
            <a:xfrm>
              <a:off x="5681663" y="685800"/>
              <a:ext cx="256222" cy="204312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09C8184-0DFD-DC7E-9885-10B51813D15A}"/>
              </a:ext>
            </a:extLst>
          </p:cNvPr>
          <p:cNvGrpSpPr/>
          <p:nvPr/>
        </p:nvGrpSpPr>
        <p:grpSpPr>
          <a:xfrm>
            <a:off x="6319776" y="1322373"/>
            <a:ext cx="637356" cy="554935"/>
            <a:chOff x="8950642" y="481488"/>
            <a:chExt cx="604838" cy="471012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9BB7CA9-7A6A-1F2F-A3F4-50B2ACA6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>
              <a:off x="8950642" y="481488"/>
              <a:ext cx="356235" cy="40862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7BE177D-D4F0-1F5A-6063-B638C1A6A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5000"/>
            </a:blip>
            <a:stretch>
              <a:fillRect/>
            </a:stretch>
          </p:blipFill>
          <p:spPr>
            <a:xfrm>
              <a:off x="9128759" y="613648"/>
              <a:ext cx="426721" cy="338852"/>
            </a:xfrm>
            <a:prstGeom prst="rect">
              <a:avLst/>
            </a:prstGeom>
            <a:effectLst>
              <a:softEdge rad="31750"/>
            </a:effectLst>
          </p:spPr>
        </p:pic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FE7E1DE8-F18C-BE89-B7C6-7C91F2A74D5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</a:blip>
          <a:stretch>
            <a:fillRect/>
          </a:stretch>
        </p:blipFill>
        <p:spPr>
          <a:xfrm>
            <a:off x="10732699" y="1277971"/>
            <a:ext cx="891086" cy="95362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169C979-65E7-379B-F0F3-1FB02C7562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0129" y="3241826"/>
            <a:ext cx="1426776" cy="76366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D39793F-A6A4-E353-0B2B-2983A18ABA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1463" y="4963518"/>
            <a:ext cx="1238792" cy="1263849"/>
          </a:xfrm>
          <a:prstGeom prst="rect">
            <a:avLst/>
          </a:prstGeom>
          <a:effectLst>
            <a:softEdge rad="127000"/>
          </a:effectLst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1B094174-E749-2602-9C74-58667D24EEAB}"/>
              </a:ext>
            </a:extLst>
          </p:cNvPr>
          <p:cNvGrpSpPr/>
          <p:nvPr/>
        </p:nvGrpSpPr>
        <p:grpSpPr>
          <a:xfrm>
            <a:off x="4296373" y="4953460"/>
            <a:ext cx="1114151" cy="1287925"/>
            <a:chOff x="5114925" y="2105177"/>
            <a:chExt cx="2590800" cy="2681776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5D642F4E-0B67-4E6C-2DBA-E95739A89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 amt="70000"/>
            </a:blip>
            <a:stretch>
              <a:fillRect/>
            </a:stretch>
          </p:blipFill>
          <p:spPr>
            <a:xfrm>
              <a:off x="5114925" y="3567753"/>
              <a:ext cx="2590800" cy="1219200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E9AD102C-8544-0616-05FA-D17121BD3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37017" y="2105177"/>
              <a:ext cx="1746611" cy="1699892"/>
            </a:xfrm>
            <a:prstGeom prst="rect">
              <a:avLst/>
            </a:prstGeom>
            <a:effectLst>
              <a:softEdge rad="127000"/>
            </a:effectLst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C6651F4-613E-B57E-CE02-D7677E9602DA}"/>
              </a:ext>
            </a:extLst>
          </p:cNvPr>
          <p:cNvGrpSpPr/>
          <p:nvPr/>
        </p:nvGrpSpPr>
        <p:grpSpPr>
          <a:xfrm>
            <a:off x="10897667" y="3256821"/>
            <a:ext cx="740698" cy="948209"/>
            <a:chOff x="9574261" y="3151532"/>
            <a:chExt cx="740698" cy="948209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052D1E7-AAB8-D2D2-D78D-A989B689ED5B}"/>
                </a:ext>
              </a:extLst>
            </p:cNvPr>
            <p:cNvGrpSpPr/>
            <p:nvPr/>
          </p:nvGrpSpPr>
          <p:grpSpPr>
            <a:xfrm>
              <a:off x="9677603" y="3151532"/>
              <a:ext cx="637356" cy="554935"/>
              <a:chOff x="8950642" y="481488"/>
              <a:chExt cx="604838" cy="471012"/>
            </a:xfrm>
            <a:effectLst/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B23575AF-938F-C03C-45A3-ED566E6B8A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70000"/>
              </a:blip>
              <a:stretch>
                <a:fillRect/>
              </a:stretch>
            </p:blipFill>
            <p:spPr>
              <a:xfrm>
                <a:off x="8950642" y="481488"/>
                <a:ext cx="356235" cy="408623"/>
              </a:xfrm>
              <a:prstGeom prst="rect">
                <a:avLst/>
              </a:prstGeom>
            </p:spPr>
          </p:pic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21DE593D-8CF7-B681-AAC9-1AA9117186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 amt="85000"/>
              </a:blip>
              <a:stretch>
                <a:fillRect/>
              </a:stretch>
            </p:blipFill>
            <p:spPr>
              <a:xfrm>
                <a:off x="9128759" y="613648"/>
                <a:ext cx="426721" cy="338852"/>
              </a:xfrm>
              <a:prstGeom prst="rect">
                <a:avLst/>
              </a:prstGeom>
              <a:effectLst>
                <a:softEdge rad="31750"/>
              </a:effectLst>
            </p:spPr>
          </p:pic>
        </p:grp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CD4C5099-DA87-7A43-D0F4-7ED40167A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74261" y="3706467"/>
              <a:ext cx="291035" cy="3932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009C1756-42C1-D283-26DD-BC2270071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7471" y="3706467"/>
              <a:ext cx="291035" cy="3932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9A9AC73-6A03-09E8-2B8A-0530222156ED}"/>
              </a:ext>
            </a:extLst>
          </p:cNvPr>
          <p:cNvGrpSpPr/>
          <p:nvPr/>
        </p:nvGrpSpPr>
        <p:grpSpPr>
          <a:xfrm>
            <a:off x="8363199" y="1045219"/>
            <a:ext cx="1000724" cy="947664"/>
            <a:chOff x="8363199" y="1045219"/>
            <a:chExt cx="1000724" cy="947664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9295AEC-59C6-EB53-5A3F-36CAC1ED1A7E}"/>
                </a:ext>
              </a:extLst>
            </p:cNvPr>
            <p:cNvGrpSpPr/>
            <p:nvPr/>
          </p:nvGrpSpPr>
          <p:grpSpPr>
            <a:xfrm>
              <a:off x="8363199" y="1206335"/>
              <a:ext cx="1000724" cy="786548"/>
              <a:chOff x="5069205" y="277177"/>
              <a:chExt cx="1224915" cy="817246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81DD8680-2CED-9544-4016-B10F9655F1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3545" y="277177"/>
                <a:ext cx="356235" cy="408623"/>
              </a:xfrm>
              <a:prstGeom prst="rect">
                <a:avLst/>
              </a:prstGeom>
            </p:spPr>
          </p:pic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88AF2B82-C18B-0B8F-1803-F4FCA48DCA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69205" y="685800"/>
                <a:ext cx="356235" cy="40862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D00CEB5D-BFF3-6EF0-A230-B7D5EC525C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885" y="685800"/>
                <a:ext cx="356235" cy="40862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309207E1-E2F3-1B97-5CBD-8833C114C5B7}"/>
                  </a:ext>
                </a:extLst>
              </p:cNvPr>
              <p:cNvCxnSpPr>
                <a:stCxn id="84" idx="2"/>
                <a:endCxn id="85" idx="3"/>
              </p:cNvCxnSpPr>
              <p:nvPr/>
            </p:nvCxnSpPr>
            <p:spPr>
              <a:xfrm flipH="1">
                <a:off x="5425440" y="685800"/>
                <a:ext cx="256223" cy="204312"/>
              </a:xfrm>
              <a:prstGeom prst="straightConnector1">
                <a:avLst/>
              </a:prstGeom>
              <a:ln w="12700"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877973B8-89D1-5220-B953-A01109964FE0}"/>
                  </a:ext>
                </a:extLst>
              </p:cNvPr>
              <p:cNvCxnSpPr>
                <a:stCxn id="84" idx="2"/>
                <a:endCxn id="86" idx="1"/>
              </p:cNvCxnSpPr>
              <p:nvPr/>
            </p:nvCxnSpPr>
            <p:spPr>
              <a:xfrm>
                <a:off x="5681663" y="685800"/>
                <a:ext cx="256222" cy="204312"/>
              </a:xfrm>
              <a:prstGeom prst="straightConnector1">
                <a:avLst/>
              </a:prstGeom>
              <a:ln w="12700"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6638D7B9-7107-EBF9-8995-7AC635DF5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20000"/>
            </a:blip>
            <a:stretch>
              <a:fillRect/>
            </a:stretch>
          </p:blipFill>
          <p:spPr>
            <a:xfrm>
              <a:off x="8590951" y="1045219"/>
              <a:ext cx="375387" cy="517869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EA60E5A-A103-66E3-B261-B440ED7EDE97}"/>
              </a:ext>
            </a:extLst>
          </p:cNvPr>
          <p:cNvGrpSpPr/>
          <p:nvPr/>
        </p:nvGrpSpPr>
        <p:grpSpPr>
          <a:xfrm>
            <a:off x="6020666" y="2915157"/>
            <a:ext cx="1032643" cy="1289874"/>
            <a:chOff x="8362681" y="2936263"/>
            <a:chExt cx="865140" cy="1320973"/>
          </a:xfrm>
        </p:grpSpPr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E5C04790-C5FB-4686-6CE6-7D5BD13C5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2681" y="3400113"/>
              <a:ext cx="291035" cy="3932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B648FC5B-2318-90FD-566F-F06BE5B93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15843" y="2936263"/>
              <a:ext cx="211978" cy="3388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C5FE4EE3-861D-B34C-E595-4DDD20E06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19436" y="3413458"/>
              <a:ext cx="208385" cy="3388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77665B9D-3ECA-836B-CDE7-877762066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15842" y="3918383"/>
              <a:ext cx="208385" cy="3388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B0F696FE-AF63-5DB8-3E8B-98886FA69863}"/>
                </a:ext>
              </a:extLst>
            </p:cNvPr>
            <p:cNvCxnSpPr>
              <a:cxnSpLocks/>
              <a:stCxn id="114" idx="3"/>
              <a:endCxn id="115" idx="1"/>
            </p:cNvCxnSpPr>
            <p:nvPr/>
          </p:nvCxnSpPr>
          <p:spPr>
            <a:xfrm flipV="1">
              <a:off x="8653716" y="3105690"/>
              <a:ext cx="362127" cy="49106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90EC120-B017-5C31-1AD2-D7BDAB8CA006}"/>
                </a:ext>
              </a:extLst>
            </p:cNvPr>
            <p:cNvCxnSpPr>
              <a:cxnSpLocks/>
              <a:stCxn id="114" idx="3"/>
              <a:endCxn id="117" idx="1"/>
            </p:cNvCxnSpPr>
            <p:nvPr/>
          </p:nvCxnSpPr>
          <p:spPr>
            <a:xfrm>
              <a:off x="8653716" y="3596750"/>
              <a:ext cx="362126" cy="49106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B81A503-7F8F-F000-2B1A-FFCBD4B19D80}"/>
                </a:ext>
              </a:extLst>
            </p:cNvPr>
            <p:cNvCxnSpPr>
              <a:cxnSpLocks/>
              <a:stCxn id="114" idx="3"/>
              <a:endCxn id="116" idx="1"/>
            </p:cNvCxnSpPr>
            <p:nvPr/>
          </p:nvCxnSpPr>
          <p:spPr>
            <a:xfrm flipV="1">
              <a:off x="8653716" y="3582885"/>
              <a:ext cx="365720" cy="1386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1A8BEA5-95DA-CF1F-3645-EF3586CBBC29}"/>
              </a:ext>
            </a:extLst>
          </p:cNvPr>
          <p:cNvCxnSpPr>
            <a:cxnSpLocks/>
          </p:cNvCxnSpPr>
          <p:nvPr/>
        </p:nvCxnSpPr>
        <p:spPr>
          <a:xfrm>
            <a:off x="2912767" y="1610261"/>
            <a:ext cx="371273" cy="0"/>
          </a:xfrm>
          <a:prstGeom prst="straightConnector1">
            <a:avLst/>
          </a:prstGeom>
          <a:ln w="38100" cap="sq" cmpd="thickThin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D9C1767C-4D83-A3F0-E26C-6ED134E0330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</a:blip>
          <a:stretch>
            <a:fillRect/>
          </a:stretch>
        </p:blipFill>
        <p:spPr>
          <a:xfrm>
            <a:off x="8483434" y="3182043"/>
            <a:ext cx="891086" cy="95362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1B13369D-6B86-59FC-CE25-027DBB766E5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</a:blip>
          <a:stretch>
            <a:fillRect/>
          </a:stretch>
        </p:blipFill>
        <p:spPr>
          <a:xfrm>
            <a:off x="4044517" y="3184404"/>
            <a:ext cx="891086" cy="95362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1C1BAD8-D950-EB58-345D-A073185959B5}"/>
              </a:ext>
            </a:extLst>
          </p:cNvPr>
          <p:cNvCxnSpPr>
            <a:cxnSpLocks/>
          </p:cNvCxnSpPr>
          <p:nvPr/>
        </p:nvCxnSpPr>
        <p:spPr>
          <a:xfrm>
            <a:off x="5206415" y="1599609"/>
            <a:ext cx="371273" cy="0"/>
          </a:xfrm>
          <a:prstGeom prst="straightConnector1">
            <a:avLst/>
          </a:prstGeom>
          <a:ln w="38100" cap="sq" cmpd="thickThin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1FF8686D-7198-D703-1BBC-025E7DF59D8B}"/>
              </a:ext>
            </a:extLst>
          </p:cNvPr>
          <p:cNvCxnSpPr>
            <a:cxnSpLocks/>
          </p:cNvCxnSpPr>
          <p:nvPr/>
        </p:nvCxnSpPr>
        <p:spPr>
          <a:xfrm>
            <a:off x="7199081" y="1632886"/>
            <a:ext cx="371273" cy="0"/>
          </a:xfrm>
          <a:prstGeom prst="straightConnector1">
            <a:avLst/>
          </a:prstGeom>
          <a:ln w="38100" cap="sq" cmpd="thickThin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0DC0653-A835-F9C1-BA3A-6CD345E27509}"/>
              </a:ext>
            </a:extLst>
          </p:cNvPr>
          <p:cNvCxnSpPr>
            <a:cxnSpLocks/>
          </p:cNvCxnSpPr>
          <p:nvPr/>
        </p:nvCxnSpPr>
        <p:spPr>
          <a:xfrm>
            <a:off x="9665405" y="1625912"/>
            <a:ext cx="371273" cy="0"/>
          </a:xfrm>
          <a:prstGeom prst="straightConnector1">
            <a:avLst/>
          </a:prstGeom>
          <a:ln w="38100" cap="sq" cmpd="thickThin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C8F0D69-74A1-C131-0962-7C3E88F1316C}"/>
              </a:ext>
            </a:extLst>
          </p:cNvPr>
          <p:cNvCxnSpPr>
            <a:cxnSpLocks/>
          </p:cNvCxnSpPr>
          <p:nvPr/>
        </p:nvCxnSpPr>
        <p:spPr>
          <a:xfrm>
            <a:off x="11196066" y="2485242"/>
            <a:ext cx="0" cy="337358"/>
          </a:xfrm>
          <a:prstGeom prst="straightConnector1">
            <a:avLst/>
          </a:prstGeom>
          <a:ln w="38100" cap="sq" cmpd="thickThin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84262BB-A6B0-84CB-ABC5-8DDB620C27AB}"/>
              </a:ext>
            </a:extLst>
          </p:cNvPr>
          <p:cNvCxnSpPr>
            <a:cxnSpLocks/>
          </p:cNvCxnSpPr>
          <p:nvPr/>
        </p:nvCxnSpPr>
        <p:spPr>
          <a:xfrm flipH="1">
            <a:off x="10384919" y="3587901"/>
            <a:ext cx="376699" cy="0"/>
          </a:xfrm>
          <a:prstGeom prst="straightConnector1">
            <a:avLst/>
          </a:prstGeom>
          <a:ln w="38100" cap="sq" cmpd="thickThin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2693AC3-78C7-67EC-F530-5E2922664AD6}"/>
              </a:ext>
            </a:extLst>
          </p:cNvPr>
          <p:cNvCxnSpPr>
            <a:cxnSpLocks/>
          </p:cNvCxnSpPr>
          <p:nvPr/>
        </p:nvCxnSpPr>
        <p:spPr>
          <a:xfrm flipH="1">
            <a:off x="7895350" y="3574036"/>
            <a:ext cx="376699" cy="0"/>
          </a:xfrm>
          <a:prstGeom prst="straightConnector1">
            <a:avLst/>
          </a:prstGeom>
          <a:ln w="38100" cap="sq" cmpd="thickThin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39E1BDAF-C067-642A-C5D5-9A676A50BFDA}"/>
              </a:ext>
            </a:extLst>
          </p:cNvPr>
          <p:cNvCxnSpPr>
            <a:cxnSpLocks/>
          </p:cNvCxnSpPr>
          <p:nvPr/>
        </p:nvCxnSpPr>
        <p:spPr>
          <a:xfrm flipH="1">
            <a:off x="5528476" y="3587901"/>
            <a:ext cx="376699" cy="0"/>
          </a:xfrm>
          <a:prstGeom prst="straightConnector1">
            <a:avLst/>
          </a:prstGeom>
          <a:ln w="38100" cap="sq" cmpd="thickThin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0BCE7DA-1C4A-C958-3057-EFBAD043239D}"/>
              </a:ext>
            </a:extLst>
          </p:cNvPr>
          <p:cNvCxnSpPr>
            <a:cxnSpLocks/>
          </p:cNvCxnSpPr>
          <p:nvPr/>
        </p:nvCxnSpPr>
        <p:spPr>
          <a:xfrm flipH="1">
            <a:off x="3284040" y="3598466"/>
            <a:ext cx="376699" cy="0"/>
          </a:xfrm>
          <a:prstGeom prst="straightConnector1">
            <a:avLst/>
          </a:prstGeom>
          <a:ln w="38100" cap="sq" cmpd="thickThin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708D903-6A73-911A-67E0-E8480AFF2DFC}"/>
              </a:ext>
            </a:extLst>
          </p:cNvPr>
          <p:cNvCxnSpPr>
            <a:cxnSpLocks/>
          </p:cNvCxnSpPr>
          <p:nvPr/>
        </p:nvCxnSpPr>
        <p:spPr>
          <a:xfrm>
            <a:off x="1896216" y="4135671"/>
            <a:ext cx="0" cy="337358"/>
          </a:xfrm>
          <a:prstGeom prst="straightConnector1">
            <a:avLst/>
          </a:prstGeom>
          <a:ln w="38100" cap="sq" cmpd="thickThin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4940AB5-2463-EE55-EE86-698D370DBAA5}"/>
              </a:ext>
            </a:extLst>
          </p:cNvPr>
          <p:cNvCxnSpPr>
            <a:cxnSpLocks/>
          </p:cNvCxnSpPr>
          <p:nvPr/>
        </p:nvCxnSpPr>
        <p:spPr>
          <a:xfrm>
            <a:off x="2670330" y="5499256"/>
            <a:ext cx="371273" cy="0"/>
          </a:xfrm>
          <a:prstGeom prst="straightConnector1">
            <a:avLst/>
          </a:prstGeom>
          <a:ln w="38100" cap="sq" cmpd="thickThin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C4225927-F587-F241-A277-E80E297F8DF9}"/>
              </a:ext>
            </a:extLst>
          </p:cNvPr>
          <p:cNvSpPr txBox="1"/>
          <p:nvPr/>
        </p:nvSpPr>
        <p:spPr>
          <a:xfrm>
            <a:off x="3475550" y="1978990"/>
            <a:ext cx="184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IoT sensor real-time </a:t>
            </a:r>
          </a:p>
          <a:p>
            <a:pPr algn="ctr"/>
            <a:r>
              <a:rPr lang="en-US" sz="1200" dirty="0">
                <a:solidFill>
                  <a:srgbClr val="002060"/>
                </a:solidFill>
              </a:rPr>
              <a:t>datasets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E3FA6C01-619C-63DB-CF4A-ADA6285F73D6}"/>
              </a:ext>
            </a:extLst>
          </p:cNvPr>
          <p:cNvSpPr txBox="1"/>
          <p:nvPr/>
        </p:nvSpPr>
        <p:spPr>
          <a:xfrm>
            <a:off x="5613001" y="1937331"/>
            <a:ext cx="1846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Initial data cleaning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647477BC-2786-4023-61B7-75E93D198901}"/>
              </a:ext>
            </a:extLst>
          </p:cNvPr>
          <p:cNvSpPr txBox="1"/>
          <p:nvPr/>
        </p:nvSpPr>
        <p:spPr>
          <a:xfrm>
            <a:off x="7725550" y="2071637"/>
            <a:ext cx="213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Data splitting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BB2045B-5A9F-5E6E-7E20-DDF932AD8AB9}"/>
              </a:ext>
            </a:extLst>
          </p:cNvPr>
          <p:cNvSpPr txBox="1"/>
          <p:nvPr/>
        </p:nvSpPr>
        <p:spPr>
          <a:xfrm>
            <a:off x="10269397" y="2177465"/>
            <a:ext cx="1846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Correlation analysis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97C022B-6CA9-93D3-0776-D1F2AC2F39DF}"/>
              </a:ext>
            </a:extLst>
          </p:cNvPr>
          <p:cNvSpPr txBox="1"/>
          <p:nvPr/>
        </p:nvSpPr>
        <p:spPr>
          <a:xfrm>
            <a:off x="9368520" y="1144608"/>
            <a:ext cx="1457343" cy="779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</a:rPr>
              <a:t>( 2 datasets per building room)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9D1DB24-B3F0-73A6-2741-DFFF166C9DED}"/>
              </a:ext>
            </a:extLst>
          </p:cNvPr>
          <p:cNvSpPr txBox="1"/>
          <p:nvPr/>
        </p:nvSpPr>
        <p:spPr>
          <a:xfrm>
            <a:off x="9562213" y="3107589"/>
            <a:ext cx="1457343" cy="779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</a:rPr>
              <a:t>( 4 datasets per building room)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833B0C9F-E75E-7DD7-E0DB-822AF4EC0EEF}"/>
              </a:ext>
            </a:extLst>
          </p:cNvPr>
          <p:cNvSpPr txBox="1"/>
          <p:nvPr/>
        </p:nvSpPr>
        <p:spPr>
          <a:xfrm>
            <a:off x="10420851" y="4235620"/>
            <a:ext cx="162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Deep data cleaning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DBDE230A-8D8F-F85E-6F65-9B9A0B9ECA0B}"/>
              </a:ext>
            </a:extLst>
          </p:cNvPr>
          <p:cNvSpPr txBox="1"/>
          <p:nvPr/>
        </p:nvSpPr>
        <p:spPr>
          <a:xfrm>
            <a:off x="5334468" y="4214797"/>
            <a:ext cx="2472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Partitioning each dataset – Weekday peak &amp; non-peak, Weekend hours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701E1AE-763F-51AA-CFC6-1A2E667AD0BD}"/>
              </a:ext>
            </a:extLst>
          </p:cNvPr>
          <p:cNvSpPr txBox="1"/>
          <p:nvPr/>
        </p:nvSpPr>
        <p:spPr>
          <a:xfrm>
            <a:off x="2536905" y="3137817"/>
            <a:ext cx="1657119" cy="779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</a:rPr>
              <a:t>(correlation significance check)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E858C48-259E-11F0-B734-B7A8527203FA}"/>
              </a:ext>
            </a:extLst>
          </p:cNvPr>
          <p:cNvSpPr txBox="1"/>
          <p:nvPr/>
        </p:nvSpPr>
        <p:spPr>
          <a:xfrm>
            <a:off x="1944796" y="4242017"/>
            <a:ext cx="14573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( 1 dataset per building room)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F6ACC5A6-6B4A-80D1-AB9A-10DBBC7D58C1}"/>
              </a:ext>
            </a:extLst>
          </p:cNvPr>
          <p:cNvSpPr txBox="1"/>
          <p:nvPr/>
        </p:nvSpPr>
        <p:spPr>
          <a:xfrm>
            <a:off x="1065917" y="6186791"/>
            <a:ext cx="1846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Forecasting models 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892846E8-D9D3-B531-9BF2-7BE73AAC4159}"/>
              </a:ext>
            </a:extLst>
          </p:cNvPr>
          <p:cNvSpPr txBox="1"/>
          <p:nvPr/>
        </p:nvSpPr>
        <p:spPr>
          <a:xfrm>
            <a:off x="4413374" y="6221942"/>
            <a:ext cx="1842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Optimal Forecasting </a:t>
            </a:r>
          </a:p>
          <a:p>
            <a:r>
              <a:rPr lang="en-US" sz="1200" dirty="0">
                <a:solidFill>
                  <a:srgbClr val="002060"/>
                </a:solidFill>
              </a:rPr>
              <a:t>model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781588D-E023-454C-AA11-825181ED70CD}"/>
              </a:ext>
            </a:extLst>
          </p:cNvPr>
          <p:cNvSpPr txBox="1"/>
          <p:nvPr/>
        </p:nvSpPr>
        <p:spPr>
          <a:xfrm>
            <a:off x="2381352" y="5051282"/>
            <a:ext cx="1846850" cy="779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</a:rPr>
              <a:t>(For each metric of each building room)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49EE4D0E-3D4A-987A-E7A1-2E1895257EA7}"/>
              </a:ext>
            </a:extLst>
          </p:cNvPr>
          <p:cNvSpPr txBox="1"/>
          <p:nvPr/>
        </p:nvSpPr>
        <p:spPr>
          <a:xfrm>
            <a:off x="7990279" y="4135671"/>
            <a:ext cx="1846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Correlation analysis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B06FA32B-13FC-F68C-9282-35687B84C5A7}"/>
              </a:ext>
            </a:extLst>
          </p:cNvPr>
          <p:cNvSpPr txBox="1"/>
          <p:nvPr/>
        </p:nvSpPr>
        <p:spPr>
          <a:xfrm>
            <a:off x="3559383" y="4135671"/>
            <a:ext cx="1846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Correlation analysis</a:t>
            </a:r>
          </a:p>
        </p:txBody>
      </p:sp>
      <p:pic>
        <p:nvPicPr>
          <p:cNvPr id="285" name="Picture 284">
            <a:extLst>
              <a:ext uri="{FF2B5EF4-FFF2-40B4-BE49-F238E27FC236}">
                <a16:creationId xmlns:a16="http://schemas.microsoft.com/office/drawing/2014/main" id="{86D68A9A-6D50-C0BC-8541-BC776266A44D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6425267" y="4908585"/>
            <a:ext cx="4752975" cy="16002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83" name="TextBox 282">
            <a:extLst>
              <a:ext uri="{FF2B5EF4-FFF2-40B4-BE49-F238E27FC236}">
                <a16:creationId xmlns:a16="http://schemas.microsoft.com/office/drawing/2014/main" id="{8B41F519-C610-353B-C9FA-7B9A93AD8667}"/>
              </a:ext>
            </a:extLst>
          </p:cNvPr>
          <p:cNvSpPr txBox="1"/>
          <p:nvPr/>
        </p:nvSpPr>
        <p:spPr>
          <a:xfrm>
            <a:off x="6110099" y="5087232"/>
            <a:ext cx="5368223" cy="1296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cs typeface="Calibri" panose="020F0502020204030204" pitchFamily="34" charset="0"/>
              </a:rPr>
              <a:t>Enhance performance of each building and its geometry/zone/section with respect to CO2, Humidity, Occupancy and Temperature metrics</a:t>
            </a:r>
          </a:p>
        </p:txBody>
      </p:sp>
    </p:spTree>
    <p:extLst>
      <p:ext uri="{BB962C8B-B14F-4D97-AF65-F5344CB8AC3E}">
        <p14:creationId xmlns:p14="http://schemas.microsoft.com/office/powerpoint/2010/main" val="291141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7057 0.00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9" y="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33333E-6 L 0.05625 -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repeatCount="indefinite" accel="50000" decel="5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0.05547 -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repeatCount="indefinite" accel="50000" decel="5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L 0.0487 2.96296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6.25E-7 0.0736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-0.07448 0.0016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24" y="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0.06133 0.0020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9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85185E-6 L -0.04805 0.0016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9" y="6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-0.05938 1.48148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6 L 1.25E-6 0.076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L 0.1099 -1.85185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756" y="1914145"/>
            <a:ext cx="3730487" cy="768096"/>
          </a:xfrm>
        </p:spPr>
        <p:txBody>
          <a:bodyPr/>
          <a:lstStyle/>
          <a:p>
            <a:r>
              <a:rPr lang="en-US" sz="3200" dirty="0"/>
              <a:t>THANK YOU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29BB63-8BEC-F2E8-E6C4-065B4BEBC05F}"/>
              </a:ext>
            </a:extLst>
          </p:cNvPr>
          <p:cNvSpPr txBox="1">
            <a:spLocks/>
          </p:cNvSpPr>
          <p:nvPr/>
        </p:nvSpPr>
        <p:spPr>
          <a:xfrm>
            <a:off x="3833879" y="2915147"/>
            <a:ext cx="4524239" cy="861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Supervisor: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Grechuk Bogdan</a:t>
            </a:r>
            <a:br>
              <a:rPr lang="en-US" sz="5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80BD05-7F5D-BEF7-801B-05993FC0CEFB}"/>
              </a:ext>
            </a:extLst>
          </p:cNvPr>
          <p:cNvSpPr txBox="1">
            <a:spLocks/>
          </p:cNvSpPr>
          <p:nvPr/>
        </p:nvSpPr>
        <p:spPr>
          <a:xfrm>
            <a:off x="2987752" y="3709672"/>
            <a:ext cx="6216492" cy="12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Supervisor: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Vishal Sharma - Product Strategic Lead at SmartViz</a:t>
            </a:r>
            <a:br>
              <a:rPr lang="en-US" sz="5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2">
            <a:extLst>
              <a:ext uri="{FF2B5EF4-FFF2-40B4-BE49-F238E27FC236}">
                <a16:creationId xmlns:a16="http://schemas.microsoft.com/office/drawing/2014/main" id="{CE4A5ADD-D16C-D7FE-EAB1-FCB015FADD22}"/>
              </a:ext>
            </a:extLst>
          </p:cNvPr>
          <p:cNvSpPr txBox="1">
            <a:spLocks/>
          </p:cNvSpPr>
          <p:nvPr/>
        </p:nvSpPr>
        <p:spPr>
          <a:xfrm>
            <a:off x="1288722" y="420674"/>
            <a:ext cx="7717391" cy="64577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cs typeface="Times New Roman" panose="02020603050405020304" pitchFamily="18" charset="0"/>
              </a:rPr>
              <a:t>DATA Cleaning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52643E-118D-C3F6-A9E7-64E51FCA9AF8}"/>
              </a:ext>
            </a:extLst>
          </p:cNvPr>
          <p:cNvSpPr txBox="1"/>
          <p:nvPr/>
        </p:nvSpPr>
        <p:spPr>
          <a:xfrm>
            <a:off x="1284220" y="1113221"/>
            <a:ext cx="8718877" cy="1712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02C8F"/>
                </a:solidFill>
                <a:cs typeface="Calibri" panose="020F0502020204030204" pitchFamily="34" charset="0"/>
              </a:rPr>
              <a:t>Crucial and inte</a:t>
            </a:r>
            <a:r>
              <a:rPr lang="en-US" dirty="0">
                <a:solidFill>
                  <a:srgbClr val="202C8F"/>
                </a:solidFill>
                <a:cs typeface="Calibri" panose="020F0502020204030204" pitchFamily="34" charset="0"/>
              </a:rPr>
              <a:t>gral part of </a:t>
            </a:r>
            <a:r>
              <a:rPr lang="en-US" b="1" dirty="0">
                <a:cs typeface="Calibri" panose="020F0502020204030204" pitchFamily="34" charset="0"/>
              </a:rPr>
              <a:t>Data Preprocessing </a:t>
            </a:r>
            <a:r>
              <a:rPr lang="en-US" dirty="0">
                <a:solidFill>
                  <a:srgbClr val="202C8F"/>
                </a:solidFill>
                <a:cs typeface="Calibri" panose="020F0502020204030204" pitchFamily="34" charset="0"/>
              </a:rPr>
              <a:t>pipeline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C8F"/>
                </a:solidFill>
                <a:cs typeface="Calibri" panose="020F0502020204030204" pitchFamily="34" charset="0"/>
              </a:rPr>
              <a:t>Initial stage of cleaning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02C8F"/>
                </a:solidFill>
                <a:cs typeface="Calibri" panose="020F0502020204030204" pitchFamily="34" charset="0"/>
              </a:rPr>
              <a:t>Removing </a:t>
            </a:r>
            <a:r>
              <a:rPr lang="en-US" dirty="0">
                <a:cs typeface="Calibri" panose="020F0502020204030204" pitchFamily="34" charset="0"/>
              </a:rPr>
              <a:t>duplicate rows </a:t>
            </a:r>
            <a:r>
              <a:rPr lang="en-US" dirty="0">
                <a:solidFill>
                  <a:srgbClr val="202C8F"/>
                </a:solidFill>
                <a:cs typeface="Calibri" panose="020F0502020204030204" pitchFamily="34" charset="0"/>
              </a:rPr>
              <a:t>and </a:t>
            </a:r>
            <a:r>
              <a:rPr lang="en-US" dirty="0">
                <a:cs typeface="Calibri" panose="020F0502020204030204" pitchFamily="34" charset="0"/>
              </a:rPr>
              <a:t>missing value rows </a:t>
            </a:r>
            <a:r>
              <a:rPr lang="en-US" dirty="0">
                <a:solidFill>
                  <a:srgbClr val="202C8F"/>
                </a:solidFill>
                <a:cs typeface="Calibri" panose="020F0502020204030204" pitchFamily="34" charset="0"/>
              </a:rPr>
              <a:t>from the 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C8F"/>
                </a:solidFill>
                <a:cs typeface="Calibri" panose="020F0502020204030204" pitchFamily="34" charset="0"/>
              </a:rPr>
              <a:t>Ensuring </a:t>
            </a:r>
            <a:r>
              <a:rPr lang="en-US" dirty="0">
                <a:cs typeface="Calibri" panose="020F0502020204030204" pitchFamily="34" charset="0"/>
              </a:rPr>
              <a:t>data integrity</a:t>
            </a:r>
            <a:endParaRPr lang="en-US" sz="1800" dirty="0">
              <a:cs typeface="Calibri" panose="020F050202020403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94BFC61-C092-476F-732B-EFCF14A0A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22" y="3758732"/>
            <a:ext cx="1693963" cy="129683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  <a:softEdge rad="127000"/>
          </a:effectLst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5D6164CC-CC3C-82B4-82B1-7AB347CC4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18058">
            <a:off x="10046947" y="4012637"/>
            <a:ext cx="797634" cy="94342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74DD7EC-8CC2-8186-C244-AB52F312112B}"/>
              </a:ext>
            </a:extLst>
          </p:cNvPr>
          <p:cNvSpPr txBox="1"/>
          <p:nvPr/>
        </p:nvSpPr>
        <p:spPr>
          <a:xfrm>
            <a:off x="2919474" y="3800538"/>
            <a:ext cx="8718877" cy="881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cs typeface="Calibri" panose="020F0502020204030204" pitchFamily="34" charset="0"/>
              </a:rPr>
              <a:t>XBuildings temp, co2, humidity, Occupancy Raw Data until 20230712.xlsx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02C8F"/>
                </a:solidFill>
                <a:cs typeface="Calibri" panose="020F0502020204030204" pitchFamily="34" charset="0"/>
              </a:rPr>
              <a:t>5 columns </a:t>
            </a:r>
            <a:r>
              <a:rPr lang="en-US" sz="1800" dirty="0">
                <a:cs typeface="Calibri" panose="020F0502020204030204" pitchFamily="34" charset="0"/>
              </a:rPr>
              <a:t>– project_name, time, value, geometry_name , metric_name 	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92D8A25-CBB7-A144-685C-52FC493EFEA6}"/>
              </a:ext>
            </a:extLst>
          </p:cNvPr>
          <p:cNvGrpSpPr/>
          <p:nvPr/>
        </p:nvGrpSpPr>
        <p:grpSpPr>
          <a:xfrm>
            <a:off x="2575179" y="5459681"/>
            <a:ext cx="8148387" cy="1009356"/>
            <a:chOff x="1674715" y="5393197"/>
            <a:chExt cx="8148387" cy="1009356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B0F3C72-E5FD-3DC2-06ED-7395681AC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1345" y="5539721"/>
              <a:ext cx="651327" cy="6604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78CD36A-1FE3-DB6A-1118-0DB737628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721" y="5521221"/>
              <a:ext cx="651327" cy="6604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6" name="Arrow: Striped Right 35">
              <a:extLst>
                <a:ext uri="{FF2B5EF4-FFF2-40B4-BE49-F238E27FC236}">
                  <a16:creationId xmlns:a16="http://schemas.microsoft.com/office/drawing/2014/main" id="{963A1D5E-4448-F75A-C9FC-C45A6ABE9CC9}"/>
                </a:ext>
              </a:extLst>
            </p:cNvPr>
            <p:cNvSpPr/>
            <p:nvPr/>
          </p:nvSpPr>
          <p:spPr>
            <a:xfrm>
              <a:off x="4878147" y="5578097"/>
              <a:ext cx="816883" cy="583645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rgbClr val="0D0D0D">
                <a:alpha val="89804"/>
              </a:srgb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1359F18-616C-338F-8C76-454B8A5426FD}"/>
                </a:ext>
              </a:extLst>
            </p:cNvPr>
            <p:cNvSpPr txBox="1"/>
            <p:nvPr/>
          </p:nvSpPr>
          <p:spPr>
            <a:xfrm>
              <a:off x="1674715" y="5429254"/>
              <a:ext cx="2099418" cy="881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dirty="0">
                  <a:cs typeface="Calibri" panose="020F0502020204030204" pitchFamily="34" charset="0"/>
                </a:rPr>
                <a:t>Original raw data </a:t>
              </a:r>
              <a:r>
                <a:rPr lang="en-US" dirty="0">
                  <a:solidFill>
                    <a:srgbClr val="202C8F"/>
                  </a:solidFill>
                  <a:cs typeface="Calibri" panose="020F0502020204030204" pitchFamily="34" charset="0"/>
                </a:rPr>
                <a:t>(530164 rows) </a:t>
              </a:r>
              <a:endParaRPr lang="en-US" sz="1800" dirty="0">
                <a:solidFill>
                  <a:srgbClr val="202C8F"/>
                </a:solidFill>
                <a:cs typeface="Calibri" panose="020F0502020204030204" pitchFamily="34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B05C1E7-608E-AC59-76F6-4835ABEB0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91958" y="5393197"/>
              <a:ext cx="1031144" cy="953444"/>
            </a:xfrm>
            <a:prstGeom prst="ellipse">
              <a:avLst/>
            </a:prstGeom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112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03ABD7D-F717-F503-1992-FCA9F8AE8DD8}"/>
                </a:ext>
              </a:extLst>
            </p:cNvPr>
            <p:cNvSpPr txBox="1"/>
            <p:nvPr/>
          </p:nvSpPr>
          <p:spPr>
            <a:xfrm>
              <a:off x="6865187" y="5521221"/>
              <a:ext cx="2402063" cy="881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dirty="0">
                  <a:cs typeface="Calibri" panose="020F0502020204030204" pitchFamily="34" charset="0"/>
                </a:rPr>
                <a:t>Cleansed data(initial)</a:t>
              </a:r>
            </a:p>
            <a:p>
              <a:pPr algn="ctr">
                <a:lnSpc>
                  <a:spcPct val="150000"/>
                </a:lnSpc>
              </a:pPr>
              <a:r>
                <a:rPr lang="en-US" sz="1800" dirty="0">
                  <a:solidFill>
                    <a:srgbClr val="202C8F"/>
                  </a:solidFill>
                  <a:cs typeface="Calibri" panose="020F0502020204030204" pitchFamily="34" charset="0"/>
                </a:rPr>
                <a:t>(528547 rows)</a:t>
              </a:r>
            </a:p>
          </p:txBody>
        </p:sp>
      </p:grpSp>
      <p:sp>
        <p:nvSpPr>
          <p:cNvPr id="41" name="Title 12">
            <a:extLst>
              <a:ext uri="{FF2B5EF4-FFF2-40B4-BE49-F238E27FC236}">
                <a16:creationId xmlns:a16="http://schemas.microsoft.com/office/drawing/2014/main" id="{627FB3F9-4CAE-7882-DE70-E50783BF0CAE}"/>
              </a:ext>
            </a:extLst>
          </p:cNvPr>
          <p:cNvSpPr txBox="1">
            <a:spLocks/>
          </p:cNvSpPr>
          <p:nvPr/>
        </p:nvSpPr>
        <p:spPr>
          <a:xfrm>
            <a:off x="1288722" y="3084704"/>
            <a:ext cx="4233963" cy="73931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rgbClr val="202C8F"/>
                </a:solidFill>
                <a:cs typeface="Times New Roman" panose="02020603050405020304" pitchFamily="18" charset="0"/>
              </a:rPr>
              <a:t>DATASET?</a:t>
            </a:r>
            <a:endParaRPr lang="en-US" sz="2000" dirty="0">
              <a:solidFill>
                <a:srgbClr val="202C8F"/>
              </a:solidFill>
            </a:endParaRPr>
          </a:p>
        </p:txBody>
      </p:sp>
      <p:sp>
        <p:nvSpPr>
          <p:cNvPr id="91" name="Half Frame 90">
            <a:extLst>
              <a:ext uri="{FF2B5EF4-FFF2-40B4-BE49-F238E27FC236}">
                <a16:creationId xmlns:a16="http://schemas.microsoft.com/office/drawing/2014/main" id="{D957C1F2-C9FD-42F5-D2D0-B50377A66BA1}"/>
              </a:ext>
            </a:extLst>
          </p:cNvPr>
          <p:cNvSpPr/>
          <p:nvPr/>
        </p:nvSpPr>
        <p:spPr>
          <a:xfrm rot="5400000">
            <a:off x="10987314" y="-261257"/>
            <a:ext cx="943429" cy="1465943"/>
          </a:xfrm>
          <a:prstGeom prst="halfFram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71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alf Frame 3">
            <a:extLst>
              <a:ext uri="{FF2B5EF4-FFF2-40B4-BE49-F238E27FC236}">
                <a16:creationId xmlns:a16="http://schemas.microsoft.com/office/drawing/2014/main" id="{42AB75E9-8376-C05B-FEEA-0A8C27B8A348}"/>
              </a:ext>
            </a:extLst>
          </p:cNvPr>
          <p:cNvSpPr/>
          <p:nvPr/>
        </p:nvSpPr>
        <p:spPr>
          <a:xfrm rot="5400000">
            <a:off x="10987314" y="-261257"/>
            <a:ext cx="943429" cy="1465943"/>
          </a:xfrm>
          <a:prstGeom prst="halfFram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le 12">
            <a:extLst>
              <a:ext uri="{FF2B5EF4-FFF2-40B4-BE49-F238E27FC236}">
                <a16:creationId xmlns:a16="http://schemas.microsoft.com/office/drawing/2014/main" id="{DEF954B5-99E3-6B31-3C5C-1E2B3580B266}"/>
              </a:ext>
            </a:extLst>
          </p:cNvPr>
          <p:cNvSpPr txBox="1">
            <a:spLocks/>
          </p:cNvSpPr>
          <p:nvPr/>
        </p:nvSpPr>
        <p:spPr>
          <a:xfrm>
            <a:off x="1085522" y="297651"/>
            <a:ext cx="7717391" cy="64577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cs typeface="Times New Roman" panose="02020603050405020304" pitchFamily="18" charset="0"/>
              </a:rPr>
              <a:t>DATA SPLITTING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2C089E-80BF-B672-0CFA-F1491B665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693" y="928922"/>
            <a:ext cx="9640535" cy="359953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388096-8B61-5A9D-6D40-28D61FB06392}"/>
              </a:ext>
            </a:extLst>
          </p:cNvPr>
          <p:cNvSpPr txBox="1"/>
          <p:nvPr/>
        </p:nvSpPr>
        <p:spPr>
          <a:xfrm>
            <a:off x="1085522" y="4279664"/>
            <a:ext cx="10576706" cy="881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02C8F"/>
                </a:solidFill>
                <a:cs typeface="Calibri" panose="020F0502020204030204" pitchFamily="34" charset="0"/>
              </a:rPr>
              <a:t>2 datasets for each building’s geometry/zone/section –</a:t>
            </a:r>
            <a:r>
              <a:rPr lang="en-US" dirty="0">
                <a:solidFill>
                  <a:srgbClr val="202C8F"/>
                </a:solidFill>
                <a:cs typeface="Calibri" panose="020F0502020204030204" pitchFamily="34" charset="0"/>
              </a:rPr>
              <a:t> </a:t>
            </a:r>
            <a:r>
              <a:rPr lang="en-US" b="1" dirty="0">
                <a:cs typeface="Calibri" panose="020F0502020204030204" pitchFamily="34" charset="0"/>
              </a:rPr>
              <a:t>After initial clean, Original </a:t>
            </a:r>
            <a:r>
              <a:rPr lang="en-US" dirty="0">
                <a:cs typeface="Calibri" panose="020F0502020204030204" pitchFamily="34" charset="0"/>
              </a:rPr>
              <a:t>dataset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C8F"/>
                </a:solidFill>
                <a:cs typeface="Calibri" panose="020F0502020204030204" pitchFamily="34" charset="0"/>
              </a:rPr>
              <a:t>Determining</a:t>
            </a:r>
            <a:r>
              <a:rPr lang="en-US" dirty="0">
                <a:cs typeface="Calibri" panose="020F0502020204030204" pitchFamily="34" charset="0"/>
              </a:rPr>
              <a:t> correlations </a:t>
            </a:r>
            <a:r>
              <a:rPr lang="en-US" dirty="0">
                <a:solidFill>
                  <a:srgbClr val="202C8F"/>
                </a:solidFill>
                <a:cs typeface="Calibri" panose="020F0502020204030204" pitchFamily="34" charset="0"/>
              </a:rPr>
              <a:t>between the </a:t>
            </a:r>
            <a:r>
              <a:rPr lang="en-US" dirty="0">
                <a:cs typeface="Calibri" panose="020F0502020204030204" pitchFamily="34" charset="0"/>
              </a:rPr>
              <a:t>4 metrics</a:t>
            </a:r>
            <a:r>
              <a:rPr lang="en-US" dirty="0">
                <a:solidFill>
                  <a:srgbClr val="202C8F"/>
                </a:solidFill>
                <a:cs typeface="Calibri" panose="020F0502020204030204" pitchFamily="34" charset="0"/>
              </a:rPr>
              <a:t>. </a:t>
            </a:r>
            <a:endParaRPr lang="en-US" sz="1800" dirty="0">
              <a:solidFill>
                <a:srgbClr val="202C8F"/>
              </a:solidFill>
              <a:cs typeface="Calibri" panose="020F050202020403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08B8AAE-ECF1-DF51-4B7F-998F473FB85E}"/>
              </a:ext>
            </a:extLst>
          </p:cNvPr>
          <p:cNvGrpSpPr/>
          <p:nvPr/>
        </p:nvGrpSpPr>
        <p:grpSpPr>
          <a:xfrm>
            <a:off x="6357939" y="5156960"/>
            <a:ext cx="5834062" cy="1687133"/>
            <a:chOff x="6900863" y="5156960"/>
            <a:chExt cx="5291137" cy="168713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DCE6D0D-C2AA-AC1B-6625-EED1B5316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0863" y="5156960"/>
              <a:ext cx="5291137" cy="168713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F2A465A-98C4-9DFF-98E3-C0B47BBEC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83521" y="5923914"/>
              <a:ext cx="651327" cy="6604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63500"/>
            </a:effectLst>
          </p:spPr>
        </p:pic>
      </p:grpSp>
      <p:sp>
        <p:nvSpPr>
          <p:cNvPr id="20" name="Title 12">
            <a:extLst>
              <a:ext uri="{FF2B5EF4-FFF2-40B4-BE49-F238E27FC236}">
                <a16:creationId xmlns:a16="http://schemas.microsoft.com/office/drawing/2014/main" id="{9B378602-7877-9E79-9274-CAE65194B54E}"/>
              </a:ext>
            </a:extLst>
          </p:cNvPr>
          <p:cNvSpPr txBox="1">
            <a:spLocks/>
          </p:cNvSpPr>
          <p:nvPr/>
        </p:nvSpPr>
        <p:spPr>
          <a:xfrm>
            <a:off x="1085522" y="5210623"/>
            <a:ext cx="5643892" cy="11564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400" dirty="0">
                <a:cs typeface="Times New Roman" panose="02020603050405020304" pitchFamily="18" charset="0"/>
              </a:rPr>
              <a:t>But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1800" b="0" cap="none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Occupancy metric data count differs (more) than the other 3 metrics.</a:t>
            </a:r>
            <a:r>
              <a:rPr lang="en-US" sz="1800" b="0" cap="none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endParaRPr 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82958263-339D-2514-AB79-0110B16E6617}"/>
              </a:ext>
            </a:extLst>
          </p:cNvPr>
          <p:cNvSpPr/>
          <p:nvPr/>
        </p:nvSpPr>
        <p:spPr>
          <a:xfrm>
            <a:off x="9482036" y="1237291"/>
            <a:ext cx="348343" cy="3264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89177CFC-34BD-E5B8-7AEA-694406F80C88}"/>
              </a:ext>
            </a:extLst>
          </p:cNvPr>
          <p:cNvSpPr/>
          <p:nvPr/>
        </p:nvSpPr>
        <p:spPr>
          <a:xfrm>
            <a:off x="11488056" y="2114587"/>
            <a:ext cx="348343" cy="3264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8976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2">
            <a:extLst>
              <a:ext uri="{FF2B5EF4-FFF2-40B4-BE49-F238E27FC236}">
                <a16:creationId xmlns:a16="http://schemas.microsoft.com/office/drawing/2014/main" id="{AFA9C2CA-FF53-4B2E-C7A1-FAFF44886BC1}"/>
              </a:ext>
            </a:extLst>
          </p:cNvPr>
          <p:cNvSpPr txBox="1">
            <a:spLocks/>
          </p:cNvSpPr>
          <p:nvPr/>
        </p:nvSpPr>
        <p:spPr>
          <a:xfrm>
            <a:off x="1266952" y="313216"/>
            <a:ext cx="7717391" cy="64577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cs typeface="Times New Roman" panose="02020603050405020304" pitchFamily="18" charset="0"/>
              </a:rPr>
              <a:t>More Deep cleaning Required...</a:t>
            </a:r>
            <a:endParaRPr lang="en-US" sz="28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308C4A9-A0F8-17B9-7F69-1050110F5643}"/>
              </a:ext>
            </a:extLst>
          </p:cNvPr>
          <p:cNvGrpSpPr/>
          <p:nvPr/>
        </p:nvGrpSpPr>
        <p:grpSpPr>
          <a:xfrm>
            <a:off x="7826623" y="1138805"/>
            <a:ext cx="4223657" cy="2026611"/>
            <a:chOff x="4183538" y="1604772"/>
            <a:chExt cx="4223657" cy="202661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211D84A-1362-8C7E-9EAA-4567BF88D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3538" y="1604772"/>
              <a:ext cx="4223657" cy="2026611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EDA89A-49EA-4C65-A270-B3749C80521C}"/>
                </a:ext>
              </a:extLst>
            </p:cNvPr>
            <p:cNvSpPr/>
            <p:nvPr/>
          </p:nvSpPr>
          <p:spPr>
            <a:xfrm>
              <a:off x="4252686" y="1959429"/>
              <a:ext cx="4154509" cy="116114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BAB083C-D987-F285-89F7-D1B845A2EE62}"/>
              </a:ext>
            </a:extLst>
          </p:cNvPr>
          <p:cNvSpPr txBox="1"/>
          <p:nvPr/>
        </p:nvSpPr>
        <p:spPr>
          <a:xfrm>
            <a:off x="1266952" y="1019573"/>
            <a:ext cx="6106305" cy="2958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cs typeface="Times New Roman" panose="02020603050405020304" pitchFamily="18" charset="0"/>
              </a:rPr>
              <a:t>Repeating or duplicate data for </a:t>
            </a:r>
            <a:r>
              <a:rPr lang="en-US" b="1" dirty="0">
                <a:cs typeface="Times New Roman" panose="02020603050405020304" pitchFamily="18" charset="0"/>
              </a:rPr>
              <a:t>Occupancy</a:t>
            </a:r>
            <a:r>
              <a:rPr lang="en-US" dirty="0">
                <a:cs typeface="Times New Roman" panose="02020603050405020304" pitchFamily="18" charset="0"/>
              </a:rPr>
              <a:t> metric which was making it redundant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cs typeface="Times New Roman" panose="02020603050405020304" pitchFamily="18" charset="0"/>
              </a:rPr>
              <a:t>The recorded data not in </a:t>
            </a:r>
            <a:r>
              <a:rPr lang="en-US" b="1" dirty="0">
                <a:cs typeface="Times New Roman" panose="02020603050405020304" pitchFamily="18" charset="0"/>
              </a:rPr>
              <a:t>one particular ‘metrics’ order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cs typeface="Times New Roman" panose="02020603050405020304" pitchFamily="18" charset="0"/>
              </a:rPr>
              <a:t>Occupancy followed by other 3 metrics</a:t>
            </a:r>
            <a:endParaRPr lang="en-US" dirty="0">
              <a:cs typeface="Times New Roman" panose="02020603050405020304" pitchFamily="18" charset="0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GB" sz="1800" dirty="0">
                <a:ea typeface="Calibri" panose="020F0502020204030204" pitchFamily="34" charset="0"/>
              </a:rPr>
              <a:t>T</a:t>
            </a:r>
            <a:r>
              <a:rPr lang="en-GB" sz="1800" dirty="0">
                <a:effectLst/>
                <a:ea typeface="Calibri" panose="020F0502020204030204" pitchFamily="34" charset="0"/>
              </a:rPr>
              <a:t>he </a:t>
            </a:r>
            <a:r>
              <a:rPr lang="en-GB" sz="1800" b="1" dirty="0">
                <a:effectLst/>
                <a:ea typeface="Calibri" panose="020F0502020204030204" pitchFamily="34" charset="0"/>
              </a:rPr>
              <a:t>inconsistent</a:t>
            </a:r>
            <a:r>
              <a:rPr lang="en-GB" sz="1800" dirty="0">
                <a:effectLst/>
                <a:ea typeface="Calibri" panose="020F0502020204030204" pitchFamily="34" charset="0"/>
              </a:rPr>
              <a:t> data (any spike or data value growth observed) 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GB" sz="1800" dirty="0">
                <a:ea typeface="Calibri" panose="020F0502020204030204" pitchFamily="34" charset="0"/>
              </a:rPr>
              <a:t>D</a:t>
            </a:r>
            <a:r>
              <a:rPr lang="en-GB" sz="1800" dirty="0">
                <a:effectLst/>
                <a:ea typeface="Calibri" panose="020F0502020204030204" pitchFamily="34" charset="0"/>
              </a:rPr>
              <a:t>ata records that </a:t>
            </a:r>
            <a:r>
              <a:rPr lang="en-GB" sz="1800" b="1" dirty="0">
                <a:effectLst/>
                <a:ea typeface="Calibri" panose="020F0502020204030204" pitchFamily="34" charset="0"/>
              </a:rPr>
              <a:t>excludes</a:t>
            </a:r>
            <a:r>
              <a:rPr lang="en-GB" sz="1800" dirty="0">
                <a:effectLst/>
                <a:ea typeface="Calibri" panose="020F0502020204030204" pitchFamily="34" charset="0"/>
              </a:rPr>
              <a:t> the metric value </a:t>
            </a:r>
            <a:r>
              <a:rPr lang="en-GB" sz="1800" b="1" dirty="0">
                <a:effectLst/>
                <a:ea typeface="Calibri" panose="020F0502020204030204" pitchFamily="34" charset="0"/>
              </a:rPr>
              <a:t>benchmark</a:t>
            </a:r>
            <a:r>
              <a:rPr lang="en-GB" sz="1800" dirty="0">
                <a:effectLst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BBA5EB-0421-1DDB-CF2A-A825BF739FB8}"/>
              </a:ext>
            </a:extLst>
          </p:cNvPr>
          <p:cNvSpPr txBox="1"/>
          <p:nvPr/>
        </p:nvSpPr>
        <p:spPr>
          <a:xfrm>
            <a:off x="7759596" y="3206402"/>
            <a:ext cx="442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cs typeface="Times New Roman" panose="02020603050405020304" pitchFamily="18" charset="0"/>
              </a:rPr>
              <a:t>XCudworth – 1</a:t>
            </a:r>
            <a:r>
              <a:rPr lang="en-US" sz="1400" b="1" baseline="30000" dirty="0">
                <a:cs typeface="Times New Roman" panose="02020603050405020304" pitchFamily="18" charset="0"/>
              </a:rPr>
              <a:t>st</a:t>
            </a:r>
            <a:r>
              <a:rPr lang="en-US" sz="1400" b="1" dirty="0">
                <a:cs typeface="Times New Roman" panose="02020603050405020304" pitchFamily="18" charset="0"/>
              </a:rPr>
              <a:t> Floor Open Office (geometry name)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2FEE93-2B05-1F1F-DE6F-3384FEA0BD06}"/>
              </a:ext>
            </a:extLst>
          </p:cNvPr>
          <p:cNvSpPr txBox="1"/>
          <p:nvPr/>
        </p:nvSpPr>
        <p:spPr>
          <a:xfrm>
            <a:off x="7939313" y="4556660"/>
            <a:ext cx="4557487" cy="1712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b="1" i="0" dirty="0">
                <a:effectLst/>
              </a:rPr>
              <a:t>Lead</a:t>
            </a:r>
            <a:r>
              <a:rPr lang="en-US" i="0" dirty="0">
                <a:solidFill>
                  <a:srgbClr val="202C8F"/>
                </a:solidFill>
                <a:effectLst/>
              </a:rPr>
              <a:t> function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b="1" dirty="0"/>
              <a:t>Lag</a:t>
            </a:r>
            <a:r>
              <a:rPr lang="en-US" dirty="0">
                <a:solidFill>
                  <a:srgbClr val="202C8F"/>
                </a:solidFill>
              </a:rPr>
              <a:t> function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iv.   </a:t>
            </a:r>
            <a:r>
              <a:rPr lang="en-US" dirty="0">
                <a:solidFill>
                  <a:srgbClr val="202C8F"/>
                </a:solidFill>
              </a:rPr>
              <a:t>Update and </a:t>
            </a:r>
            <a:r>
              <a:rPr lang="en-US" b="1" dirty="0"/>
              <a:t>delete</a:t>
            </a:r>
            <a:r>
              <a:rPr lang="en-US" b="1" dirty="0">
                <a:solidFill>
                  <a:srgbClr val="202C8F"/>
                </a:solidFill>
              </a:rPr>
              <a:t> </a:t>
            </a:r>
            <a:r>
              <a:rPr lang="en-US" b="1" dirty="0"/>
              <a:t>out of benchmark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02C8F"/>
                </a:solidFill>
              </a:rPr>
              <a:t>	values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F51E78F-C2F0-CF85-C93C-7BF1CF7A4E17}"/>
              </a:ext>
            </a:extLst>
          </p:cNvPr>
          <p:cNvGrpSpPr/>
          <p:nvPr/>
        </p:nvGrpSpPr>
        <p:grpSpPr>
          <a:xfrm>
            <a:off x="1973943" y="4371959"/>
            <a:ext cx="6131913" cy="2171525"/>
            <a:chOff x="1973943" y="4371959"/>
            <a:chExt cx="6131913" cy="2171525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4CB482F-B12A-9B51-94B2-33316FB9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9551" y="4537408"/>
              <a:ext cx="6106305" cy="2006076"/>
            </a:xfrm>
            <a:prstGeom prst="rect">
              <a:avLst/>
            </a:prstGeom>
            <a:effectLst>
              <a:softEdge rad="127000"/>
            </a:effectLst>
          </p:spPr>
        </p:pic>
        <p:sp>
          <p:nvSpPr>
            <p:cNvPr id="54" name="Title 12">
              <a:extLst>
                <a:ext uri="{FF2B5EF4-FFF2-40B4-BE49-F238E27FC236}">
                  <a16:creationId xmlns:a16="http://schemas.microsoft.com/office/drawing/2014/main" id="{E98A57EA-9364-249A-9A51-6D73C3165CF7}"/>
                </a:ext>
              </a:extLst>
            </p:cNvPr>
            <p:cNvSpPr txBox="1">
              <a:spLocks/>
            </p:cNvSpPr>
            <p:nvPr/>
          </p:nvSpPr>
          <p:spPr>
            <a:xfrm>
              <a:off x="1973943" y="4371959"/>
              <a:ext cx="2063605" cy="1466118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ts val="4875"/>
                </a:lnSpc>
                <a:spcBef>
                  <a:spcPct val="0"/>
                </a:spcBef>
                <a:buNone/>
                <a:defRPr sz="4400" b="1" kern="1200" cap="all" baseline="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solidFill>
                    <a:srgbClr val="202C8F"/>
                  </a:solidFill>
                  <a:cs typeface="Times New Roman" panose="02020603050405020304" pitchFamily="18" charset="0"/>
                </a:rPr>
                <a:t>How was it handled?</a:t>
              </a:r>
              <a:endParaRPr lang="en-US" sz="2000" dirty="0">
                <a:solidFill>
                  <a:srgbClr val="202C8F"/>
                </a:solidFill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B5618B7-90FB-5D2D-C3C6-7839BC281E9C}"/>
                </a:ext>
              </a:extLst>
            </p:cNvPr>
            <p:cNvGrpSpPr/>
            <p:nvPr/>
          </p:nvGrpSpPr>
          <p:grpSpPr>
            <a:xfrm>
              <a:off x="5988854" y="4804231"/>
              <a:ext cx="1950459" cy="872043"/>
              <a:chOff x="5486400" y="5254171"/>
              <a:chExt cx="1153506" cy="766481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7508FEB8-88A6-FF61-8E6F-BA6A7D1012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400" y="5254171"/>
                <a:ext cx="1146628" cy="3677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E5CFF0A2-21B1-992D-73DC-9E4A1D6444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93278" y="5644259"/>
                <a:ext cx="1146628" cy="2235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EE4F3B4E-56C3-3744-3DA4-5A54D9E76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3278" y="5705049"/>
                <a:ext cx="1139750" cy="31560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4" name="Half Frame 93">
            <a:extLst>
              <a:ext uri="{FF2B5EF4-FFF2-40B4-BE49-F238E27FC236}">
                <a16:creationId xmlns:a16="http://schemas.microsoft.com/office/drawing/2014/main" id="{42348F31-3699-4CBF-4257-5447DE34A8DB}"/>
              </a:ext>
            </a:extLst>
          </p:cNvPr>
          <p:cNvSpPr/>
          <p:nvPr/>
        </p:nvSpPr>
        <p:spPr>
          <a:xfrm rot="5400000">
            <a:off x="10987314" y="-261257"/>
            <a:ext cx="943429" cy="1465943"/>
          </a:xfrm>
          <a:prstGeom prst="halfFram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81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86CB9115-864B-A0BA-AC8F-89D2497CDC6B}"/>
              </a:ext>
            </a:extLst>
          </p:cNvPr>
          <p:cNvSpPr txBox="1">
            <a:spLocks/>
          </p:cNvSpPr>
          <p:nvPr/>
        </p:nvSpPr>
        <p:spPr>
          <a:xfrm>
            <a:off x="31619" y="405122"/>
            <a:ext cx="2555711" cy="5608613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dirty="0">
              <a:cs typeface="Times New Roman" panose="02020603050405020304" pitchFamily="18" charset="0"/>
            </a:endParaRPr>
          </a:p>
          <a:p>
            <a:pPr algn="l"/>
            <a:endParaRPr lang="en-US" sz="3200" dirty="0">
              <a:cs typeface="Times New Roman" panose="02020603050405020304" pitchFamily="18" charset="0"/>
            </a:endParaRPr>
          </a:p>
          <a:p>
            <a:pPr algn="l"/>
            <a:endParaRPr lang="en-US" sz="3200" dirty="0">
              <a:cs typeface="Times New Roman" panose="02020603050405020304" pitchFamily="18" charset="0"/>
            </a:endParaRPr>
          </a:p>
          <a:p>
            <a:pPr algn="r"/>
            <a:r>
              <a:rPr lang="en-US" sz="3200" dirty="0">
                <a:cs typeface="Times New Roman" panose="02020603050405020304" pitchFamily="18" charset="0"/>
              </a:rPr>
              <a:t>How Many datasets now?</a:t>
            </a:r>
            <a:endParaRPr lang="en-US" sz="3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A8D1EC3-9E56-8285-4601-C4D02D630D93}"/>
              </a:ext>
            </a:extLst>
          </p:cNvPr>
          <p:cNvSpPr/>
          <p:nvPr/>
        </p:nvSpPr>
        <p:spPr>
          <a:xfrm rot="5400000">
            <a:off x="5716282" y="476005"/>
            <a:ext cx="723696" cy="12518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1357D5-B60D-2063-8461-50F3B78465C1}"/>
              </a:ext>
            </a:extLst>
          </p:cNvPr>
          <p:cNvSpPr/>
          <p:nvPr/>
        </p:nvSpPr>
        <p:spPr>
          <a:xfrm rot="5400000">
            <a:off x="5736301" y="-6118467"/>
            <a:ext cx="723696" cy="12518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Title 12">
            <a:extLst>
              <a:ext uri="{FF2B5EF4-FFF2-40B4-BE49-F238E27FC236}">
                <a16:creationId xmlns:a16="http://schemas.microsoft.com/office/drawing/2014/main" id="{71AC56FF-71D8-E953-A606-16D5495BD58E}"/>
              </a:ext>
            </a:extLst>
          </p:cNvPr>
          <p:cNvSpPr txBox="1">
            <a:spLocks/>
          </p:cNvSpPr>
          <p:nvPr/>
        </p:nvSpPr>
        <p:spPr>
          <a:xfrm>
            <a:off x="31621" y="318037"/>
            <a:ext cx="2555711" cy="5608613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cs typeface="Times New Roman" panose="02020603050405020304" pitchFamily="18" charset="0"/>
            </a:endParaRPr>
          </a:p>
          <a:p>
            <a:pPr algn="l"/>
            <a:endParaRPr lang="en-US" sz="2800" dirty="0">
              <a:cs typeface="Times New Roman" panose="02020603050405020304" pitchFamily="18" charset="0"/>
            </a:endParaRPr>
          </a:p>
          <a:p>
            <a:pPr algn="l"/>
            <a:endParaRPr lang="en-US" sz="2800" dirty="0">
              <a:cs typeface="Times New Roman" panose="02020603050405020304" pitchFamily="18" charset="0"/>
            </a:endParaRPr>
          </a:p>
          <a:p>
            <a:pPr algn="r"/>
            <a:r>
              <a:rPr lang="en-US" sz="2800" dirty="0">
                <a:noFill/>
                <a:cs typeface="Times New Roman" panose="02020603050405020304" pitchFamily="18" charset="0"/>
              </a:rPr>
              <a:t>How Many datasets now?</a:t>
            </a:r>
            <a:endParaRPr lang="en-US" sz="2800" dirty="0">
              <a:noFill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066B57CD-84AC-502C-FA36-84C2364A10EB}"/>
              </a:ext>
            </a:extLst>
          </p:cNvPr>
          <p:cNvSpPr/>
          <p:nvPr/>
        </p:nvSpPr>
        <p:spPr>
          <a:xfrm rot="5400000">
            <a:off x="5893304" y="-5893574"/>
            <a:ext cx="405392" cy="121920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" name="Picture 324">
            <a:extLst>
              <a:ext uri="{FF2B5EF4-FFF2-40B4-BE49-F238E27FC236}">
                <a16:creationId xmlns:a16="http://schemas.microsoft.com/office/drawing/2014/main" id="{4CA5AB71-B2E2-4914-1086-E6475A79E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948" y="405122"/>
            <a:ext cx="8486374" cy="6250511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326" name="Rectangle 325">
            <a:extLst>
              <a:ext uri="{FF2B5EF4-FFF2-40B4-BE49-F238E27FC236}">
                <a16:creationId xmlns:a16="http://schemas.microsoft.com/office/drawing/2014/main" id="{E158E429-5480-E321-06AC-8B19E454004F}"/>
              </a:ext>
            </a:extLst>
          </p:cNvPr>
          <p:cNvSpPr/>
          <p:nvPr/>
        </p:nvSpPr>
        <p:spPr>
          <a:xfrm rot="5400000">
            <a:off x="5926155" y="592156"/>
            <a:ext cx="339687" cy="121920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A827BE7E-7460-E9B4-C6B2-F030AAD2B83E}"/>
              </a:ext>
            </a:extLst>
          </p:cNvPr>
          <p:cNvSpPr/>
          <p:nvPr/>
        </p:nvSpPr>
        <p:spPr>
          <a:xfrm rot="5400000">
            <a:off x="5893306" y="-5893574"/>
            <a:ext cx="405392" cy="121920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2CBF5044-1D5A-291A-5A70-F7D2231BB7E4}"/>
              </a:ext>
            </a:extLst>
          </p:cNvPr>
          <p:cNvSpPr/>
          <p:nvPr/>
        </p:nvSpPr>
        <p:spPr>
          <a:xfrm rot="5400000">
            <a:off x="5926157" y="592156"/>
            <a:ext cx="339687" cy="121920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9AB13326-2022-B448-F992-3539E1A99C61}"/>
              </a:ext>
            </a:extLst>
          </p:cNvPr>
          <p:cNvSpPr/>
          <p:nvPr/>
        </p:nvSpPr>
        <p:spPr>
          <a:xfrm rot="5400000">
            <a:off x="5893305" y="-5884657"/>
            <a:ext cx="405392" cy="1219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AE26746E-1842-488E-5502-3E1DDF454D0A}"/>
              </a:ext>
            </a:extLst>
          </p:cNvPr>
          <p:cNvSpPr/>
          <p:nvPr/>
        </p:nvSpPr>
        <p:spPr>
          <a:xfrm rot="5400000">
            <a:off x="5926157" y="601073"/>
            <a:ext cx="339687" cy="12191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4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6">
            <a:extLst>
              <a:ext uri="{FF2B5EF4-FFF2-40B4-BE49-F238E27FC236}">
                <a16:creationId xmlns:a16="http://schemas.microsoft.com/office/drawing/2014/main" id="{5F4CFB06-622E-9CB3-1E25-2D6CB470B57B}"/>
              </a:ext>
            </a:extLst>
          </p:cNvPr>
          <p:cNvSpPr txBox="1">
            <a:spLocks/>
          </p:cNvSpPr>
          <p:nvPr/>
        </p:nvSpPr>
        <p:spPr>
          <a:xfrm>
            <a:off x="3538103" y="155114"/>
            <a:ext cx="5417211" cy="815071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800" dirty="0">
                <a:cs typeface="Times New Roman" panose="02020603050405020304" pitchFamily="18" charset="0"/>
              </a:rPr>
              <a:t>Correlation Matrix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908532-DE2D-94F2-828F-55B989020FEE}"/>
              </a:ext>
            </a:extLst>
          </p:cNvPr>
          <p:cNvSpPr txBox="1"/>
          <p:nvPr/>
        </p:nvSpPr>
        <p:spPr>
          <a:xfrm>
            <a:off x="1194380" y="786235"/>
            <a:ext cx="10591220" cy="1162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cs typeface="Times New Roman" panose="02020603050405020304" pitchFamily="18" charset="0"/>
              </a:rPr>
              <a:t>For each building’s geometry, </a:t>
            </a:r>
            <a:r>
              <a:rPr lang="en-US" sz="1600" b="1" dirty="0">
                <a:cs typeface="Times New Roman" panose="02020603050405020304" pitchFamily="18" charset="0"/>
              </a:rPr>
              <a:t>Correlation between 4 metrics </a:t>
            </a:r>
            <a:r>
              <a:rPr lang="en-US" sz="1600" dirty="0">
                <a:cs typeface="Times New Roman" panose="02020603050405020304" pitchFamily="18" charset="0"/>
              </a:rPr>
              <a:t>– CO2, Humidity, Temperature, Occupancy were computed.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cs typeface="Calibri" panose="020F0502020204030204" pitchFamily="34" charset="0"/>
              </a:rPr>
              <a:t>Building Geometry/Zone/Section – </a:t>
            </a:r>
            <a:r>
              <a:rPr lang="en-US" sz="1600" b="1" dirty="0">
                <a:solidFill>
                  <a:srgbClr val="202C8F"/>
                </a:solidFill>
                <a:cs typeface="Calibri" panose="020F0502020204030204" pitchFamily="34" charset="0"/>
              </a:rPr>
              <a:t>XCudworth 1</a:t>
            </a:r>
            <a:r>
              <a:rPr lang="en-US" sz="1600" b="1" baseline="30000" dirty="0">
                <a:solidFill>
                  <a:srgbClr val="202C8F"/>
                </a:solidFill>
                <a:cs typeface="Calibri" panose="020F0502020204030204" pitchFamily="34" charset="0"/>
              </a:rPr>
              <a:t>st</a:t>
            </a:r>
            <a:r>
              <a:rPr lang="en-US" sz="1600" b="1" dirty="0">
                <a:solidFill>
                  <a:srgbClr val="202C8F"/>
                </a:solidFill>
                <a:cs typeface="Calibri" panose="020F0502020204030204" pitchFamily="34" charset="0"/>
              </a:rPr>
              <a:t> Floor Open Office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13A2148-AC6B-FDB8-D263-F1ED11F44FFC}"/>
              </a:ext>
            </a:extLst>
          </p:cNvPr>
          <p:cNvGrpSpPr/>
          <p:nvPr/>
        </p:nvGrpSpPr>
        <p:grpSpPr>
          <a:xfrm>
            <a:off x="1690025" y="1965106"/>
            <a:ext cx="9958635" cy="4753702"/>
            <a:chOff x="1743791" y="1294107"/>
            <a:chExt cx="9384794" cy="475370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9B258F5-3AC0-223F-1890-7090F6CA7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1835" y="1294107"/>
              <a:ext cx="4476750" cy="23080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31750"/>
            </a:effectLst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A3E3952-0191-CCDE-5434-6477FC0B8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3791" y="1294107"/>
              <a:ext cx="4476750" cy="23080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31750"/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FC0128F-0FF7-7B1B-46F6-0E8CE6F7B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1835" y="3739784"/>
              <a:ext cx="4476750" cy="23080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31750"/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31BBFE7-3B23-90CF-6300-AB0A07BFE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3791" y="3739783"/>
              <a:ext cx="4476750" cy="23080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31750"/>
            </a:effectLst>
          </p:spPr>
        </p:pic>
      </p:grpSp>
    </p:spTree>
    <p:extLst>
      <p:ext uri="{BB962C8B-B14F-4D97-AF65-F5344CB8AC3E}">
        <p14:creationId xmlns:p14="http://schemas.microsoft.com/office/powerpoint/2010/main" val="252442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E757E57-0A4A-065B-52E9-84D31FCA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636105"/>
            <a:ext cx="6012909" cy="645778"/>
          </a:xfrm>
        </p:spPr>
        <p:txBody>
          <a:bodyPr/>
          <a:lstStyle/>
          <a:p>
            <a:pPr algn="l"/>
            <a:r>
              <a:rPr lang="en-US" sz="2800" dirty="0">
                <a:cs typeface="Times New Roman" panose="02020603050405020304" pitchFamily="18" charset="0"/>
              </a:rPr>
              <a:t>More data segregation...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1A14CB-E21E-BB2E-CEF0-18C07C7D2A41}"/>
              </a:ext>
            </a:extLst>
          </p:cNvPr>
          <p:cNvSpPr txBox="1"/>
          <p:nvPr/>
        </p:nvSpPr>
        <p:spPr>
          <a:xfrm>
            <a:off x="1063752" y="1528756"/>
            <a:ext cx="5244283" cy="1712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Sliced and diced the datasets for </a:t>
            </a:r>
            <a:r>
              <a:rPr lang="en-US" b="1" dirty="0">
                <a:cs typeface="Times New Roman" panose="02020603050405020304" pitchFamily="18" charset="0"/>
              </a:rPr>
              <a:t>weekdays</a:t>
            </a:r>
            <a:r>
              <a:rPr lang="en-US" dirty="0">
                <a:cs typeface="Times New Roman" panose="02020603050405020304" pitchFamily="18" charset="0"/>
              </a:rPr>
              <a:t> and </a:t>
            </a:r>
            <a:r>
              <a:rPr lang="en-US" b="1" dirty="0">
                <a:cs typeface="Times New Roman" panose="02020603050405020304" pitchFamily="18" charset="0"/>
              </a:rPr>
              <a:t>weekends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Weekdays further segregated for </a:t>
            </a:r>
            <a:r>
              <a:rPr lang="en-US" b="1" dirty="0">
                <a:cs typeface="Times New Roman" panose="02020603050405020304" pitchFamily="18" charset="0"/>
              </a:rPr>
              <a:t>peak hours </a:t>
            </a:r>
            <a:r>
              <a:rPr lang="en-US" dirty="0">
                <a:cs typeface="Times New Roman" panose="02020603050405020304" pitchFamily="18" charset="0"/>
              </a:rPr>
              <a:t>and </a:t>
            </a:r>
            <a:r>
              <a:rPr lang="en-US" b="1" dirty="0">
                <a:cs typeface="Times New Roman" panose="02020603050405020304" pitchFamily="18" charset="0"/>
              </a:rPr>
              <a:t>non-peak hours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62F9AE5-F8B1-E375-91E0-AF95D3F79E42}"/>
              </a:ext>
            </a:extLst>
          </p:cNvPr>
          <p:cNvSpPr/>
          <p:nvPr/>
        </p:nvSpPr>
        <p:spPr>
          <a:xfrm>
            <a:off x="7447722" y="2040755"/>
            <a:ext cx="4333461" cy="13882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Striped Right 34">
            <a:extLst>
              <a:ext uri="{FF2B5EF4-FFF2-40B4-BE49-F238E27FC236}">
                <a16:creationId xmlns:a16="http://schemas.microsoft.com/office/drawing/2014/main" id="{FFD0205D-D7ED-E42A-F679-D285E2CF904D}"/>
              </a:ext>
            </a:extLst>
          </p:cNvPr>
          <p:cNvSpPr/>
          <p:nvPr/>
        </p:nvSpPr>
        <p:spPr>
          <a:xfrm>
            <a:off x="6268279" y="2384920"/>
            <a:ext cx="1073426" cy="802684"/>
          </a:xfrm>
          <a:prstGeom prst="stripedRightArrow">
            <a:avLst/>
          </a:prstGeom>
          <a:solidFill>
            <a:srgbClr val="202C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8F67A7-A060-1C56-6EAA-7799F7A32617}"/>
              </a:ext>
            </a:extLst>
          </p:cNvPr>
          <p:cNvSpPr txBox="1"/>
          <p:nvPr/>
        </p:nvSpPr>
        <p:spPr>
          <a:xfrm>
            <a:off x="7447722" y="2260392"/>
            <a:ext cx="4452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For</a:t>
            </a:r>
            <a:r>
              <a:rPr lang="en-US" b="1" dirty="0">
                <a:cs typeface="Times New Roman" panose="02020603050405020304" pitchFamily="18" charset="0"/>
              </a:rPr>
              <a:t> Weekday - 9am to 5pm – Peak hours, 5pm onwards till 9am – non-peak hours</a:t>
            </a:r>
          </a:p>
          <a:p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5E76CAE-71F7-3E1B-AA6F-30D5819F1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42" r="15373" b="1"/>
          <a:stretch/>
        </p:blipFill>
        <p:spPr>
          <a:xfrm>
            <a:off x="9708761" y="3188355"/>
            <a:ext cx="870803" cy="73612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  <a:softEdge rad="127000"/>
          </a:effec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6C3BDBD0-6737-BDAD-5847-93F43B3DDAA9}"/>
              </a:ext>
            </a:extLst>
          </p:cNvPr>
          <p:cNvGrpSpPr/>
          <p:nvPr/>
        </p:nvGrpSpPr>
        <p:grpSpPr>
          <a:xfrm>
            <a:off x="1381727" y="3631206"/>
            <a:ext cx="10213926" cy="2771300"/>
            <a:chOff x="1832301" y="3043913"/>
            <a:chExt cx="10213926" cy="277130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C4F007A-5C6B-6E0C-6CBE-7D2FB29F1B29}"/>
                </a:ext>
              </a:extLst>
            </p:cNvPr>
            <p:cNvGrpSpPr/>
            <p:nvPr/>
          </p:nvGrpSpPr>
          <p:grpSpPr>
            <a:xfrm>
              <a:off x="1832301" y="3043913"/>
              <a:ext cx="6964899" cy="2771300"/>
              <a:chOff x="1911815" y="3030661"/>
              <a:chExt cx="6964899" cy="2771300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C7527A16-8F3D-C179-AB5E-D38D38DAE7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1815" y="3030661"/>
                <a:ext cx="6964899" cy="1194668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EE25CB30-EA55-0E06-4A44-E1B4022205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1815" y="4221776"/>
                <a:ext cx="6964899" cy="736123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A3A9958B-D20B-0CFE-E64D-917A81D0C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1815" y="4957899"/>
                <a:ext cx="6964899" cy="844062"/>
              </a:xfrm>
              <a:prstGeom prst="rect">
                <a:avLst/>
              </a:prstGeom>
            </p:spPr>
          </p:pic>
        </p:grp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66B2E2B-7845-04F3-F30B-8EB44F201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6887" y="3799745"/>
              <a:ext cx="2479340" cy="1037298"/>
            </a:xfrm>
            <a:prstGeom prst="rect">
              <a:avLst/>
            </a:prstGeom>
          </p:spPr>
        </p:pic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68560F9-B306-6663-5131-6BD4D8E02E39}"/>
                </a:ext>
              </a:extLst>
            </p:cNvPr>
            <p:cNvCxnSpPr>
              <a:stCxn id="48" idx="3"/>
            </p:cNvCxnSpPr>
            <p:nvPr/>
          </p:nvCxnSpPr>
          <p:spPr>
            <a:xfrm>
              <a:off x="8797200" y="3641247"/>
              <a:ext cx="863635" cy="30790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097EB68-02CA-B3F2-7BF4-BDA99A68563B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 flipV="1">
              <a:off x="8797199" y="4318394"/>
              <a:ext cx="769688" cy="26398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9A4DCDF-6F7F-9B9C-4B52-6A8611E6F0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7199" y="4755916"/>
              <a:ext cx="863636" cy="59561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023832FB-4585-DD27-9B4B-9B7DCCFB3F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6411" y="3187603"/>
            <a:ext cx="870802" cy="73567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03141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DDFC096-49B2-2CBF-6A56-45FCAC49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103" y="113843"/>
            <a:ext cx="10671048" cy="1031830"/>
          </a:xfrm>
          <a:noFill/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US" sz="3200" dirty="0">
                <a:cs typeface="Times New Roman" panose="02020603050405020304" pitchFamily="18" charset="0"/>
              </a:rPr>
            </a:br>
            <a:br>
              <a:rPr lang="en-US" sz="3200" dirty="0">
                <a:cs typeface="Times New Roman" panose="02020603050405020304" pitchFamily="18" charset="0"/>
              </a:rPr>
            </a:br>
            <a:r>
              <a:rPr lang="en-US" sz="2800" dirty="0">
                <a:cs typeface="Times New Roman" panose="02020603050405020304" pitchFamily="18" charset="0"/>
              </a:rPr>
              <a:t>Correlation Matrix</a:t>
            </a:r>
            <a:br>
              <a:rPr lang="en-US" sz="3200" dirty="0"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Weekday Peak Hours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6CF3D0-1DBE-A89B-8DD3-40DAF7397E95}"/>
              </a:ext>
            </a:extLst>
          </p:cNvPr>
          <p:cNvSpPr txBox="1"/>
          <p:nvPr/>
        </p:nvSpPr>
        <p:spPr>
          <a:xfrm>
            <a:off x="998103" y="1168921"/>
            <a:ext cx="9727097" cy="465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cs typeface="Calibri" panose="020F0502020204030204" pitchFamily="34" charset="0"/>
              </a:rPr>
              <a:t>Building Geometry Room – </a:t>
            </a:r>
            <a:r>
              <a:rPr lang="en-US" b="1" dirty="0">
                <a:solidFill>
                  <a:srgbClr val="202C8F"/>
                </a:solidFill>
                <a:cs typeface="Calibri" panose="020F0502020204030204" pitchFamily="34" charset="0"/>
              </a:rPr>
              <a:t>XCudworth 2</a:t>
            </a:r>
            <a:r>
              <a:rPr lang="en-US" b="1" baseline="30000" dirty="0">
                <a:solidFill>
                  <a:srgbClr val="202C8F"/>
                </a:solidFill>
                <a:cs typeface="Calibri" panose="020F0502020204030204" pitchFamily="34" charset="0"/>
              </a:rPr>
              <a:t>nd</a:t>
            </a:r>
            <a:r>
              <a:rPr lang="en-US" b="1" dirty="0">
                <a:solidFill>
                  <a:srgbClr val="202C8F"/>
                </a:solidFill>
                <a:cs typeface="Calibri" panose="020F0502020204030204" pitchFamily="34" charset="0"/>
              </a:rPr>
              <a:t> Floor Open Office</a:t>
            </a:r>
            <a:endParaRPr lang="en-US" sz="1800" b="1" dirty="0">
              <a:solidFill>
                <a:srgbClr val="202C8F"/>
              </a:solidFill>
              <a:cs typeface="Calibri" panose="020F050202020403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1286D1-F295-8838-1728-475260451971}"/>
              </a:ext>
            </a:extLst>
          </p:cNvPr>
          <p:cNvGrpSpPr/>
          <p:nvPr/>
        </p:nvGrpSpPr>
        <p:grpSpPr>
          <a:xfrm>
            <a:off x="710944" y="1634754"/>
            <a:ext cx="11384218" cy="5109403"/>
            <a:chOff x="710944" y="1181509"/>
            <a:chExt cx="11384218" cy="521669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AF7E3A-F2FC-DCC9-BE68-B9D4D91AA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1114" y="3819670"/>
              <a:ext cx="5604048" cy="257853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31750"/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7722F8-D802-D5EF-F52F-70F3AB1E0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944" y="3844426"/>
              <a:ext cx="5484596" cy="252901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31750"/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414220F-3ACF-8F6A-37AE-4572D93F1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1114" y="1206266"/>
              <a:ext cx="5604048" cy="241648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31750"/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C68206E-EE22-AFFC-0A36-E31518EC5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0944" y="1181509"/>
              <a:ext cx="5484596" cy="246600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31750"/>
            </a:effectLst>
          </p:spPr>
        </p:pic>
      </p:grpSp>
    </p:spTree>
    <p:extLst>
      <p:ext uri="{BB962C8B-B14F-4D97-AF65-F5344CB8AC3E}">
        <p14:creationId xmlns:p14="http://schemas.microsoft.com/office/powerpoint/2010/main" val="99279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438558_Win32_v2" id="{4C05A457-285D-454C-A9EA-F338443A797C}" vid="{298C0BDB-2F83-41C5-B87D-3BE7246FD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ng"/></Relationships>
</file>

<file path=ppt/webextensions/webextension1.xml><?xml version="1.0" encoding="utf-8"?>
<we:webextension xmlns:we="http://schemas.microsoft.com/office/webextensions/webextension/2010/11" id="{A1A94663-4686-46B3-8938-A5C9AF3E8ED4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7VUwW7bMAz9lUFnY7Dbpclya73sNAxBU/Qy5MBKjKtWlgxJzuIV/veRktMu27BTdkmkJ4rv8ZHyi1A6dAaGr9CiWIob555b8M/vKlEIe4p9UAup4LKq5lKVsoIrNf9IUa6L2tkgli8igm8w3uvQg+GEBH4Tcn6xuFDzmZrJq0WpZiVUldgWAoxZQ8MxOzABC9GhD86C0T8wp6Cj6HscC4GHzjgPTLSJEJHJ9hROexJYvb8kHSCj3uMGZczoLXbOx+O+ECGvktDTM06WCGtnI2hLiRn7q3DCd9rEKeRhWB06T1VS7UPHZtWkrnFeSzAi6fYYwkRSO9O3abU6wTeu9xJvcZeObNRxoEx3nqSIkapfe0feJFBx8Yw9uu+1R9opsSzH4pX/Wu3BSkJ/J79uGo8NHAtenVvZHkyfpX3u7eRr+S+l/9mpNNB/8m8JCdo2Zpqxt+bfZVlAsfUj+Mij/fBEI8KdplvOK/Q3Q2r2J+2Ps1MV5/dy6vK4PU41nT39Mr6TdVnL+fjYm+lzwHdap9iQFg66pTfJgka++OaKaJEePC9cH0MHEtdgManqcnaNKY66C1ZxB9La8/8XTa8oN+A+zc5SpA9B5tnyz0/4KnqUngQAAA==&quot;"/>
    <we:property name="creatorSessionId" value="&quot;86281e11-97cf-461c-ab10-3aac76b7e580&quot;"/>
    <we:property name="creatorTenantId" value="&quot;0ee0bac4-7db6-4cad-b4a2-d0ec2e9dea28&quot;"/>
    <we:property name="creatorUserId" value="&quot;10032002EE793643&quot;"/>
    <we:property name="datasetId" value="&quot;44bc8361-a0a3-4436-a162-c03dafeabe7b&quot;"/>
    <we:property name="embedUrl" value="&quot;/reportEmbed?reportId=2b9158d3-3ba0-4d64-a99d-3948e0094fa3&amp;config=eyJjbHVzdGVyVXJsIjoiaHR0cHM6Ly9XQUJJLVVTLUVBU1QyLUQtUFJJTUFSWS1yZWRpcmVjdC5hbmFseXNpcy53aW5kb3dzLm5ldCIsImVtYmVkRmVhdHVyZXMiOnsibW9kZXJuRW1iZWQiOnRydWUsInVzYWdlTWV0cmljc1ZOZXh0Ijp0cnVlfX0%3D&amp;disableSensitivityBanner=true&quot;"/>
    <we:property name="initialStateBookmark" value="&quot;H4sIAAAAAAAAA7VTTU/jMBD9Kyufo1UD6oJ6K6FcukDVIi6rCk3jaWpwbWvsdMmi/PcdOymfEuJQcon9PJ735s34SUjlnYbmCrYoRuLM2oct0MOPXGTC9Nj19fRyPJ/eXY0vJwxbF5Q1XoyeRACqMNwqX4OOGRj8s8wEaD2DKu7WoD1mwiF5a0Crf9gF81GgGttM4KPTliCmXAQIGNPuOJz3zJ3/PGZGKIPa4QLL0KFzdJbCfp8J362SpLdnMVkiLKwJoAwnjlh5cnR6JE+Gclj+Oh3I4QDyPOJrpUMfsmomj464Hq6ycdGHgtVVllQJWiTdhN73JIXV9TatJm/wha2pxDmu05EJKjSc6YZYimi5+hlZ9iaBMhYfsY39WxDyTorRoM2e+cdyB6Zk9D35uKoIK9gXPDm0sh3oupN2UZve18FnSr/ZqTSrH/mXjHhlKt3P2EvzbzpZwLHFBijEIV7d84jETvMtSxLprEnNPle0n508O7yXfZfb5X6q+ez+1fj21nVaDse3bNP3um6xRX68cWHr4B2UOAODidd19xWmOO4fGBk9TmuK/9+K30ln8W2ajpGI71kkDjZdrTR+Mb4X9x9w8JruigQAAA==&quot;"/>
    <we:property name="isFiltersActionButtonVisible" value="true"/>
    <we:property name="pageDisplayName" value="&quot;Page 1&quot;"/>
    <we:property name="pageName" value="&quot;ReportSection&quot;"/>
    <we:property name="pptInsertionSessionID" value="&quot;EDD81EE2-4765-45CE-86BE-375F3259CBD3&quot;"/>
    <we:property name="reportEmbeddedTime" value="&quot;2023-09-15T14:45:32.045Z&quot;"/>
    <we:property name="reportName" value="&quot;CO2&quot;"/>
    <we:property name="reportState" value="&quot;CONNECTED&quot;"/>
    <we:property name="reportUrl" value="&quot;/groups/me/reports/2b9158d3-3ba0-4d64-a99d-3948e0094fa3/ReportSection?bookmarkGuid=fa0eb27e-ec80-4dfc-a19d-ef2362467b29&amp;bookmarkUsage=1&amp;ctid=0ee0bac4-7db6-4cad-b4a2-d0ec2e9dea28&amp;fromEntryPoint=export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495EB373-6036-4057-8839-1BE9A3FE9807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81UTW/bMAz9K4POxuCPpElzS73sNAxBU/Qy5EDLtKtWlgxZzuIF+e8jZbddhwK95NBLLD5R5OPLk06iVF2rYfgJDYqVuLH2qQH39CURkTBvsaRYzKRMEdL5cjHHGS5jzrKtV9Z0YnUSHlyN/l51PWguSOAvkcTVIpZyVl6XVZwt4+JqWYh9JEDrLdScU4HuMBItus4a0OoPjiVoy7sez5HAY6utA2608+CRmx0onWIimHzNiAdIrw64Q+lH9BZb6/wUV1VaZkWWyjiT2XUyxzS7ojPduBvIf5zPTQOx3BoPyhABxt4dkPBKaT+lFMPm2DpSgzQaWhY1pylq65QELcJ8DrtxnJPIre6bsNq8wXe2dxJvsQpbxis/UKU77Lw4k0hbZ0nCgJWsEWMP9nfukKJSrOJz9NJ+XR7ASEL/772ua4c1+CncXJjYWnrSL6DfezP9VfFnZDpWSGcfc90T0ilT68m2rz65G0fQZJX8AZzn21I8ksPYFHTKuhLdzRB88U25Z+sm0cWnmQxx3j/fE9p7/Mf8kx1HKhdrx8pM7wsfaWzJcjRwVA1dcuZz5oOvmogG6QXhhe1914LELRgMpNqxusKQR1YAU7L+Ye34+0PRdRvlvwfdc6vwsox99vzzFyQ/70nvBAAA&quot;"/>
    <we:property name="creatorSessionId" value="&quot;55ef0d2e-b26d-455f-a711-387a5817606b&quot;"/>
    <we:property name="creatorTenantId" value="&quot;0ee0bac4-7db6-4cad-b4a2-d0ec2e9dea28&quot;"/>
    <we:property name="creatorUserId" value="&quot;10032002EE793643&quot;"/>
    <we:property name="datasetId" value="&quot;44bc8361-a0a3-4436-a162-c03dafeabe7b&quot;"/>
    <we:property name="embedUrl" value="&quot;/reportEmbed?reportId=2b9158d3-3ba0-4d64-a99d-3948e0094fa3&amp;config=eyJjbHVzdGVyVXJsIjoiaHR0cHM6Ly9XQUJJLVVTLUVBU1QyLUQtUFJJTUFSWS1yZWRpcmVjdC5hbmFseXNpcy53aW5kb3dzLm5ldCIsImVtYmVkRmVhdHVyZXMiOnsibW9kZXJuRW1iZWQiOnRydWUsInVzYWdlTWV0cmljc1ZOZXh0Ijp0cnVlfX0%3D&amp;disableSensitivityBanner=true&quot;"/>
    <we:property name="initialStateBookmark" value="&quot;H4sIAAAAAAAAA81UyW7bMBD9lYJnoZCsNItviupeshl2kEthBCNqpDChSYKk3KiG/r1DSmmWS3rwobqI82Y4y+Mj96wWzkjor2GLbM7OtX7agn36krGEqQm7ubm4KlYX99fF1YJgbbzQyrH5nnmwLfo74TqQIQOBPzcJAymX0AarAekwYQat0wqk+I1jMLm87XBIGD4bqS2ElGsPHkPaHYWTTbWzrzlVBO7FDtfI/Yiu0GjrJ7tpZnVe5TOe5jw/y77hLD+mPW70xjY/jw9FY2OlVh6EogYClqXNScr5UX1WN2l+mlbHp1XAGyH9FFL1i2djaW5iozeBr5KmaLUVHCSL81l04zh7VmrZbeNq8Q5f685yXGETXcoL31OmW3SeDUTS0mqiMGJ14ChgD/pXaZGsms3TIflbvqh3oDihH2sXbWuxBT+ZiwM3VnBP/EX0R6emo0r/x07HDLOjz3vdEOKEauUk21ed3I4jSJJK+QDWh3tRPZLCgihol7Y12vM+6uK7sC/SzZKDTzMJYti83BPyPb4R/yTHsZWDldsM8Xs7NdsivQZhoTvvDHBcgsJY1oz7BcY4OmxQdWA4rm34Xwq6UCPBdyC7wG14IFisQZSLSuI/xk/N/QHKDl812wQAAA==&quot;"/>
    <we:property name="isFiltersActionButtonVisible" value="true"/>
    <we:property name="pageDisplayName" value="&quot;Page 2&quot;"/>
    <we:property name="pageName" value="&quot;ReportSectionff2d3b32c03c3915e236&quot;"/>
    <we:property name="pptInsertionSessionID" value="&quot;EDD81EE2-4765-45CE-86BE-375F3259CBD3&quot;"/>
    <we:property name="reportEmbeddedTime" value="&quot;2023-09-15T14:49:49.717Z&quot;"/>
    <we:property name="reportName" value="&quot;CO2&quot;"/>
    <we:property name="reportState" value="&quot;CONNECTED&quot;"/>
    <we:property name="reportUrl" value="&quot;/groups/me/reports/2b9158d3-3ba0-4d64-a99d-3948e0094fa3/ReportSectionff2d3b32c03c3915e236?bookmarkGuid=c69935fa-7dbe-4a44-9290-3389ac3c773a&amp;bookmarkUsage=1&amp;ctid=0ee0bac4-7db6-4cad-b4a2-d0ec2e9dea28&amp;fromEntryPoint=export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3DB79C81-3FFA-4AA6-B4B5-A054D74E89B8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EDD81EE2-4765-45CE-86BE-375F3259CBD3&quot;"/>
    <we:property name="reportUrl" value="&quot;/groups/me/reports/3a9c8a75-2238-41f0-b497-b34f1e2d27c0/ReportSection?bookmarkGuid=c3e15f2c-eda2-4dc4-97be-1806ee5dd382&amp;bookmarkUsage=1&amp;ctid=0ee0bac4-7db6-4cad-b4a2-d0ec2e9dea28&amp;fromEntryPoint=export&quot;"/>
    <we:property name="reportName" value="&quot;All buildings&quot;"/>
    <we:property name="reportState" value="&quot;CONNECTED&quot;"/>
    <we:property name="embedUrl" value="&quot;/reportEmbed?reportId=3a9c8a75-2238-41f0-b497-b34f1e2d27c0&amp;config=eyJjbHVzdGVyVXJsIjoiaHR0cHM6Ly9XQUJJLVVTLUVBU1QyLUQtUFJJTUFSWS1yZWRpcmVjdC5hbmFseXNpcy53aW5kb3dzLm5ldCIsImVtYmVkRmVhdHVyZXMiOnsibW9kZXJuRW1iZWQiOnRydWUsInVzYWdlTWV0cmljc1ZOZXh0Ijp0cnVlfX0%3D&amp;disableSensitivityBanner=true&quot;"/>
    <we:property name="pageName" value="&quot;ReportSection&quot;"/>
    <we:property name="pageDisplayName" value="&quot;Page 1&quot;"/>
    <we:property name="datasetId" value="&quot;d128d93b-2268-4f6e-94ab-a250d4324676&quot;"/>
    <we:property name="backgroundColor" value="&quot;#FFFFFF&quot;"/>
    <we:property name="bookmark" value="&quot;H4sIAAAAAAAAA+1abU/bSBD+K5W/9E6yTuu3tbffIKWnk04ItRU96YRO491xcOvY0XoD5FD+e2dtBxogBO7qmKB8Qfa+zTMzz0yebLh2VF5PC5gfwwSdd85hVX2bgP72xnNcp1wdU4ggPBbGPBU8ZuALldKqamryqqydd9eOAT1Gc5rXMyjsgTT495nrQFGcwNi+ZVDU6DpT1HVVQpH/i+1imjJ6hgvXwatpUWmwR34yYNAee0HL6Z2geL8FZBGkyS/wE0rTjn7EaaXN8t116vapgbQ6Zw9rDI6q0kBe0sF2DCSKLGMyjYIQlWAslsqOZ3lhuiXp/Ohqqskf8nI+tWEZEbpxpXMJhdPg1ljXnZFRVcwmzdPRyvinaqYlfsSsmSpNbuZ00l+jmboklOdvfvF/dRYUhRNdUYyayQkasvFPkws7dV5djjSSbULIFmc0UufluOgCeevh5xZlXeQStU1T+pWC0PgyQUqTfRgjRcBuIq+mrckc61vPV59Ol2nwXeeDribNto43V2RhjT+u00IhsK7z5Rw1NhspAypfJuWPO7GquyVPiGL70kB4NHJk/BSKWcNJOvvP3LSuX7fDtP6twcn0rV16tqA/i0WzSYGBBwI0qVQTQmxY8fB572mHqi5Le2Z74pK7hPLrDyS9AdYjc6w/ruN7CZchYwl6KYiURxFjwzA9vIf3d6ws5PlPp/mupPDRkLT5U5GMMIwjJRlXnu97yJJh8hfcA3u8my0qGLBFHT+5Nx1IQxH7md3pEOpcboXXa6nScZqFKhWpROmrMAwF+JE3BKfvglRWftzns3uD4UBdQClp9C6Ag/FY4xiW1DnqA91Fk0c7+GFWdurGewztFiL2XzsA0NrROWiz0gRoV6UV6sN5k/j3uV6qOM/tJ6Zdxm1hPVgMXQjn/6cc1thsSwFi5IHHgzBQAX0yk8gOxDZL4QvWhniLr0WIrvizF6I9dvunM6dlesw4F2EQhUKxyGeMqRiHYfpeiD4vJG3+ZKCiRPLEYwkkKeVR+v4w+dtxIbriyF6I9srrDUKUZ4gCI8mCSDAfWSTTrV4DLYG+TCG6Dt2QQnQdpl0Rohsy3osQ3WCzLYUwDiETYSIwCSIPAFDwrZYC6DrV1Wz8au5E73i0F6N9dvxnsKeTozzxPQ7og5cmEfelz7Z6B/Ej4r0gfW5Q2hwiD7MkjpSXxBhTwwIpYKgc7rooXXVlL0t7ZvcGYerRlyvpi4DbO6GEM8bTYBhmv1BpuhbfoOJ0Laqdkaeb8t6PQN1ktS2KhPkBBDGVghcFyMKQia3+FPaZPvzOoShei0Bd8WcvT3vs/E9nTst0BoGf8cxTkCCPwhjVdn+0v8W7l6bPC0l3r5TYrGUYJCKWMQu9FLf6ZfoW7I7L0hVH9qK0V15vkKQiUYJDKrnPgihOvUiwrUrSJdCXKUjXoRtSjq7DtCtidEPGe5GiG2w2BW2nHmqC1czUU5B4AiU+UO2USygVqg0V3/zH7E29LxbfAUcC4+SxKwAA&quot;"/>
    <we:property name="initialStateBookmark" value="&quot;H4sIAAAAAAAAA+1abU/bSBD+K5W/9E6yTmuvX/sNUno69UoRVPSkE6rGu+Pg1rGj9YaSQ/nvN2s70ADBcFfHBOVLZO/bPDPzzPiJkytLZtU0h/khTNB6Y+2X5bcJqG+vHMu2inbs48f3H/aO33853PtwQMPlVGdlUVlvriwNaoz6NKtmkJsTaPDvM9uCPD+CsblLIa/QtqaoqrKAPPsHm8U0pdUMF7aFl9O8VGCOPNGg0Rx7Qcvpnmw7v3GyCEJnF3iCQjejxzgtlV7e21bVXNWQVufMYbXBUVloyAo62IyBwDhNmUh87qGMGQuFNONplut2STI/uJwq8oe8nE9NHEaEblyqTEBu1bgVVlVrZFTms0l9dbAyflLOlMBjTOupQmd6Tif9NZrJ74Ty/NUv7q/WgqJwpEqKUT05QU02vtTBN1Pn5feRQrJNCNnijEaqrBjnbSBvPPzUoKzyTKAyaUq+UhBqXyZIaTIXY6QImE3k1bQxmWF14/nq1ekyDa5tvVPlpN7WEuWSLKzxx7YaKATWtj6fo8J6I2VAZsuk/HErVlW75BFRbG5qCA9GjoyfQj6rOUln/5npxvWrZpjWv9Y4mb42S88W9LFY1JskaLgnQJNS1iHEmhX3n/eWdsjye2HObE5ccpdQfv2BpNfAemSO8ce2XCcKhMdYhE4CcRL4PmPDMN27g/d3LA3k+U+n+bak8MGQNPmTvvDRC30pWCAd13WQRcPkj98Be7idLYoP2KIOH92b9oSmiP3M7rQPVSY2wuu1VGk5zTyZxIlA4UrP82JwfWcITt8GKY38uMtn+xrDnryAQtDobQB747HCMSypc9AHuos6j2bw3axo1Y3zENoNROy/dgCgtaNzUHqlCdCuUklU+/M68W8ztVRxjt1PTNuMm8K6txjaEM7/TzmssdmUAoQYcCfgHpecnswhAx5vshQ+Y6WJt/hShOiKPzsh2mO3fzxzGqaHLAhij/teLJnvMsZkiMMwfSdEnxaSJn+CSz8SQeSwCKKE8ihcd5j8bbkQXXFkJ0R75XWHEA1SxBh9wbgfMxeZL5KNvgZaAn2eQnQduiGF6DpM2yJEOzLeixDtsNmUghd6kMZeFGPEfQcAMA42WgqgqkSVs/GLeSd6y6OdGO2z4z+BPa0cDSLXCQBdcJLID1zhso2+g/gR8U6QPjUoTQ4x8NIo9KUThRhSwwIRw1A53HZRuurKTpb2zO4OYerQlyvhxjww74SigLEg4cMw+5lK07X4BhWna1FtjTztyns/ArXLalMUEXM58JBKwfE5Ms9j8UZ/CvtED79zyPOXIlBX/NnJ0x47/+OZ0zCdAXfTIHUkRBj4Xohysz/a3+DdSdOnhaR9rxSZrKXIozgUIfOcBDf6ZfoG7JbL0hVHdqK0V153SNI4knEAiQhcxv0wcfyYbVSSLoE+T0G6Dt2QcnQdpm0Rox0Z70WKdtisC9pM3dcEy5mupiDwCAq8p9opl1BIlB0VX/9j1qqNUPSzJO9qEeZ/tNf9YbH4F4dReUvSKwAA&quot;"/>
    <we:property name="isFiltersActionButtonVisible" value="true"/>
    <we:property name="reportEmbeddedTime" value="&quot;2023-09-15T22:07:55.882Z&quot;"/>
    <we:property name="creatorTenantId" value="&quot;0ee0bac4-7db6-4cad-b4a2-d0ec2e9dea28&quot;"/>
    <we:property name="creatorUserId" value="&quot;10032002EE793643&quot;"/>
    <we:property name="creatorSessionId" value="&quot;b93dc84a-4bb0-4d72-ad8e-4ece3f43a7b3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EB4D8-2DC8-4900-B296-3F8E8CD9E6A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A2982D6-A655-4F26-86D7-B5C32A62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{3F0E5646-1501-4EBB-BC6B-C9B6AFDCA43F}tf78438558_win32</Template>
  <TotalTime>19641</TotalTime>
  <Words>1134</Words>
  <Application>Microsoft Office PowerPoint</Application>
  <PresentationFormat>Widescreen</PresentationFormat>
  <Paragraphs>239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Bierstadt Display</vt:lpstr>
      <vt:lpstr>Sabon Next LT</vt:lpstr>
      <vt:lpstr>Times New Roman</vt:lpstr>
      <vt:lpstr>Wingdings</vt:lpstr>
      <vt:lpstr>Office Theme</vt:lpstr>
      <vt:lpstr>PowerPoint Presentation</vt:lpstr>
      <vt:lpstr> 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data segregation...</vt:lpstr>
      <vt:lpstr>  Correlation Matrix Weekday Peak Hours</vt:lpstr>
      <vt:lpstr>  CORRELATION SIGNIFICANCE CHECK  SIMPLE LINEAR REGRESSION STATISTIC</vt:lpstr>
      <vt:lpstr>  </vt:lpstr>
      <vt:lpstr>Forecasting Models</vt:lpstr>
      <vt:lpstr>FORECASTING MODELS Implementation</vt:lpstr>
      <vt:lpstr>PowerPoint Presentation</vt:lpstr>
      <vt:lpstr>PowerPoint Presentation</vt:lpstr>
      <vt:lpstr>Summary - Optimal forecasting models for each building</vt:lpstr>
      <vt:lpstr>FORECASTING Visualization with Optimal model</vt:lpstr>
      <vt:lpstr>Interactive Forecasting report generation</vt:lpstr>
      <vt:lpstr>PowerPoint Presentation</vt:lpstr>
      <vt:lpstr>Key Benefits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Data Analysis for Business Intelligence</dc:title>
  <dc:subject/>
  <dc:creator>Mohan Nair, Srijeet</dc:creator>
  <cp:lastModifiedBy>Srijeet Nair</cp:lastModifiedBy>
  <cp:revision>504</cp:revision>
  <dcterms:created xsi:type="dcterms:W3CDTF">2023-09-06T05:17:26Z</dcterms:created>
  <dcterms:modified xsi:type="dcterms:W3CDTF">2023-09-26T23:10:12Z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2023-09-13T18:20:33Z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0ee0bac4-7db6-4cad-b4a2-d0ec2e9dea28</vt:lpwstr>
  </property>
  <property fmtid="{D5CDD505-2E9C-101B-9397-08002B2CF9AE}" pid="8" name="MSIP_Label_defa4170-0d19-0005-0004-bc88714345d2_ActionId">
    <vt:lpwstr>d92e259c-039f-4de7-92e6-22dd1227d46c</vt:lpwstr>
  </property>
  <property fmtid="{D5CDD505-2E9C-101B-9397-08002B2CF9AE}" pid="9" name="MSIP_Label_defa4170-0d19-0005-0004-bc88714345d2_ContentBits">
    <vt:lpwstr>0</vt:lpwstr>
  </property>
</Properties>
</file>