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141E00D-FEE6-4E68-B8FE-F33D828C35D4}">
  <a:tblStyle styleId="{F141E00D-FEE6-4E68-B8FE-F33D828C35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352b73c03d0a36c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52b73c03d0a36c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e258d3fd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e258d3fd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e258d3f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e258d3f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352b73c03d0a36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52b73c03d0a36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Project - Air Quality Monitoring 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Aishwarya(CB.EN.U4CSE16203)</a:t>
            </a:r>
            <a:endParaRPr sz="2400"/>
          </a:p>
          <a:p>
            <a:pPr indent="0" lvl="0" marL="0" rtl="0" algn="l">
              <a:spcBef>
                <a:spcPts val="0"/>
              </a:spcBef>
              <a:spcAft>
                <a:spcPts val="0"/>
              </a:spcAft>
              <a:buNone/>
            </a:pPr>
            <a:r>
              <a:rPr lang="en" sz="2400"/>
              <a:t> Srijha (CB.EN.U4CSE16251)</a:t>
            </a:r>
            <a:endParaRPr sz="2400"/>
          </a:p>
          <a:p>
            <a:pPr indent="0" lvl="0" marL="0" rtl="0" algn="l">
              <a:spcBef>
                <a:spcPts val="0"/>
              </a:spcBef>
              <a:spcAft>
                <a:spcPts val="0"/>
              </a:spcAft>
              <a:buNone/>
            </a:pPr>
            <a:r>
              <a:rPr lang="en" sz="2400"/>
              <a:t>Pawan(CB.EN.U4CSE16229)</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3895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Statement</a:t>
            </a:r>
            <a:endParaRPr sz="2400"/>
          </a:p>
        </p:txBody>
      </p:sp>
      <p:sp>
        <p:nvSpPr>
          <p:cNvPr id="79" name="Google Shape;79;p14"/>
          <p:cNvSpPr txBox="1"/>
          <p:nvPr>
            <p:ph idx="4294967295" type="title"/>
          </p:nvPr>
        </p:nvSpPr>
        <p:spPr>
          <a:xfrm>
            <a:off x="428250" y="146222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To design an IOT based Air Pollution Monitoring System which used to monitor and analyse air quality real-time and log data to the cloud,keeping the data updated over the internet. Air quality measurements are taken based on the Parts per million metrics.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625450" y="1796675"/>
            <a:ext cx="3292525" cy="178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3895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000000"/>
                </a:solidFill>
              </a:rPr>
              <a:t>Background</a:t>
            </a:r>
            <a:endParaRPr sz="2400">
              <a:solidFill>
                <a:srgbClr val="000000"/>
              </a:solidFill>
            </a:endParaRPr>
          </a:p>
        </p:txBody>
      </p:sp>
      <p:sp>
        <p:nvSpPr>
          <p:cNvPr id="86" name="Google Shape;86;p15"/>
          <p:cNvSpPr txBox="1"/>
          <p:nvPr>
            <p:ph idx="4294967295" type="title"/>
          </p:nvPr>
        </p:nvSpPr>
        <p:spPr>
          <a:xfrm>
            <a:off x="428250" y="1462225"/>
            <a:ext cx="8168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latin typeface="Lato"/>
                <a:ea typeface="Lato"/>
                <a:cs typeface="Lato"/>
                <a:sym typeface="Lato"/>
              </a:rPr>
              <a:t>In the present day, critical global issue is an air pollution which impacts negatively on the ecosystem, economy, and human health. The proposed system consists of sensors to sense harzardous gases,temperature and humidity persistently and send out results to embedded controller. A simple alert and LED is used to indicate exceed in hazardous gases.</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graphicFrame>
        <p:nvGraphicFramePr>
          <p:cNvPr id="91" name="Google Shape;91;p16"/>
          <p:cNvGraphicFramePr/>
          <p:nvPr/>
        </p:nvGraphicFramePr>
        <p:xfrm>
          <a:off x="-25" y="50500"/>
          <a:ext cx="3000000" cy="3000000"/>
        </p:xfrm>
        <a:graphic>
          <a:graphicData uri="http://schemas.openxmlformats.org/drawingml/2006/table">
            <a:tbl>
              <a:tblPr>
                <a:noFill/>
                <a:tableStyleId>{F141E00D-FEE6-4E68-B8FE-F33D828C35D4}</a:tableStyleId>
              </a:tblPr>
              <a:tblGrid>
                <a:gridCol w="3048000"/>
                <a:gridCol w="3048000"/>
                <a:gridCol w="3048000"/>
              </a:tblGrid>
              <a:tr h="440050">
                <a:tc>
                  <a:txBody>
                    <a:bodyPr/>
                    <a:lstStyle/>
                    <a:p>
                      <a:pPr indent="0" lvl="0" marL="0" rtl="0" algn="ctr">
                        <a:spcBef>
                          <a:spcPts val="0"/>
                        </a:spcBef>
                        <a:spcAft>
                          <a:spcPts val="0"/>
                        </a:spcAft>
                        <a:buNone/>
                      </a:pPr>
                      <a:r>
                        <a:rPr b="1" lang="en" sz="1800"/>
                        <a:t>Features</a:t>
                      </a:r>
                      <a:endParaRPr b="1" sz="1800"/>
                    </a:p>
                  </a:txBody>
                  <a:tcPr marT="91425" marB="91425" marR="91425" marL="91425"/>
                </a:tc>
                <a:tc>
                  <a:txBody>
                    <a:bodyPr/>
                    <a:lstStyle/>
                    <a:p>
                      <a:pPr indent="0" lvl="0" marL="0" rtl="0" algn="ctr">
                        <a:spcBef>
                          <a:spcPts val="0"/>
                        </a:spcBef>
                        <a:spcAft>
                          <a:spcPts val="0"/>
                        </a:spcAft>
                        <a:buNone/>
                      </a:pPr>
                      <a:r>
                        <a:rPr b="1" lang="en" sz="1800"/>
                        <a:t>Previous Related Works</a:t>
                      </a:r>
                      <a:endParaRPr b="1" sz="1800"/>
                    </a:p>
                  </a:txBody>
                  <a:tcPr marT="91425" marB="91425" marR="91425" marL="91425"/>
                </a:tc>
                <a:tc>
                  <a:txBody>
                    <a:bodyPr/>
                    <a:lstStyle/>
                    <a:p>
                      <a:pPr indent="0" lvl="0" marL="0" rtl="0" algn="ctr">
                        <a:spcBef>
                          <a:spcPts val="0"/>
                        </a:spcBef>
                        <a:spcAft>
                          <a:spcPts val="0"/>
                        </a:spcAft>
                        <a:buNone/>
                      </a:pPr>
                      <a:r>
                        <a:rPr b="1" lang="en" sz="1800"/>
                        <a:t>Proposed Model</a:t>
                      </a:r>
                      <a:endParaRPr b="1" sz="1800"/>
                    </a:p>
                  </a:txBody>
                  <a:tcPr marT="91425" marB="91425" marR="91425" marL="91425"/>
                </a:tc>
              </a:tr>
              <a:tr h="4795050">
                <a:tc>
                  <a:txBody>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Checking environmental parameters to be measured</a:t>
                      </a:r>
                      <a:endParaRPr/>
                    </a:p>
                    <a:p>
                      <a:pPr indent="-317500" lvl="0" marL="457200" rtl="0" algn="l">
                        <a:spcBef>
                          <a:spcPts val="0"/>
                        </a:spcBef>
                        <a:spcAft>
                          <a:spcPts val="0"/>
                        </a:spcAft>
                        <a:buSzPts val="1400"/>
                        <a:buChar char="❖"/>
                      </a:pPr>
                      <a:r>
                        <a:rPr lang="en"/>
                        <a:t>Study the characteristic features on the sensor device</a:t>
                      </a:r>
                      <a:endParaRPr/>
                    </a:p>
                    <a:p>
                      <a:pPr indent="-317500" lvl="0" marL="457200" rtl="0" algn="l">
                        <a:spcBef>
                          <a:spcPts val="0"/>
                        </a:spcBef>
                        <a:spcAft>
                          <a:spcPts val="0"/>
                        </a:spcAft>
                        <a:buSzPts val="1400"/>
                        <a:buChar char="❖"/>
                      </a:pPr>
                      <a:r>
                        <a:rPr lang="en"/>
                        <a:t>Decision making on sensing, measuring and fixing the threshold value for the parameters</a:t>
                      </a:r>
                      <a:endParaRPr/>
                    </a:p>
                    <a:p>
                      <a:pPr indent="-317500" lvl="0" marL="457200" rtl="0" algn="l">
                        <a:spcBef>
                          <a:spcPts val="0"/>
                        </a:spcBef>
                        <a:spcAft>
                          <a:spcPts val="0"/>
                        </a:spcAft>
                        <a:buSzPts val="1400"/>
                        <a:buChar char="❖"/>
                      </a:pPr>
                      <a:r>
                        <a:rPr lang="en"/>
                        <a:t>Storing the data in cloud</a:t>
                      </a:r>
                      <a:endParaRPr/>
                    </a:p>
                    <a:p>
                      <a:pPr indent="-317500" lvl="0" marL="457200" rtl="0" algn="l">
                        <a:spcBef>
                          <a:spcPts val="0"/>
                        </a:spcBef>
                        <a:spcAft>
                          <a:spcPts val="0"/>
                        </a:spcAft>
                        <a:buSzPts val="1400"/>
                        <a:buChar char="❖"/>
                      </a:pPr>
                      <a:r>
                        <a:rPr lang="en"/>
                        <a:t>Calculating the Air quality index</a:t>
                      </a:r>
                      <a:endParaRPr/>
                    </a:p>
                    <a:p>
                      <a:pPr indent="-317500" lvl="0" marL="457200" rtl="0" algn="l">
                        <a:spcBef>
                          <a:spcPts val="0"/>
                        </a:spcBef>
                        <a:spcAft>
                          <a:spcPts val="0"/>
                        </a:spcAft>
                        <a:buSzPts val="1400"/>
                        <a:buChar char="❖"/>
                      </a:pPr>
                      <a:r>
                        <a:rPr lang="en"/>
                        <a:t>Predicting the AQI using Machine learning algorithms based on the person’s location</a:t>
                      </a:r>
                      <a:endParaRPr/>
                    </a:p>
                    <a:p>
                      <a:pPr indent="-317500" lvl="0" marL="457200" rtl="0" algn="l">
                        <a:spcBef>
                          <a:spcPts val="0"/>
                        </a:spcBef>
                        <a:spcAft>
                          <a:spcPts val="0"/>
                        </a:spcAft>
                        <a:buSzPts val="1400"/>
                        <a:buChar char="❖"/>
                      </a:pPr>
                      <a:r>
                        <a:rPr lang="en"/>
                        <a:t>Alert provided using  buzzers depending on AQI level</a:t>
                      </a:r>
                      <a:endParaRPr/>
                    </a:p>
                    <a:p>
                      <a:pPr indent="-317500" lvl="0" marL="457200" rtl="0" algn="l">
                        <a:spcBef>
                          <a:spcPts val="0"/>
                        </a:spcBef>
                        <a:spcAft>
                          <a:spcPts val="0"/>
                        </a:spcAft>
                        <a:buSzPts val="1400"/>
                        <a:buChar char="❖"/>
                      </a:pPr>
                      <a:r>
                        <a:rPr lang="en"/>
                        <a:t>GPS for locating areas with pollution.</a:t>
                      </a:r>
                      <a:endParaRPr/>
                    </a:p>
                    <a:p>
                      <a:pPr indent="-317500" lvl="0" marL="457200" rtl="0" algn="l">
                        <a:spcBef>
                          <a:spcPts val="0"/>
                        </a:spcBef>
                        <a:spcAft>
                          <a:spcPts val="0"/>
                        </a:spcAft>
                        <a:buSzPts val="1400"/>
                        <a:buChar char="❖"/>
                      </a:pPr>
                      <a:r>
                        <a:rPr lang="en"/>
                        <a:t>Providing information via SMS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2" name="Google Shape;92;p16"/>
          <p:cNvPicPr preferRelativeResize="0"/>
          <p:nvPr/>
        </p:nvPicPr>
        <p:blipFill>
          <a:blip r:embed="rId3">
            <a:alphaModFix/>
          </a:blip>
          <a:stretch>
            <a:fillRect/>
          </a:stretch>
        </p:blipFill>
        <p:spPr>
          <a:xfrm>
            <a:off x="7119633" y="4006313"/>
            <a:ext cx="478476" cy="230350"/>
          </a:xfrm>
          <a:prstGeom prst="rect">
            <a:avLst/>
          </a:prstGeom>
          <a:noFill/>
          <a:ln>
            <a:noFill/>
          </a:ln>
        </p:spPr>
      </p:pic>
      <p:pic>
        <p:nvPicPr>
          <p:cNvPr id="93" name="Google Shape;93;p16"/>
          <p:cNvPicPr preferRelativeResize="0"/>
          <p:nvPr/>
        </p:nvPicPr>
        <p:blipFill>
          <a:blip r:embed="rId3">
            <a:alphaModFix/>
          </a:blip>
          <a:stretch>
            <a:fillRect/>
          </a:stretch>
        </p:blipFill>
        <p:spPr>
          <a:xfrm>
            <a:off x="7119622" y="1130450"/>
            <a:ext cx="478500" cy="230362"/>
          </a:xfrm>
          <a:prstGeom prst="rect">
            <a:avLst/>
          </a:prstGeom>
          <a:noFill/>
          <a:ln>
            <a:noFill/>
          </a:ln>
        </p:spPr>
      </p:pic>
      <p:pic>
        <p:nvPicPr>
          <p:cNvPr id="94" name="Google Shape;94;p16"/>
          <p:cNvPicPr preferRelativeResize="0"/>
          <p:nvPr/>
        </p:nvPicPr>
        <p:blipFill>
          <a:blip r:embed="rId3">
            <a:alphaModFix/>
          </a:blip>
          <a:stretch>
            <a:fillRect/>
          </a:stretch>
        </p:blipFill>
        <p:spPr>
          <a:xfrm>
            <a:off x="7119625" y="1635525"/>
            <a:ext cx="478500" cy="230350"/>
          </a:xfrm>
          <a:prstGeom prst="rect">
            <a:avLst/>
          </a:prstGeom>
          <a:noFill/>
          <a:ln>
            <a:noFill/>
          </a:ln>
        </p:spPr>
      </p:pic>
      <p:pic>
        <p:nvPicPr>
          <p:cNvPr id="95" name="Google Shape;95;p16"/>
          <p:cNvPicPr preferRelativeResize="0"/>
          <p:nvPr/>
        </p:nvPicPr>
        <p:blipFill>
          <a:blip r:embed="rId3">
            <a:alphaModFix/>
          </a:blip>
          <a:stretch>
            <a:fillRect/>
          </a:stretch>
        </p:blipFill>
        <p:spPr>
          <a:xfrm>
            <a:off x="7119647" y="2059950"/>
            <a:ext cx="478500" cy="230362"/>
          </a:xfrm>
          <a:prstGeom prst="rect">
            <a:avLst/>
          </a:prstGeom>
          <a:noFill/>
          <a:ln>
            <a:noFill/>
          </a:ln>
        </p:spPr>
      </p:pic>
      <p:pic>
        <p:nvPicPr>
          <p:cNvPr id="96" name="Google Shape;96;p16"/>
          <p:cNvPicPr preferRelativeResize="0"/>
          <p:nvPr/>
        </p:nvPicPr>
        <p:blipFill>
          <a:blip r:embed="rId3">
            <a:alphaModFix/>
          </a:blip>
          <a:stretch>
            <a:fillRect/>
          </a:stretch>
        </p:blipFill>
        <p:spPr>
          <a:xfrm>
            <a:off x="7119623" y="2869613"/>
            <a:ext cx="478500" cy="230362"/>
          </a:xfrm>
          <a:prstGeom prst="rect">
            <a:avLst/>
          </a:prstGeom>
          <a:noFill/>
          <a:ln>
            <a:noFill/>
          </a:ln>
        </p:spPr>
      </p:pic>
      <p:pic>
        <p:nvPicPr>
          <p:cNvPr id="97" name="Google Shape;97;p16"/>
          <p:cNvPicPr preferRelativeResize="0"/>
          <p:nvPr/>
        </p:nvPicPr>
        <p:blipFill>
          <a:blip r:embed="rId3">
            <a:alphaModFix/>
          </a:blip>
          <a:stretch>
            <a:fillRect/>
          </a:stretch>
        </p:blipFill>
        <p:spPr>
          <a:xfrm>
            <a:off x="7119623" y="3483350"/>
            <a:ext cx="478500" cy="230362"/>
          </a:xfrm>
          <a:prstGeom prst="rect">
            <a:avLst/>
          </a:prstGeom>
          <a:noFill/>
          <a:ln>
            <a:noFill/>
          </a:ln>
        </p:spPr>
      </p:pic>
      <p:graphicFrame>
        <p:nvGraphicFramePr>
          <p:cNvPr id="98" name="Google Shape;98;p16"/>
          <p:cNvGraphicFramePr/>
          <p:nvPr/>
        </p:nvGraphicFramePr>
        <p:xfrm>
          <a:off x="3047975" y="509585"/>
          <a:ext cx="3000000" cy="3000000"/>
        </p:xfrm>
        <a:graphic>
          <a:graphicData uri="http://schemas.openxmlformats.org/drawingml/2006/table">
            <a:tbl>
              <a:tblPr>
                <a:noFill/>
                <a:tableStyleId>{F141E00D-FEE6-4E68-B8FE-F33D828C35D4}</a:tableStyleId>
              </a:tblPr>
              <a:tblGrid>
                <a:gridCol w="1018350"/>
                <a:gridCol w="978100"/>
                <a:gridCol w="1051550"/>
              </a:tblGrid>
              <a:tr h="433775">
                <a:tc>
                  <a:txBody>
                    <a:bodyPr/>
                    <a:lstStyle/>
                    <a:p>
                      <a:pPr indent="0" lvl="0" marL="0" rtl="0" algn="ctr">
                        <a:spcBef>
                          <a:spcPts val="0"/>
                        </a:spcBef>
                        <a:spcAft>
                          <a:spcPts val="0"/>
                        </a:spcAft>
                        <a:buNone/>
                      </a:pPr>
                      <a:r>
                        <a:rPr lang="en"/>
                        <a:t>Paper 1</a:t>
                      </a:r>
                      <a:endParaRPr/>
                    </a:p>
                  </a:txBody>
                  <a:tcPr marT="91425" marB="91425" marR="91425" marL="91425"/>
                </a:tc>
                <a:tc>
                  <a:txBody>
                    <a:bodyPr/>
                    <a:lstStyle/>
                    <a:p>
                      <a:pPr indent="0" lvl="0" marL="0" rtl="0" algn="ctr">
                        <a:spcBef>
                          <a:spcPts val="0"/>
                        </a:spcBef>
                        <a:spcAft>
                          <a:spcPts val="0"/>
                        </a:spcAft>
                        <a:buNone/>
                      </a:pPr>
                      <a:r>
                        <a:rPr lang="en"/>
                        <a:t>Paper 2</a:t>
                      </a:r>
                      <a:endParaRPr/>
                    </a:p>
                  </a:txBody>
                  <a:tcPr marT="91425" marB="91425" marR="91425" marL="91425"/>
                </a:tc>
                <a:tc>
                  <a:txBody>
                    <a:bodyPr/>
                    <a:lstStyle/>
                    <a:p>
                      <a:pPr indent="0" lvl="0" marL="0" rtl="0" algn="ctr">
                        <a:spcBef>
                          <a:spcPts val="0"/>
                        </a:spcBef>
                        <a:spcAft>
                          <a:spcPts val="0"/>
                        </a:spcAft>
                        <a:buNone/>
                      </a:pPr>
                      <a:r>
                        <a:rPr lang="en"/>
                        <a:t>Paper 3</a:t>
                      </a:r>
                      <a:endParaRPr/>
                    </a:p>
                  </a:txBody>
                  <a:tcPr marT="91425" marB="91425" marR="91425" marL="91425"/>
                </a:tc>
              </a:tr>
              <a:tr h="4361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9" name="Google Shape;99;p16"/>
          <p:cNvPicPr preferRelativeResize="0"/>
          <p:nvPr/>
        </p:nvPicPr>
        <p:blipFill>
          <a:blip r:embed="rId3">
            <a:alphaModFix/>
          </a:blip>
          <a:stretch>
            <a:fillRect/>
          </a:stretch>
        </p:blipFill>
        <p:spPr>
          <a:xfrm>
            <a:off x="7119649" y="2484375"/>
            <a:ext cx="478476" cy="230350"/>
          </a:xfrm>
          <a:prstGeom prst="rect">
            <a:avLst/>
          </a:prstGeom>
          <a:noFill/>
          <a:ln>
            <a:noFill/>
          </a:ln>
        </p:spPr>
      </p:pic>
      <p:pic>
        <p:nvPicPr>
          <p:cNvPr id="100" name="Google Shape;100;p16"/>
          <p:cNvPicPr preferRelativeResize="0"/>
          <p:nvPr/>
        </p:nvPicPr>
        <p:blipFill>
          <a:blip r:embed="rId3">
            <a:alphaModFix/>
          </a:blip>
          <a:stretch>
            <a:fillRect/>
          </a:stretch>
        </p:blipFill>
        <p:spPr>
          <a:xfrm>
            <a:off x="3220148" y="1066225"/>
            <a:ext cx="478476" cy="230350"/>
          </a:xfrm>
          <a:prstGeom prst="rect">
            <a:avLst/>
          </a:prstGeom>
          <a:noFill/>
          <a:ln>
            <a:noFill/>
          </a:ln>
        </p:spPr>
      </p:pic>
      <p:pic>
        <p:nvPicPr>
          <p:cNvPr id="101" name="Google Shape;101;p16"/>
          <p:cNvPicPr preferRelativeResize="0"/>
          <p:nvPr/>
        </p:nvPicPr>
        <p:blipFill>
          <a:blip r:embed="rId3">
            <a:alphaModFix/>
          </a:blip>
          <a:stretch>
            <a:fillRect/>
          </a:stretch>
        </p:blipFill>
        <p:spPr>
          <a:xfrm>
            <a:off x="4219899" y="1066225"/>
            <a:ext cx="478476" cy="230350"/>
          </a:xfrm>
          <a:prstGeom prst="rect">
            <a:avLst/>
          </a:prstGeom>
          <a:noFill/>
          <a:ln>
            <a:noFill/>
          </a:ln>
        </p:spPr>
      </p:pic>
      <p:pic>
        <p:nvPicPr>
          <p:cNvPr id="102" name="Google Shape;102;p16"/>
          <p:cNvPicPr preferRelativeResize="0"/>
          <p:nvPr/>
        </p:nvPicPr>
        <p:blipFill>
          <a:blip r:embed="rId3">
            <a:alphaModFix/>
          </a:blip>
          <a:stretch>
            <a:fillRect/>
          </a:stretch>
        </p:blipFill>
        <p:spPr>
          <a:xfrm>
            <a:off x="5219645" y="1066225"/>
            <a:ext cx="478479" cy="230350"/>
          </a:xfrm>
          <a:prstGeom prst="rect">
            <a:avLst/>
          </a:prstGeom>
          <a:noFill/>
          <a:ln>
            <a:noFill/>
          </a:ln>
        </p:spPr>
      </p:pic>
      <p:pic>
        <p:nvPicPr>
          <p:cNvPr id="103" name="Google Shape;103;p16"/>
          <p:cNvPicPr preferRelativeResize="0"/>
          <p:nvPr/>
        </p:nvPicPr>
        <p:blipFill>
          <a:blip r:embed="rId3">
            <a:alphaModFix/>
          </a:blip>
          <a:stretch>
            <a:fillRect/>
          </a:stretch>
        </p:blipFill>
        <p:spPr>
          <a:xfrm>
            <a:off x="3220150" y="1466675"/>
            <a:ext cx="478476" cy="230350"/>
          </a:xfrm>
          <a:prstGeom prst="rect">
            <a:avLst/>
          </a:prstGeom>
          <a:noFill/>
          <a:ln>
            <a:noFill/>
          </a:ln>
        </p:spPr>
      </p:pic>
      <p:pic>
        <p:nvPicPr>
          <p:cNvPr id="104" name="Google Shape;104;p16"/>
          <p:cNvPicPr preferRelativeResize="0"/>
          <p:nvPr/>
        </p:nvPicPr>
        <p:blipFill>
          <a:blip r:embed="rId3">
            <a:alphaModFix/>
          </a:blip>
          <a:stretch>
            <a:fillRect/>
          </a:stretch>
        </p:blipFill>
        <p:spPr>
          <a:xfrm>
            <a:off x="4219900" y="1466675"/>
            <a:ext cx="478476" cy="230350"/>
          </a:xfrm>
          <a:prstGeom prst="rect">
            <a:avLst/>
          </a:prstGeom>
          <a:noFill/>
          <a:ln>
            <a:noFill/>
          </a:ln>
        </p:spPr>
      </p:pic>
      <p:pic>
        <p:nvPicPr>
          <p:cNvPr id="105" name="Google Shape;105;p16"/>
          <p:cNvPicPr preferRelativeResize="0"/>
          <p:nvPr/>
        </p:nvPicPr>
        <p:blipFill>
          <a:blip r:embed="rId3">
            <a:alphaModFix/>
          </a:blip>
          <a:stretch>
            <a:fillRect/>
          </a:stretch>
        </p:blipFill>
        <p:spPr>
          <a:xfrm>
            <a:off x="5288625" y="1466675"/>
            <a:ext cx="478500" cy="230350"/>
          </a:xfrm>
          <a:prstGeom prst="rect">
            <a:avLst/>
          </a:prstGeom>
          <a:noFill/>
          <a:ln>
            <a:noFill/>
          </a:ln>
        </p:spPr>
      </p:pic>
      <p:pic>
        <p:nvPicPr>
          <p:cNvPr id="106" name="Google Shape;106;p16"/>
          <p:cNvPicPr preferRelativeResize="0"/>
          <p:nvPr/>
        </p:nvPicPr>
        <p:blipFill>
          <a:blip r:embed="rId3">
            <a:alphaModFix/>
          </a:blip>
          <a:stretch>
            <a:fillRect/>
          </a:stretch>
        </p:blipFill>
        <p:spPr>
          <a:xfrm>
            <a:off x="3220150" y="2059950"/>
            <a:ext cx="478479" cy="230350"/>
          </a:xfrm>
          <a:prstGeom prst="rect">
            <a:avLst/>
          </a:prstGeom>
          <a:noFill/>
          <a:ln>
            <a:noFill/>
          </a:ln>
        </p:spPr>
      </p:pic>
      <p:pic>
        <p:nvPicPr>
          <p:cNvPr id="107" name="Google Shape;107;p16"/>
          <p:cNvPicPr preferRelativeResize="0"/>
          <p:nvPr/>
        </p:nvPicPr>
        <p:blipFill>
          <a:blip r:embed="rId3">
            <a:alphaModFix/>
          </a:blip>
          <a:stretch>
            <a:fillRect/>
          </a:stretch>
        </p:blipFill>
        <p:spPr>
          <a:xfrm>
            <a:off x="4219900" y="2059950"/>
            <a:ext cx="478476" cy="230350"/>
          </a:xfrm>
          <a:prstGeom prst="rect">
            <a:avLst/>
          </a:prstGeom>
          <a:noFill/>
          <a:ln>
            <a:noFill/>
          </a:ln>
        </p:spPr>
      </p:pic>
      <p:pic>
        <p:nvPicPr>
          <p:cNvPr id="108" name="Google Shape;108;p16"/>
          <p:cNvPicPr preferRelativeResize="0"/>
          <p:nvPr/>
        </p:nvPicPr>
        <p:blipFill>
          <a:blip r:embed="rId3">
            <a:alphaModFix/>
          </a:blip>
          <a:stretch>
            <a:fillRect/>
          </a:stretch>
        </p:blipFill>
        <p:spPr>
          <a:xfrm>
            <a:off x="5288636" y="2059950"/>
            <a:ext cx="478476" cy="230350"/>
          </a:xfrm>
          <a:prstGeom prst="rect">
            <a:avLst/>
          </a:prstGeom>
          <a:noFill/>
          <a:ln>
            <a:noFill/>
          </a:ln>
        </p:spPr>
      </p:pic>
      <p:pic>
        <p:nvPicPr>
          <p:cNvPr id="109" name="Google Shape;109;p16"/>
          <p:cNvPicPr preferRelativeResize="0"/>
          <p:nvPr/>
        </p:nvPicPr>
        <p:blipFill rotWithShape="1">
          <a:blip r:embed="rId3">
            <a:alphaModFix/>
          </a:blip>
          <a:srcRect b="-68680" l="947589" r="-977543" t="38726"/>
          <a:stretch/>
        </p:blipFill>
        <p:spPr>
          <a:xfrm>
            <a:off x="8724363" y="2737850"/>
            <a:ext cx="621800" cy="299350"/>
          </a:xfrm>
          <a:prstGeom prst="rect">
            <a:avLst/>
          </a:prstGeom>
          <a:noFill/>
          <a:ln>
            <a:noFill/>
          </a:ln>
        </p:spPr>
      </p:pic>
      <p:pic>
        <p:nvPicPr>
          <p:cNvPr id="110" name="Google Shape;110;p16"/>
          <p:cNvPicPr preferRelativeResize="0"/>
          <p:nvPr/>
        </p:nvPicPr>
        <p:blipFill>
          <a:blip r:embed="rId3">
            <a:alphaModFix/>
          </a:blip>
          <a:stretch>
            <a:fillRect/>
          </a:stretch>
        </p:blipFill>
        <p:spPr>
          <a:xfrm>
            <a:off x="4219900" y="2562387"/>
            <a:ext cx="478476" cy="230350"/>
          </a:xfrm>
          <a:prstGeom prst="rect">
            <a:avLst/>
          </a:prstGeom>
          <a:noFill/>
          <a:ln>
            <a:noFill/>
          </a:ln>
        </p:spPr>
      </p:pic>
      <p:pic>
        <p:nvPicPr>
          <p:cNvPr id="111" name="Google Shape;111;p16"/>
          <p:cNvPicPr preferRelativeResize="0"/>
          <p:nvPr/>
        </p:nvPicPr>
        <p:blipFill>
          <a:blip r:embed="rId3">
            <a:alphaModFix/>
          </a:blip>
          <a:stretch>
            <a:fillRect/>
          </a:stretch>
        </p:blipFill>
        <p:spPr>
          <a:xfrm>
            <a:off x="5288598" y="2562373"/>
            <a:ext cx="478528" cy="230375"/>
          </a:xfrm>
          <a:prstGeom prst="rect">
            <a:avLst/>
          </a:prstGeom>
          <a:noFill/>
          <a:ln>
            <a:noFill/>
          </a:ln>
        </p:spPr>
      </p:pic>
      <p:pic>
        <p:nvPicPr>
          <p:cNvPr id="112" name="Google Shape;112;p16"/>
          <p:cNvPicPr preferRelativeResize="0"/>
          <p:nvPr/>
        </p:nvPicPr>
        <p:blipFill>
          <a:blip r:embed="rId4">
            <a:alphaModFix/>
          </a:blip>
          <a:stretch>
            <a:fillRect/>
          </a:stretch>
        </p:blipFill>
        <p:spPr>
          <a:xfrm>
            <a:off x="3241498" y="2571750"/>
            <a:ext cx="388175" cy="333625"/>
          </a:xfrm>
          <a:prstGeom prst="rect">
            <a:avLst/>
          </a:prstGeom>
          <a:noFill/>
          <a:ln>
            <a:noFill/>
          </a:ln>
        </p:spPr>
      </p:pic>
      <p:pic>
        <p:nvPicPr>
          <p:cNvPr id="113" name="Google Shape;113;p16"/>
          <p:cNvPicPr preferRelativeResize="0"/>
          <p:nvPr/>
        </p:nvPicPr>
        <p:blipFill>
          <a:blip r:embed="rId4">
            <a:alphaModFix/>
          </a:blip>
          <a:stretch>
            <a:fillRect/>
          </a:stretch>
        </p:blipFill>
        <p:spPr>
          <a:xfrm>
            <a:off x="3241498" y="3186825"/>
            <a:ext cx="388175" cy="333625"/>
          </a:xfrm>
          <a:prstGeom prst="rect">
            <a:avLst/>
          </a:prstGeom>
          <a:noFill/>
          <a:ln>
            <a:noFill/>
          </a:ln>
        </p:spPr>
      </p:pic>
      <p:pic>
        <p:nvPicPr>
          <p:cNvPr id="114" name="Google Shape;114;p16"/>
          <p:cNvPicPr preferRelativeResize="0"/>
          <p:nvPr/>
        </p:nvPicPr>
        <p:blipFill>
          <a:blip r:embed="rId4">
            <a:alphaModFix/>
          </a:blip>
          <a:stretch>
            <a:fillRect/>
          </a:stretch>
        </p:blipFill>
        <p:spPr>
          <a:xfrm>
            <a:off x="4265048" y="3186825"/>
            <a:ext cx="388175" cy="333625"/>
          </a:xfrm>
          <a:prstGeom prst="rect">
            <a:avLst/>
          </a:prstGeom>
          <a:noFill/>
          <a:ln>
            <a:noFill/>
          </a:ln>
        </p:spPr>
      </p:pic>
      <p:pic>
        <p:nvPicPr>
          <p:cNvPr id="115" name="Google Shape;115;p16"/>
          <p:cNvPicPr preferRelativeResize="0"/>
          <p:nvPr/>
        </p:nvPicPr>
        <p:blipFill>
          <a:blip r:embed="rId3">
            <a:alphaModFix/>
          </a:blip>
          <a:stretch>
            <a:fillRect/>
          </a:stretch>
        </p:blipFill>
        <p:spPr>
          <a:xfrm>
            <a:off x="5288610" y="3212637"/>
            <a:ext cx="478500" cy="230362"/>
          </a:xfrm>
          <a:prstGeom prst="rect">
            <a:avLst/>
          </a:prstGeom>
          <a:noFill/>
          <a:ln>
            <a:noFill/>
          </a:ln>
        </p:spPr>
      </p:pic>
      <p:pic>
        <p:nvPicPr>
          <p:cNvPr id="116" name="Google Shape;116;p16"/>
          <p:cNvPicPr preferRelativeResize="0"/>
          <p:nvPr/>
        </p:nvPicPr>
        <p:blipFill>
          <a:blip r:embed="rId3">
            <a:alphaModFix/>
          </a:blip>
          <a:stretch>
            <a:fillRect/>
          </a:stretch>
        </p:blipFill>
        <p:spPr>
          <a:xfrm>
            <a:off x="4219908" y="3914513"/>
            <a:ext cx="478476" cy="230350"/>
          </a:xfrm>
          <a:prstGeom prst="rect">
            <a:avLst/>
          </a:prstGeom>
          <a:noFill/>
          <a:ln>
            <a:noFill/>
          </a:ln>
        </p:spPr>
      </p:pic>
      <p:pic>
        <p:nvPicPr>
          <p:cNvPr id="117" name="Google Shape;117;p16"/>
          <p:cNvPicPr preferRelativeResize="0"/>
          <p:nvPr/>
        </p:nvPicPr>
        <p:blipFill>
          <a:blip r:embed="rId3">
            <a:alphaModFix/>
          </a:blip>
          <a:stretch>
            <a:fillRect/>
          </a:stretch>
        </p:blipFill>
        <p:spPr>
          <a:xfrm>
            <a:off x="3196358" y="3914513"/>
            <a:ext cx="478476" cy="230350"/>
          </a:xfrm>
          <a:prstGeom prst="rect">
            <a:avLst/>
          </a:prstGeom>
          <a:noFill/>
          <a:ln>
            <a:noFill/>
          </a:ln>
        </p:spPr>
      </p:pic>
      <p:pic>
        <p:nvPicPr>
          <p:cNvPr id="118" name="Google Shape;118;p16"/>
          <p:cNvPicPr preferRelativeResize="0"/>
          <p:nvPr/>
        </p:nvPicPr>
        <p:blipFill>
          <a:blip r:embed="rId4">
            <a:alphaModFix/>
          </a:blip>
          <a:stretch>
            <a:fillRect/>
          </a:stretch>
        </p:blipFill>
        <p:spPr>
          <a:xfrm>
            <a:off x="5333785" y="3862888"/>
            <a:ext cx="388175" cy="333625"/>
          </a:xfrm>
          <a:prstGeom prst="rect">
            <a:avLst/>
          </a:prstGeom>
          <a:noFill/>
          <a:ln>
            <a:noFill/>
          </a:ln>
        </p:spPr>
      </p:pic>
      <p:pic>
        <p:nvPicPr>
          <p:cNvPr id="119" name="Google Shape;119;p16"/>
          <p:cNvPicPr preferRelativeResize="0"/>
          <p:nvPr/>
        </p:nvPicPr>
        <p:blipFill>
          <a:blip r:embed="rId4">
            <a:alphaModFix/>
          </a:blip>
          <a:stretch>
            <a:fillRect/>
          </a:stretch>
        </p:blipFill>
        <p:spPr>
          <a:xfrm>
            <a:off x="4219910" y="4750588"/>
            <a:ext cx="388175" cy="333625"/>
          </a:xfrm>
          <a:prstGeom prst="rect">
            <a:avLst/>
          </a:prstGeom>
          <a:noFill/>
          <a:ln>
            <a:noFill/>
          </a:ln>
        </p:spPr>
      </p:pic>
      <p:pic>
        <p:nvPicPr>
          <p:cNvPr id="120" name="Google Shape;120;p16"/>
          <p:cNvPicPr preferRelativeResize="0"/>
          <p:nvPr/>
        </p:nvPicPr>
        <p:blipFill>
          <a:blip r:embed="rId4">
            <a:alphaModFix/>
          </a:blip>
          <a:stretch>
            <a:fillRect/>
          </a:stretch>
        </p:blipFill>
        <p:spPr>
          <a:xfrm>
            <a:off x="5333760" y="4698975"/>
            <a:ext cx="388175" cy="333625"/>
          </a:xfrm>
          <a:prstGeom prst="rect">
            <a:avLst/>
          </a:prstGeom>
          <a:noFill/>
          <a:ln>
            <a:noFill/>
          </a:ln>
        </p:spPr>
      </p:pic>
      <p:pic>
        <p:nvPicPr>
          <p:cNvPr id="121" name="Google Shape;121;p16"/>
          <p:cNvPicPr preferRelativeResize="0"/>
          <p:nvPr/>
        </p:nvPicPr>
        <p:blipFill>
          <a:blip r:embed="rId3">
            <a:alphaModFix/>
          </a:blip>
          <a:stretch>
            <a:fillRect/>
          </a:stretch>
        </p:blipFill>
        <p:spPr>
          <a:xfrm>
            <a:off x="3196358" y="4750588"/>
            <a:ext cx="478476" cy="230350"/>
          </a:xfrm>
          <a:prstGeom prst="rect">
            <a:avLst/>
          </a:prstGeom>
          <a:noFill/>
          <a:ln>
            <a:noFill/>
          </a:ln>
        </p:spPr>
      </p:pic>
      <p:pic>
        <p:nvPicPr>
          <p:cNvPr id="122" name="Google Shape;122;p16"/>
          <p:cNvPicPr preferRelativeResize="0"/>
          <p:nvPr/>
        </p:nvPicPr>
        <p:blipFill>
          <a:blip r:embed="rId3">
            <a:alphaModFix/>
          </a:blip>
          <a:stretch>
            <a:fillRect/>
          </a:stretch>
        </p:blipFill>
        <p:spPr>
          <a:xfrm>
            <a:off x="5288646" y="4332563"/>
            <a:ext cx="478476" cy="230350"/>
          </a:xfrm>
          <a:prstGeom prst="rect">
            <a:avLst/>
          </a:prstGeom>
          <a:noFill/>
          <a:ln>
            <a:noFill/>
          </a:ln>
        </p:spPr>
      </p:pic>
      <p:pic>
        <p:nvPicPr>
          <p:cNvPr id="123" name="Google Shape;123;p16"/>
          <p:cNvPicPr preferRelativeResize="0"/>
          <p:nvPr/>
        </p:nvPicPr>
        <p:blipFill>
          <a:blip r:embed="rId3">
            <a:alphaModFix/>
          </a:blip>
          <a:stretch>
            <a:fillRect/>
          </a:stretch>
        </p:blipFill>
        <p:spPr>
          <a:xfrm>
            <a:off x="3196358" y="4332550"/>
            <a:ext cx="478476" cy="230350"/>
          </a:xfrm>
          <a:prstGeom prst="rect">
            <a:avLst/>
          </a:prstGeom>
          <a:noFill/>
          <a:ln>
            <a:noFill/>
          </a:ln>
        </p:spPr>
      </p:pic>
      <p:pic>
        <p:nvPicPr>
          <p:cNvPr id="124" name="Google Shape;124;p16"/>
          <p:cNvPicPr preferRelativeResize="0"/>
          <p:nvPr/>
        </p:nvPicPr>
        <p:blipFill>
          <a:blip r:embed="rId4">
            <a:alphaModFix/>
          </a:blip>
          <a:stretch>
            <a:fillRect/>
          </a:stretch>
        </p:blipFill>
        <p:spPr>
          <a:xfrm>
            <a:off x="4219910" y="4328975"/>
            <a:ext cx="388175" cy="333625"/>
          </a:xfrm>
          <a:prstGeom prst="rect">
            <a:avLst/>
          </a:prstGeom>
          <a:noFill/>
          <a:ln>
            <a:noFill/>
          </a:ln>
        </p:spPr>
      </p:pic>
      <p:pic>
        <p:nvPicPr>
          <p:cNvPr id="125" name="Google Shape;125;p16"/>
          <p:cNvPicPr preferRelativeResize="0"/>
          <p:nvPr/>
        </p:nvPicPr>
        <p:blipFill>
          <a:blip r:embed="rId3">
            <a:alphaModFix/>
          </a:blip>
          <a:stretch>
            <a:fillRect/>
          </a:stretch>
        </p:blipFill>
        <p:spPr>
          <a:xfrm>
            <a:off x="7119671" y="4754913"/>
            <a:ext cx="478476" cy="230350"/>
          </a:xfrm>
          <a:prstGeom prst="rect">
            <a:avLst/>
          </a:prstGeom>
          <a:noFill/>
          <a:ln>
            <a:noFill/>
          </a:ln>
        </p:spPr>
      </p:pic>
      <p:pic>
        <p:nvPicPr>
          <p:cNvPr id="126" name="Google Shape;126;p16"/>
          <p:cNvPicPr preferRelativeResize="0"/>
          <p:nvPr/>
        </p:nvPicPr>
        <p:blipFill>
          <a:blip r:embed="rId3">
            <a:alphaModFix/>
          </a:blip>
          <a:stretch>
            <a:fillRect/>
          </a:stretch>
        </p:blipFill>
        <p:spPr>
          <a:xfrm>
            <a:off x="7119683" y="4380613"/>
            <a:ext cx="478476" cy="23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p:nvPr/>
        </p:nvSpPr>
        <p:spPr>
          <a:xfrm>
            <a:off x="321575" y="1112550"/>
            <a:ext cx="2264700" cy="1048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nvSpPr>
        <p:spPr>
          <a:xfrm>
            <a:off x="214475" y="1022575"/>
            <a:ext cx="2614500" cy="48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Temperature sensor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Humidity sensor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Air Quality Gas  Sensor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GPS </a:t>
            </a:r>
            <a:endParaRPr>
              <a:latin typeface="Lato"/>
              <a:ea typeface="Lato"/>
              <a:cs typeface="Lato"/>
              <a:sym typeface="Lato"/>
            </a:endParaRPr>
          </a:p>
        </p:txBody>
      </p:sp>
      <p:pic>
        <p:nvPicPr>
          <p:cNvPr id="133" name="Google Shape;133;p17"/>
          <p:cNvPicPr preferRelativeResize="0"/>
          <p:nvPr/>
        </p:nvPicPr>
        <p:blipFill rotWithShape="1">
          <a:blip r:embed="rId3">
            <a:alphaModFix/>
          </a:blip>
          <a:srcRect b="16493" l="21097" r="15623" t="16840"/>
          <a:stretch/>
        </p:blipFill>
        <p:spPr>
          <a:xfrm>
            <a:off x="657500" y="2571750"/>
            <a:ext cx="1157300" cy="914400"/>
          </a:xfrm>
          <a:prstGeom prst="rect">
            <a:avLst/>
          </a:prstGeom>
          <a:noFill/>
          <a:ln>
            <a:noFill/>
          </a:ln>
        </p:spPr>
      </p:pic>
      <p:pic>
        <p:nvPicPr>
          <p:cNvPr id="134" name="Google Shape;134;p17"/>
          <p:cNvPicPr preferRelativeResize="0"/>
          <p:nvPr/>
        </p:nvPicPr>
        <p:blipFill>
          <a:blip r:embed="rId4">
            <a:alphaModFix/>
          </a:blip>
          <a:stretch>
            <a:fillRect/>
          </a:stretch>
        </p:blipFill>
        <p:spPr>
          <a:xfrm>
            <a:off x="3647663" y="2637575"/>
            <a:ext cx="1157300" cy="852740"/>
          </a:xfrm>
          <a:prstGeom prst="rect">
            <a:avLst/>
          </a:prstGeom>
          <a:noFill/>
          <a:ln>
            <a:noFill/>
          </a:ln>
        </p:spPr>
      </p:pic>
      <p:pic>
        <p:nvPicPr>
          <p:cNvPr id="135" name="Google Shape;135;p17"/>
          <p:cNvPicPr preferRelativeResize="0"/>
          <p:nvPr/>
        </p:nvPicPr>
        <p:blipFill rotWithShape="1">
          <a:blip r:embed="rId5">
            <a:alphaModFix/>
          </a:blip>
          <a:srcRect b="6032" l="40857" r="34885" t="26718"/>
          <a:stretch/>
        </p:blipFill>
        <p:spPr>
          <a:xfrm>
            <a:off x="5117675" y="2161200"/>
            <a:ext cx="1444788" cy="2114828"/>
          </a:xfrm>
          <a:prstGeom prst="rect">
            <a:avLst/>
          </a:prstGeom>
          <a:noFill/>
          <a:ln>
            <a:noFill/>
          </a:ln>
        </p:spPr>
      </p:pic>
      <p:sp>
        <p:nvSpPr>
          <p:cNvPr id="136" name="Google Shape;136;p17"/>
          <p:cNvSpPr/>
          <p:nvPr/>
        </p:nvSpPr>
        <p:spPr>
          <a:xfrm>
            <a:off x="4214975" y="358175"/>
            <a:ext cx="3857700" cy="1500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5117675" y="1022575"/>
            <a:ext cx="14289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AQI calculation and Decision Making</a:t>
            </a:r>
            <a:endParaRPr>
              <a:latin typeface="Lato"/>
              <a:ea typeface="Lato"/>
              <a:cs typeface="Lato"/>
              <a:sym typeface="Lato"/>
            </a:endParaRPr>
          </a:p>
        </p:txBody>
      </p:sp>
      <p:pic>
        <p:nvPicPr>
          <p:cNvPr id="138" name="Google Shape;138;p17"/>
          <p:cNvPicPr preferRelativeResize="0"/>
          <p:nvPr/>
        </p:nvPicPr>
        <p:blipFill>
          <a:blip r:embed="rId6">
            <a:alphaModFix/>
          </a:blip>
          <a:stretch>
            <a:fillRect/>
          </a:stretch>
        </p:blipFill>
        <p:spPr>
          <a:xfrm>
            <a:off x="6976550" y="2831250"/>
            <a:ext cx="1254600" cy="1254600"/>
          </a:xfrm>
          <a:prstGeom prst="rect">
            <a:avLst/>
          </a:prstGeom>
          <a:noFill/>
          <a:ln>
            <a:noFill/>
          </a:ln>
        </p:spPr>
      </p:pic>
      <p:pic>
        <p:nvPicPr>
          <p:cNvPr id="139" name="Google Shape;139;p17"/>
          <p:cNvPicPr preferRelativeResize="0"/>
          <p:nvPr/>
        </p:nvPicPr>
        <p:blipFill>
          <a:blip r:embed="rId7">
            <a:alphaModFix/>
          </a:blip>
          <a:stretch>
            <a:fillRect/>
          </a:stretch>
        </p:blipFill>
        <p:spPr>
          <a:xfrm>
            <a:off x="2286275" y="2504613"/>
            <a:ext cx="1048675" cy="1048675"/>
          </a:xfrm>
          <a:prstGeom prst="rect">
            <a:avLst/>
          </a:prstGeom>
          <a:noFill/>
          <a:ln>
            <a:noFill/>
          </a:ln>
        </p:spPr>
      </p:pic>
      <p:pic>
        <p:nvPicPr>
          <p:cNvPr id="140" name="Google Shape;140;p17"/>
          <p:cNvPicPr preferRelativeResize="0"/>
          <p:nvPr/>
        </p:nvPicPr>
        <p:blipFill>
          <a:blip r:embed="rId8">
            <a:alphaModFix/>
          </a:blip>
          <a:stretch>
            <a:fillRect/>
          </a:stretch>
        </p:blipFill>
        <p:spPr>
          <a:xfrm>
            <a:off x="4338675" y="427275"/>
            <a:ext cx="3619651" cy="595300"/>
          </a:xfrm>
          <a:prstGeom prst="rect">
            <a:avLst/>
          </a:prstGeom>
          <a:noFill/>
          <a:ln>
            <a:noFill/>
          </a:ln>
        </p:spPr>
      </p:pic>
      <p:sp>
        <p:nvSpPr>
          <p:cNvPr id="141" name="Google Shape;141;p17"/>
          <p:cNvSpPr/>
          <p:nvPr/>
        </p:nvSpPr>
        <p:spPr>
          <a:xfrm>
            <a:off x="321575" y="123075"/>
            <a:ext cx="3013371" cy="4857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Architecture</a:t>
            </a:r>
          </a:p>
        </p:txBody>
      </p:sp>
      <p:sp>
        <p:nvSpPr>
          <p:cNvPr id="142" name="Google Shape;142;p17"/>
          <p:cNvSpPr/>
          <p:nvPr/>
        </p:nvSpPr>
        <p:spPr>
          <a:xfrm>
            <a:off x="1600375" y="3215675"/>
            <a:ext cx="6858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3057700" y="3215675"/>
            <a:ext cx="5328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6603300" y="3337125"/>
            <a:ext cx="6858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4429300" y="1894763"/>
            <a:ext cx="85800" cy="706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057450" y="2201275"/>
            <a:ext cx="85800" cy="59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460775" y="1858475"/>
            <a:ext cx="85800" cy="48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958325" y="3337125"/>
            <a:ext cx="3714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7"/>
          <p:cNvPicPr preferRelativeResize="0"/>
          <p:nvPr/>
        </p:nvPicPr>
        <p:blipFill>
          <a:blip r:embed="rId9">
            <a:alphaModFix/>
          </a:blip>
          <a:stretch>
            <a:fillRect/>
          </a:stretch>
        </p:blipFill>
        <p:spPr>
          <a:xfrm>
            <a:off x="8335564" y="2952375"/>
            <a:ext cx="972411" cy="914400"/>
          </a:xfrm>
          <a:prstGeom prst="rect">
            <a:avLst/>
          </a:prstGeom>
          <a:noFill/>
          <a:ln>
            <a:noFill/>
          </a:ln>
        </p:spPr>
      </p:pic>
      <p:pic>
        <p:nvPicPr>
          <p:cNvPr id="150" name="Google Shape;150;p17"/>
          <p:cNvPicPr preferRelativeResize="0"/>
          <p:nvPr/>
        </p:nvPicPr>
        <p:blipFill>
          <a:blip r:embed="rId10">
            <a:alphaModFix/>
          </a:blip>
          <a:stretch>
            <a:fillRect/>
          </a:stretch>
        </p:blipFill>
        <p:spPr>
          <a:xfrm>
            <a:off x="1268225" y="1775737"/>
            <a:ext cx="371400" cy="302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p:nvPr/>
        </p:nvSpPr>
        <p:spPr>
          <a:xfrm>
            <a:off x="237979" y="240303"/>
            <a:ext cx="5129771" cy="548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Components Required</a:t>
            </a:r>
          </a:p>
        </p:txBody>
      </p:sp>
      <p:sp>
        <p:nvSpPr>
          <p:cNvPr id="156" name="Google Shape;156;p18"/>
          <p:cNvSpPr txBox="1"/>
          <p:nvPr/>
        </p:nvSpPr>
        <p:spPr>
          <a:xfrm>
            <a:off x="520425" y="997025"/>
            <a:ext cx="8414100" cy="365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600">
                <a:latin typeface="Lato"/>
                <a:ea typeface="Lato"/>
                <a:cs typeface="Lato"/>
                <a:sym typeface="Lato"/>
              </a:rPr>
              <a:t>Sensors:	</a:t>
            </a:r>
            <a:endParaRPr b="1" sz="1600">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 </a:t>
            </a:r>
            <a:r>
              <a:rPr lang="en" sz="1600">
                <a:solidFill>
                  <a:srgbClr val="555555"/>
                </a:solidFill>
                <a:highlight>
                  <a:srgbClr val="FFFFFF"/>
                </a:highlight>
                <a:latin typeface="Roboto"/>
                <a:ea typeface="Roboto"/>
                <a:cs typeface="Roboto"/>
                <a:sym typeface="Roboto"/>
              </a:rPr>
              <a:t>MQ135 Gas sensor, </a:t>
            </a:r>
            <a:endParaRPr sz="1600">
              <a:solidFill>
                <a:srgbClr val="555555"/>
              </a:solidFill>
              <a:highlight>
                <a:srgbClr val="FFFFFF"/>
              </a:highlight>
              <a:latin typeface="Roboto"/>
              <a:ea typeface="Roboto"/>
              <a:cs typeface="Roboto"/>
              <a:sym typeface="Roboto"/>
            </a:endParaRPr>
          </a:p>
          <a:p>
            <a:pPr indent="-317500" lvl="2" marL="1371600" rtl="0" algn="l">
              <a:spcBef>
                <a:spcPts val="0"/>
              </a:spcBef>
              <a:spcAft>
                <a:spcPts val="0"/>
              </a:spcAft>
              <a:buSzPts val="1400"/>
              <a:buFont typeface="Lato"/>
              <a:buChar char="■"/>
            </a:pPr>
            <a:r>
              <a:rPr lang="en" sz="1600">
                <a:solidFill>
                  <a:srgbClr val="555555"/>
                </a:solidFill>
                <a:highlight>
                  <a:srgbClr val="FFFFFF"/>
                </a:highlight>
                <a:latin typeface="Roboto"/>
                <a:ea typeface="Roboto"/>
                <a:cs typeface="Roboto"/>
                <a:sym typeface="Roboto"/>
              </a:rPr>
              <a:t>MQ-6 sensor (LPG sensor)</a:t>
            </a:r>
            <a:endParaRPr sz="1600">
              <a:solidFill>
                <a:srgbClr val="555555"/>
              </a:solidFill>
              <a:highlight>
                <a:srgbClr val="FFFFFF"/>
              </a:highlight>
              <a:latin typeface="Roboto"/>
              <a:ea typeface="Roboto"/>
              <a:cs typeface="Roboto"/>
              <a:sym typeface="Roboto"/>
            </a:endParaRPr>
          </a:p>
          <a:p>
            <a:pPr indent="-330200" lvl="2" marL="13716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 Temperature sensor LM35 12) </a:t>
            </a:r>
            <a:endParaRPr sz="1600">
              <a:solidFill>
                <a:srgbClr val="555555"/>
              </a:solidFill>
              <a:highlight>
                <a:srgbClr val="FFFFFF"/>
              </a:highlight>
              <a:latin typeface="Roboto"/>
              <a:ea typeface="Roboto"/>
              <a:cs typeface="Roboto"/>
              <a:sym typeface="Roboto"/>
            </a:endParaRPr>
          </a:p>
          <a:p>
            <a:pPr indent="-330200" lvl="2" marL="13716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Humidity sensor SY-H5220</a:t>
            </a:r>
            <a:endParaRPr sz="1600">
              <a:solidFill>
                <a:srgbClr val="555555"/>
              </a:solidFill>
              <a:highlight>
                <a:srgbClr val="FFFFFF"/>
              </a:highlight>
              <a:latin typeface="Roboto"/>
              <a:ea typeface="Roboto"/>
              <a:cs typeface="Roboto"/>
              <a:sym typeface="Roboto"/>
            </a:endParaRPr>
          </a:p>
          <a:p>
            <a:pPr indent="-330200" lvl="2" marL="13716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GPS</a:t>
            </a:r>
            <a:endParaRPr sz="1600">
              <a:solidFill>
                <a:srgbClr val="555555"/>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Node MCU</a:t>
            </a:r>
            <a:endParaRPr sz="1600">
              <a:solidFill>
                <a:srgbClr val="555555"/>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Arduino</a:t>
            </a:r>
            <a:endParaRPr sz="1600">
              <a:solidFill>
                <a:srgbClr val="555555"/>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Wi-Fi module ESP8266</a:t>
            </a:r>
            <a:endParaRPr sz="1600">
              <a:solidFill>
                <a:srgbClr val="555555"/>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Buzzer</a:t>
            </a:r>
            <a:endParaRPr sz="1600">
              <a:solidFill>
                <a:srgbClr val="555555"/>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LED</a:t>
            </a:r>
            <a:endParaRPr sz="1600">
              <a:solidFill>
                <a:srgbClr val="555555"/>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0" name="Shape 160"/>
        <p:cNvGrpSpPr/>
        <p:nvPr/>
      </p:nvGrpSpPr>
      <p:grpSpPr>
        <a:xfrm>
          <a:off x="0" y="0"/>
          <a:ext cx="0" cy="0"/>
          <a:chOff x="0" y="0"/>
          <a:chExt cx="0" cy="0"/>
        </a:xfrm>
      </p:grpSpPr>
      <p:sp>
        <p:nvSpPr>
          <p:cNvPr id="161" name="Google Shape;161;p19"/>
          <p:cNvSpPr/>
          <p:nvPr/>
        </p:nvSpPr>
        <p:spPr>
          <a:xfrm>
            <a:off x="2051600" y="1962150"/>
            <a:ext cx="4875898" cy="8336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