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4" r:id="rId2"/>
    <p:sldId id="374" r:id="rId3"/>
    <p:sldId id="379" r:id="rId4"/>
    <p:sldId id="381" r:id="rId5"/>
    <p:sldId id="376" r:id="rId6"/>
    <p:sldId id="377" r:id="rId7"/>
    <p:sldId id="375" r:id="rId8"/>
    <p:sldId id="380" r:id="rId9"/>
    <p:sldId id="269" r:id="rId10"/>
  </p:sldIdLst>
  <p:sldSz cx="12188825" cy="7132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582FF"/>
    <a:srgbClr val="00518E"/>
    <a:srgbClr val="CC3300"/>
    <a:srgbClr val="33CCCC"/>
    <a:srgbClr val="FF9900"/>
    <a:srgbClr val="FFCC66"/>
    <a:srgbClr val="CC6600"/>
    <a:srgbClr val="001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67" autoAdjust="0"/>
    <p:restoredTop sz="94660"/>
  </p:normalViewPr>
  <p:slideViewPr>
    <p:cSldViewPr>
      <p:cViewPr varScale="1">
        <p:scale>
          <a:sx n="68" d="100"/>
          <a:sy n="68" d="100"/>
        </p:scale>
        <p:origin x="504" y="60"/>
      </p:cViewPr>
      <p:guideLst>
        <p:guide orient="horz" pos="2247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9FED9-3A90-4BA4-AB5F-0680E9099CC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8475" y="685800"/>
            <a:ext cx="5861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1B76-6BAD-4C26-998C-1EB6EC492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6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215742"/>
            <a:ext cx="10360501" cy="15288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041828"/>
            <a:ext cx="8532178" cy="18227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2474-31C4-46E8-899A-3E806F9B47D0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F099-853D-41C7-B263-7CE0EBAF1514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6" y="285638"/>
            <a:ext cx="3654531" cy="60858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85638"/>
            <a:ext cx="10764680" cy="60858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ED59-8A73-4854-BB79-96386ECE126E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6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00-FD35-4DB7-BE8A-9F7BCFBAE673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2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583382"/>
            <a:ext cx="10360501" cy="14166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3023117"/>
            <a:ext cx="10360501" cy="156026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07D2-7FC7-41DB-991C-397AE8BAA4D3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64284"/>
            <a:ext cx="7209606" cy="47072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2" y="1664284"/>
            <a:ext cx="7209605" cy="47072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49E3-9626-4A8C-BAEA-B86A93BF6E3A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2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85636"/>
            <a:ext cx="10969943" cy="11887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96589"/>
            <a:ext cx="5385514" cy="6653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261971"/>
            <a:ext cx="5385514" cy="4109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96589"/>
            <a:ext cx="5387630" cy="6653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261971"/>
            <a:ext cx="5387630" cy="4109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CE7-508B-4695-8C80-C5D90C3E752A}" type="datetime1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DA87-C211-420C-A9AD-6F97154EE868}" type="datetime1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DBF7-CC2E-4D41-9676-1453A19D9A39}" type="datetime1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3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83985"/>
            <a:ext cx="4010039" cy="12085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83986"/>
            <a:ext cx="6813892" cy="60875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92572"/>
            <a:ext cx="4010039" cy="4878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A388-B7B8-4E1F-ADD4-79440D3169A5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992846"/>
            <a:ext cx="7313295" cy="5894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37314"/>
            <a:ext cx="7313295" cy="42795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582280"/>
            <a:ext cx="7313295" cy="837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1768-C0B3-486B-8C3E-B2B6D08E551E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85636"/>
            <a:ext cx="10969943" cy="118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64284"/>
            <a:ext cx="10969943" cy="470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610900"/>
            <a:ext cx="2844059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2FF5-1097-4D87-A812-F8876408094A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610900"/>
            <a:ext cx="3859795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610900"/>
            <a:ext cx="2844059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3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shma.v.KGFSL\Desktop\Corporate images\DG2OlY.jpg"/>
          <p:cNvPicPr>
            <a:picLocks noChangeAspect="1" noChangeArrowheads="1"/>
          </p:cNvPicPr>
          <p:nvPr/>
        </p:nvPicPr>
        <p:blipFill>
          <a:blip r:embed="rId3" cstate="print">
            <a:lum bright="-5000"/>
          </a:blip>
          <a:srcRect/>
          <a:stretch>
            <a:fillRect/>
          </a:stretch>
        </p:blipFill>
        <p:spPr bwMode="auto">
          <a:xfrm>
            <a:off x="-1" y="0"/>
            <a:ext cx="12188826" cy="7132638"/>
          </a:xfrm>
          <a:prstGeom prst="rect">
            <a:avLst/>
          </a:prstGeom>
          <a:noFill/>
        </p:spPr>
      </p:pic>
      <p:sp>
        <p:nvSpPr>
          <p:cNvPr id="14" name="Pentagon 13"/>
          <p:cNvSpPr/>
          <p:nvPr/>
        </p:nvSpPr>
        <p:spPr>
          <a:xfrm>
            <a:off x="-1588" y="0"/>
            <a:ext cx="4646612" cy="7132638"/>
          </a:xfrm>
          <a:prstGeom prst="homePlate">
            <a:avLst>
              <a:gd name="adj" fmla="val 52338"/>
            </a:avLst>
          </a:prstGeom>
          <a:solidFill>
            <a:srgbClr val="002E5B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2360612" y="0"/>
            <a:ext cx="2590800" cy="7132638"/>
          </a:xfrm>
          <a:prstGeom prst="chevron">
            <a:avLst>
              <a:gd name="adj" fmla="val 94135"/>
            </a:avLst>
          </a:prstGeom>
          <a:solidFill>
            <a:srgbClr val="FDE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27012" y="3380922"/>
            <a:ext cx="4724400" cy="37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50" tIns="49062" rIns="94350" bIns="4906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Book Antiqua" pitchFamily="18" charset="0"/>
              <a:buNone/>
            </a:pPr>
            <a:r>
              <a:rPr lang="en-GB" altLang="en-US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PROBLEM - 1</a:t>
            </a:r>
            <a:endParaRPr lang="en-GB" alt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24" name="Picture 23" descr="\\10.100.9.10\Corpcomm\Logos\Endless-logo\endless-technolog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9085" y="5943865"/>
            <a:ext cx="3050928" cy="634012"/>
          </a:xfrm>
          <a:prstGeom prst="rect">
            <a:avLst/>
          </a:prstGeom>
          <a:noFill/>
        </p:spPr>
      </p:pic>
      <p:sp>
        <p:nvSpPr>
          <p:cNvPr id="10" name="Chevron 9"/>
          <p:cNvSpPr/>
          <p:nvPr/>
        </p:nvSpPr>
        <p:spPr>
          <a:xfrm>
            <a:off x="2665412" y="0"/>
            <a:ext cx="2590800" cy="7132638"/>
          </a:xfrm>
          <a:prstGeom prst="chevron">
            <a:avLst>
              <a:gd name="adj" fmla="val 94135"/>
            </a:avLst>
          </a:prstGeom>
          <a:solidFill>
            <a:srgbClr val="FDE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88912" y="3797659"/>
            <a:ext cx="4419600" cy="65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860" tIns="47930" rIns="95860" bIns="4793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 smtClean="0">
                <a:ln w="0"/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</a:t>
            </a:r>
            <a:r>
              <a:rPr lang="en-US" sz="3600" b="1" dirty="0" smtClean="0">
                <a:ln w="0"/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FA </a:t>
            </a:r>
            <a:r>
              <a:rPr lang="en-US" sz="3600" b="1" dirty="0" smtClean="0">
                <a:ln w="0"/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Authentication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25424" y="3378278"/>
            <a:ext cx="4724400" cy="37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50" tIns="49062" rIns="94350" bIns="4906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Book Antiqua" pitchFamily="18" charset="0"/>
              <a:buNone/>
            </a:pPr>
            <a:r>
              <a:rPr lang="en-GB" altLang="en-US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PROBLEM - 1</a:t>
            </a:r>
            <a:endParaRPr lang="en-GB" alt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83807" y="2651919"/>
            <a:ext cx="4724400" cy="59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50" tIns="49062" rIns="94350" bIns="4906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</a:pPr>
            <a:r>
              <a:rPr lang="en-GB" altLang="en-US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Incognito</a:t>
            </a:r>
          </a:p>
        </p:txBody>
      </p:sp>
    </p:spTree>
    <p:extLst>
      <p:ext uri="{BB962C8B-B14F-4D97-AF65-F5344CB8AC3E}">
        <p14:creationId xmlns:p14="http://schemas.microsoft.com/office/powerpoint/2010/main" val="35464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84212" y="6111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Multi-factor 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authentication (MFA) </a:t>
            </a:r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- P</a:t>
            </a:r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URPOSE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912" y="1788915"/>
            <a:ext cx="2247900" cy="2486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B88A43B-F05E-4D05-BB20-FCC306860175}"/>
              </a:ext>
            </a:extLst>
          </p:cNvPr>
          <p:cNvSpPr txBox="1"/>
          <p:nvPr/>
        </p:nvSpPr>
        <p:spPr>
          <a:xfrm>
            <a:off x="1522412" y="1508919"/>
            <a:ext cx="716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Additional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verification beyond a username and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password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Prevent against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Phishing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Secure Against packet reply attacks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Reduce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fraud and build secure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Prevent from Man-in-the-Middle attacks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Increase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productivity and flexibility - Access any device or location-without putting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sensitive data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at risk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Commonly used are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Security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SMS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(short messaging service) messages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Push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Notification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219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</a:rPr>
              <a:t>M</a:t>
            </a:r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 </a:t>
            </a:r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– </a:t>
            </a:r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Sending </a:t>
            </a:r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TOTP </a:t>
            </a:r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via </a:t>
            </a:r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</a:t>
            </a:r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OTP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88A43B-F05E-4D05-BB20-FCC306860175}"/>
              </a:ext>
            </a:extLst>
          </p:cNvPr>
          <p:cNvSpPr txBox="1"/>
          <p:nvPr/>
        </p:nvSpPr>
        <p:spPr>
          <a:xfrm>
            <a:off x="2665412" y="5154844"/>
            <a:ext cx="66293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User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is asked to scan a QR image using a specific smartphone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application. Application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then continuously generates the One Time Password for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TOTP (the Time-based One-Time Password algorithm)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154" y="1001956"/>
            <a:ext cx="55530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102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</a:rPr>
              <a:t>M</a:t>
            </a:r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 </a:t>
            </a:r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– </a:t>
            </a:r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Sending </a:t>
            </a:r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TOTP </a:t>
            </a:r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via Email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14" descr="Email Icon For Resume #75868 - Free Icons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14" y="128031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88A43B-F05E-4D05-BB20-FCC306860175}"/>
              </a:ext>
            </a:extLst>
          </p:cNvPr>
          <p:cNvSpPr txBox="1"/>
          <p:nvPr/>
        </p:nvSpPr>
        <p:spPr>
          <a:xfrm>
            <a:off x="2589212" y="3794919"/>
            <a:ext cx="5278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Whenever a user cannot access their mobile device for authentication, they can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their verified email to complete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38811625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</a:rPr>
              <a:t>M</a:t>
            </a:r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 </a:t>
            </a:r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– </a:t>
            </a:r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Sending OTP via SMS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B88A43B-F05E-4D05-BB20-FCC306860175}"/>
              </a:ext>
            </a:extLst>
          </p:cNvPr>
          <p:cNvSpPr txBox="1"/>
          <p:nvPr/>
        </p:nvSpPr>
        <p:spPr>
          <a:xfrm>
            <a:off x="303212" y="1100197"/>
            <a:ext cx="5029200" cy="191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8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TP Identity Management</a:t>
            </a:r>
          </a:p>
          <a:p>
            <a:pPr marL="329698" indent="-32969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Okta</a:t>
            </a:r>
            <a:endParaRPr lang="en-IN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29698" indent="-32969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Auth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en-IN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29698" indent="-329698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Picture 2" descr="Sms symbol. Isolated on white stock illustr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01" y="820128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88A43B-F05E-4D05-BB20-FCC306860175}"/>
              </a:ext>
            </a:extLst>
          </p:cNvPr>
          <p:cNvSpPr txBox="1"/>
          <p:nvPr/>
        </p:nvSpPr>
        <p:spPr>
          <a:xfrm>
            <a:off x="3198812" y="3843051"/>
            <a:ext cx="6178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Any phone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capable of receiving SMS text messages can be used to receive one-time codes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very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time the user logs in, they receive a text message to their registered phone number, which contains a One Time Password.</a:t>
            </a:r>
          </a:p>
        </p:txBody>
      </p:sp>
    </p:spTree>
    <p:extLst>
      <p:ext uri="{BB962C8B-B14F-4D97-AF65-F5344CB8AC3E}">
        <p14:creationId xmlns:p14="http://schemas.microsoft.com/office/powerpoint/2010/main" val="16456423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</a:rPr>
              <a:t>M</a:t>
            </a:r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 </a:t>
            </a:r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– </a:t>
            </a:r>
            <a:r>
              <a:rPr lang="en-US" sz="3600" dirty="0" err="1">
                <a:solidFill>
                  <a:schemeClr val="bg1"/>
                </a:solidFill>
                <a:latin typeface="Cambria" panose="02040503050406030204" pitchFamily="18" charset="0"/>
              </a:rPr>
              <a:t>reCAPTCHA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873" y="1356519"/>
            <a:ext cx="6534150" cy="2714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55812" y="4252119"/>
            <a:ext cx="73056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9263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Asking users </a:t>
            </a:r>
            <a:r>
              <a:rPr lang="en-US" dirty="0">
                <a:solidFill>
                  <a:srgbClr val="29263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identify letters </a:t>
            </a:r>
            <a:r>
              <a:rPr lang="en-US" dirty="0" smtClean="0">
                <a:solidFill>
                  <a:srgbClr val="29263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whereas </a:t>
            </a:r>
            <a:r>
              <a:rPr lang="en-US" dirty="0">
                <a:solidFill>
                  <a:srgbClr val="29263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letters are distorted so that bots are not likely to be able to identify them.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63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pass the test, users have to interpret the distorted text, type the correct letters into a form field, and submit the form. If the letters don't match, users are prompted to try </a:t>
            </a:r>
            <a:r>
              <a:rPr lang="en-US" dirty="0" smtClean="0">
                <a:solidFill>
                  <a:srgbClr val="29263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again.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9263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Easy </a:t>
            </a:r>
            <a:r>
              <a:rPr lang="en-US" b="1" dirty="0">
                <a:solidFill>
                  <a:srgbClr val="29263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US" b="1" dirty="0" smtClean="0">
                <a:solidFill>
                  <a:srgbClr val="29263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People. Hard </a:t>
            </a:r>
            <a:r>
              <a:rPr lang="en-US" b="1" dirty="0">
                <a:solidFill>
                  <a:srgbClr val="29263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US" b="1" dirty="0" smtClean="0">
                <a:solidFill>
                  <a:srgbClr val="29263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Bots.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9263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Block Automated Software</a:t>
            </a:r>
            <a:endParaRPr lang="en-US" b="1" dirty="0">
              <a:solidFill>
                <a:srgbClr val="292636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302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Technical Workflow - GOTP</a:t>
            </a:r>
            <a:endParaRPr lang="en-IN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29" y="1051719"/>
            <a:ext cx="5470525" cy="57626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96338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Functional Workflow </a:t>
            </a:r>
            <a:r>
              <a:rPr lang="en-IN" sz="3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GOTP</a:t>
            </a:r>
            <a:endParaRPr lang="en-IN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1051719"/>
            <a:ext cx="5723890" cy="57892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68043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shma.v.KGFSL\Desktop\Corporate images\DG2OlY.jpg"/>
          <p:cNvPicPr>
            <a:picLocks noChangeAspect="1" noChangeArrowheads="1"/>
          </p:cNvPicPr>
          <p:nvPr/>
        </p:nvPicPr>
        <p:blipFill>
          <a:blip r:embed="rId3" cstate="print">
            <a:lum bright="-5000"/>
          </a:blip>
          <a:srcRect/>
          <a:stretch>
            <a:fillRect/>
          </a:stretch>
        </p:blipFill>
        <p:spPr bwMode="auto">
          <a:xfrm>
            <a:off x="-1" y="0"/>
            <a:ext cx="12188826" cy="7132638"/>
          </a:xfrm>
          <a:prstGeom prst="rect">
            <a:avLst/>
          </a:prstGeom>
          <a:noFill/>
        </p:spPr>
      </p:pic>
      <p:sp>
        <p:nvSpPr>
          <p:cNvPr id="14" name="Pentagon 13"/>
          <p:cNvSpPr/>
          <p:nvPr/>
        </p:nvSpPr>
        <p:spPr>
          <a:xfrm>
            <a:off x="0" y="0"/>
            <a:ext cx="4646612" cy="7132638"/>
          </a:xfrm>
          <a:prstGeom prst="homePlate">
            <a:avLst>
              <a:gd name="adj" fmla="val 52338"/>
            </a:avLst>
          </a:prstGeom>
          <a:solidFill>
            <a:srgbClr val="002E5B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\\10.100.9.10\Corpcomm\Logos\Endless-logo\endless-technolog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9085" y="5943865"/>
            <a:ext cx="3050928" cy="634012"/>
          </a:xfrm>
          <a:prstGeom prst="rect">
            <a:avLst/>
          </a:prstGeom>
          <a:noFill/>
        </p:spPr>
      </p:pic>
      <p:sp>
        <p:nvSpPr>
          <p:cNvPr id="10" name="Chevron 9"/>
          <p:cNvSpPr/>
          <p:nvPr/>
        </p:nvSpPr>
        <p:spPr>
          <a:xfrm>
            <a:off x="2360612" y="0"/>
            <a:ext cx="2590800" cy="7132638"/>
          </a:xfrm>
          <a:prstGeom prst="chevron">
            <a:avLst>
              <a:gd name="adj" fmla="val 94135"/>
            </a:avLst>
          </a:prstGeom>
          <a:solidFill>
            <a:srgbClr val="FDE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665412" y="0"/>
            <a:ext cx="2590800" cy="7132638"/>
          </a:xfrm>
          <a:prstGeom prst="chevron">
            <a:avLst>
              <a:gd name="adj" fmla="val 94135"/>
            </a:avLst>
          </a:prstGeom>
          <a:solidFill>
            <a:srgbClr val="FDE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5612" y="5792856"/>
            <a:ext cx="1981200" cy="37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860" tIns="47930" rIns="95860" bIns="4793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+mj-lt"/>
              </a:rPr>
              <a:t>www.kgisl.com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08012" y="3380922"/>
            <a:ext cx="4724400" cy="37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50" tIns="49062" rIns="94350" bIns="4906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Book Antiqua" pitchFamily="18" charset="0"/>
              <a:buNone/>
            </a:pPr>
            <a:r>
              <a:rPr lang="en-GB" alt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KG Information Systems Private </a:t>
            </a:r>
            <a:r>
              <a:rPr lang="en-GB" altLang="en-US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Limited</a:t>
            </a:r>
            <a:endParaRPr lang="en-GB" alt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9" name="Picture 18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667668" y="2853055"/>
            <a:ext cx="1692944" cy="47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8012" y="4480719"/>
            <a:ext cx="3048000" cy="52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860" tIns="47930" rIns="95860" bIns="4793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2800" b="1" dirty="0" smtClean="0">
                <a:solidFill>
                  <a:schemeClr val="bg1"/>
                </a:solidFill>
                <a:cs typeface="Arial" charset="0"/>
              </a:rPr>
              <a:t>THANK YOU</a:t>
            </a:r>
            <a:endParaRPr lang="en-US" sz="32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21281</TotalTime>
  <Words>288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Book Antiqua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reshma.v</dc:creator>
  <cp:lastModifiedBy>Sriji Nagarajan</cp:lastModifiedBy>
  <cp:revision>882</cp:revision>
  <dcterms:created xsi:type="dcterms:W3CDTF">2018-01-03T09:59:59Z</dcterms:created>
  <dcterms:modified xsi:type="dcterms:W3CDTF">2021-01-18T07:21:09Z</dcterms:modified>
</cp:coreProperties>
</file>