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375" r:id="rId3"/>
    <p:sldId id="379" r:id="rId4"/>
    <p:sldId id="381" r:id="rId5"/>
    <p:sldId id="374" r:id="rId6"/>
    <p:sldId id="380" r:id="rId7"/>
    <p:sldId id="378" r:id="rId8"/>
    <p:sldId id="269" r:id="rId9"/>
  </p:sldIdLst>
  <p:sldSz cx="12188825" cy="7132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582FF"/>
    <a:srgbClr val="00518E"/>
    <a:srgbClr val="CC3300"/>
    <a:srgbClr val="33CCCC"/>
    <a:srgbClr val="FF9900"/>
    <a:srgbClr val="FFCC66"/>
    <a:srgbClr val="CC6600"/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660"/>
  </p:normalViewPr>
  <p:slideViewPr>
    <p:cSldViewPr>
      <p:cViewPr varScale="1">
        <p:scale>
          <a:sx n="68" d="100"/>
          <a:sy n="68" d="100"/>
        </p:scale>
        <p:origin x="1236" y="66"/>
      </p:cViewPr>
      <p:guideLst>
        <p:guide orient="horz" pos="2247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FED9-3A90-4BA4-AB5F-0680E9099CCF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685800"/>
            <a:ext cx="586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1B76-6BAD-4C26-998C-1EB6EC492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315B3-E8EE-433D-BEE2-AD5006E448D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5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215742"/>
            <a:ext cx="10360501" cy="15288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041828"/>
            <a:ext cx="8532178" cy="18227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74-31C4-46E8-899A-3E806F9B47D0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F099-853D-41C7-B263-7CE0EBAF1514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6" y="285638"/>
            <a:ext cx="3654531" cy="60858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85638"/>
            <a:ext cx="10764680" cy="60858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ED59-8A73-4854-BB79-96386ECE126E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33A00-FD35-4DB7-BE8A-9F7BCFBAE67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583382"/>
            <a:ext cx="10360501" cy="141662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3023117"/>
            <a:ext cx="10360501" cy="15602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07D2-7FC7-41DB-991C-397AE8BAA4D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64284"/>
            <a:ext cx="7209606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2" y="1664284"/>
            <a:ext cx="7209605" cy="47072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49E3-9626-4A8C-BAEA-B86A93BF6E3A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85636"/>
            <a:ext cx="10969943" cy="1188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96589"/>
            <a:ext cx="5385514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261971"/>
            <a:ext cx="5385514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96589"/>
            <a:ext cx="5387630" cy="6653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261971"/>
            <a:ext cx="5387630" cy="4109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CE7-508B-4695-8C80-C5D90C3E752A}" type="datetime1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A87-C211-420C-A9AD-6F97154EE868}" type="datetime1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DBF7-CC2E-4D41-9676-1453A19D9A39}" type="datetime1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83985"/>
            <a:ext cx="4010039" cy="12085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83986"/>
            <a:ext cx="6813892" cy="60875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92572"/>
            <a:ext cx="4010039" cy="4878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A388-B7B8-4E1F-ADD4-79440D3169A5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992846"/>
            <a:ext cx="7313295" cy="589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37314"/>
            <a:ext cx="7313295" cy="4279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582280"/>
            <a:ext cx="7313295" cy="837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1768-C0B3-486B-8C3E-B2B6D08E551E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85636"/>
            <a:ext cx="10969943" cy="118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64284"/>
            <a:ext cx="10969943" cy="470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610900"/>
            <a:ext cx="2844059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2FF5-1097-4D87-A812-F8876408094A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610900"/>
            <a:ext cx="3859795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610900"/>
            <a:ext cx="2844059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C660-39FF-488A-AC34-CEA7FBE11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shma.v.KGFSL\Desktop\Corporate images\DG2OlY.jpg"/>
          <p:cNvPicPr>
            <a:picLocks noChangeAspect="1" noChangeArrowheads="1"/>
          </p:cNvPicPr>
          <p:nvPr/>
        </p:nvPicPr>
        <p:blipFill>
          <a:blip r:embed="rId3" cstate="print">
            <a:lum bright="-5000"/>
          </a:blip>
          <a:srcRect/>
          <a:stretch>
            <a:fillRect/>
          </a:stretch>
        </p:blipFill>
        <p:spPr bwMode="auto">
          <a:xfrm>
            <a:off x="-1" y="0"/>
            <a:ext cx="12188826" cy="7132638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-1588" y="0"/>
            <a:ext cx="4646612" cy="7132638"/>
          </a:xfrm>
          <a:prstGeom prst="homePlate">
            <a:avLst>
              <a:gd name="adj" fmla="val 52338"/>
            </a:avLst>
          </a:prstGeom>
          <a:solidFill>
            <a:srgbClr val="002E5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evron 18"/>
          <p:cNvSpPr/>
          <p:nvPr/>
        </p:nvSpPr>
        <p:spPr>
          <a:xfrm>
            <a:off x="23606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27012" y="3380922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- </a:t>
            </a:r>
            <a:r>
              <a:rPr lang="en-GB" alt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5</a:t>
            </a:r>
            <a:endParaRPr lang="en-GB" alt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4" name="Picture 23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943865"/>
            <a:ext cx="3050928" cy="634012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26654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8912" y="3797659"/>
            <a:ext cx="6134100" cy="58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 smtClean="0">
                <a:ln w="0"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Healt</a:t>
            </a:r>
            <a:r>
              <a:rPr lang="en-US" sz="3200" b="1" dirty="0" smtClean="0">
                <a:ln w="0"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h Insurance Application</a:t>
            </a:r>
            <a:endParaRPr lang="en-US" sz="3200" b="1" dirty="0" smtClean="0">
              <a:ln w="0"/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83807" y="2651919"/>
            <a:ext cx="4724400" cy="59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GB" altLang="en-US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Incognito</a:t>
            </a:r>
          </a:p>
        </p:txBody>
      </p:sp>
    </p:spTree>
    <p:extLst>
      <p:ext uri="{BB962C8B-B14F-4D97-AF65-F5344CB8AC3E}">
        <p14:creationId xmlns:p14="http://schemas.microsoft.com/office/powerpoint/2010/main" val="3546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MICROSERVICE ARCHITECTURE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A76EBF9-2E93-4CEF-9627-110EF3FB8F55}"/>
              </a:ext>
            </a:extLst>
          </p:cNvPr>
          <p:cNvSpPr txBox="1"/>
          <p:nvPr/>
        </p:nvSpPr>
        <p:spPr>
          <a:xfrm>
            <a:off x="-22731" y="668723"/>
            <a:ext cx="7772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Partial Deployment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Independent service can be separately deployed without redeploying the entire application.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Better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: Each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microservices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can be independently scalable.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Better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Agility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: Microservice are independent which helps in scaling and upgrading service within limited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stack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Different software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) :  Each service can be developed with different technology stack. Easy Adoption to newer technology.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Polyglot persistence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Different DB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) : Each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microservices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can be developed with different database as per business.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88A43B-F05E-4D05-BB20-FCC306860175}"/>
              </a:ext>
            </a:extLst>
          </p:cNvPr>
          <p:cNvSpPr txBox="1"/>
          <p:nvPr/>
        </p:nvSpPr>
        <p:spPr>
          <a:xfrm>
            <a:off x="4265611" y="4273728"/>
            <a:ext cx="7886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mbria" panose="02040503050406030204" pitchFamily="18" charset="0"/>
              </a:rPr>
              <a:t>Complexity</a:t>
            </a:r>
            <a:r>
              <a:rPr lang="en-US" sz="1600" dirty="0">
                <a:latin typeface="Cambria" panose="02040503050406030204" pitchFamily="18" charset="0"/>
              </a:rPr>
              <a:t>: </a:t>
            </a:r>
            <a:r>
              <a:rPr lang="en-US" sz="1600" dirty="0"/>
              <a:t> M</a:t>
            </a:r>
            <a:r>
              <a:rPr lang="en-US" sz="1600" dirty="0">
                <a:latin typeface="Cambria" panose="02040503050406030204" pitchFamily="18" charset="0"/>
              </a:rPr>
              <a:t>icroservices architecture is a distributed system with multiple modules and databases hence connections have to be handled carefully.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mbria" panose="02040503050406030204" pitchFamily="18" charset="0"/>
              </a:rPr>
              <a:t>Consistency </a:t>
            </a:r>
            <a:r>
              <a:rPr lang="en-US" sz="1600" dirty="0">
                <a:latin typeface="Cambria" panose="02040503050406030204" pitchFamily="18" charset="0"/>
              </a:rPr>
              <a:t>: Data consistency and transaction management becomes harder as each service has a database.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mbria" panose="02040503050406030204" pitchFamily="18" charset="0"/>
              </a:rPr>
              <a:t>Test Automation</a:t>
            </a:r>
            <a:r>
              <a:rPr lang="en-US" sz="1600" dirty="0">
                <a:latin typeface="Cambria" panose="02040503050406030204" pitchFamily="18" charset="0"/>
              </a:rPr>
              <a:t>: Increased demand for automation, as every service should be tested and monitored.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773" y="1171961"/>
            <a:ext cx="4557039" cy="19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338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0895012" y="365920"/>
            <a:ext cx="914400" cy="2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3684" y="280198"/>
            <a:ext cx="11680957" cy="46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40" tIns="49056" rIns="94340" bIns="4905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MY" sz="2400" b="1" dirty="0">
                <a:solidFill>
                  <a:prstClr val="white"/>
                </a:solidFill>
              </a:rPr>
              <a:t>Microservice application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52400" y="24388"/>
            <a:ext cx="1165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APPLICATION CHARACTERISTICS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A76EBF9-2E93-4CEF-9627-110EF3FB8F55}"/>
              </a:ext>
            </a:extLst>
          </p:cNvPr>
          <p:cNvSpPr txBox="1"/>
          <p:nvPr/>
        </p:nvSpPr>
        <p:spPr>
          <a:xfrm>
            <a:off x="74612" y="1191736"/>
            <a:ext cx="11887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mbria" panose="02040503050406030204" pitchFamily="18" charset="0"/>
              </a:rPr>
              <a:t>Microservices are </a:t>
            </a:r>
            <a:r>
              <a:rPr lang="en-US" sz="2000" b="1" dirty="0" smtClean="0">
                <a:latin typeface="Cambria" panose="02040503050406030204" pitchFamily="18" charset="0"/>
              </a:rPr>
              <a:t>Independently </a:t>
            </a:r>
            <a:r>
              <a:rPr lang="en-US" sz="2000" b="1" dirty="0">
                <a:latin typeface="Cambria" panose="02040503050406030204" pitchFamily="18" charset="0"/>
              </a:rPr>
              <a:t>Executable, Upgradable , Replaceable  and Scalable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mbria" panose="02040503050406030204" pitchFamily="18" charset="0"/>
              </a:rPr>
              <a:t>Domain specific features </a:t>
            </a:r>
            <a:r>
              <a:rPr lang="en-US" sz="2000" dirty="0" smtClean="0">
                <a:latin typeface="Cambria" panose="02040503050406030204" pitchFamily="18" charset="0"/>
              </a:rPr>
              <a:t>– Achieve </a:t>
            </a:r>
            <a:r>
              <a:rPr lang="en-US" sz="2000" b="1" dirty="0" smtClean="0">
                <a:latin typeface="Cambria" panose="02040503050406030204" pitchFamily="18" charset="0"/>
              </a:rPr>
              <a:t>Single </a:t>
            </a:r>
            <a:r>
              <a:rPr lang="en-US" sz="2000" b="1" dirty="0">
                <a:latin typeface="Cambria" panose="02040503050406030204" pitchFamily="18" charset="0"/>
              </a:rPr>
              <a:t>Responsibility Principle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Light-Weight , Independent,  Loosely Coupled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business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unit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Owns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odebase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Managed, Developed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by a small team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Own their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– Decentralized Data Management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Choose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Best Technology Stack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- Evolutionary Design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Release, Deploy, Scale, Integrate, and Maintain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Independently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Own Devops Plan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mbria" panose="02040503050406030204" pitchFamily="18" charset="0"/>
              </a:rPr>
              <a:t>Smart Endpoints and Dump Pipes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-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over HTTP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or  asynchronous messaging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mbria" panose="02040503050406030204" pitchFamily="18" charset="0"/>
              </a:rPr>
              <a:t>Recovery  </a:t>
            </a:r>
            <a:r>
              <a:rPr lang="en-US" sz="2000" dirty="0">
                <a:latin typeface="Cambria" panose="02040503050406030204" pitchFamily="18" charset="0"/>
              </a:rPr>
              <a:t>and</a:t>
            </a:r>
            <a:r>
              <a:rPr lang="en-US" sz="2000" b="1" dirty="0">
                <a:latin typeface="Cambria" panose="02040503050406030204" pitchFamily="18" charset="0"/>
              </a:rPr>
              <a:t> Fault T</a:t>
            </a:r>
            <a:r>
              <a:rPr lang="en-US" sz="2000" b="1" dirty="0" smtClean="0">
                <a:latin typeface="Cambria" panose="02040503050406030204" pitchFamily="18" charset="0"/>
              </a:rPr>
              <a:t>olerance – Auto Healing Capability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Cambria" panose="02040503050406030204" pitchFamily="18" charset="0"/>
              </a:rPr>
              <a:t>More </a:t>
            </a:r>
            <a:r>
              <a:rPr lang="en-US" sz="2000" b="1" dirty="0">
                <a:latin typeface="Cambria" panose="02040503050406030204" pitchFamily="18" charset="0"/>
              </a:rPr>
              <a:t>Effective </a:t>
            </a:r>
            <a:r>
              <a:rPr lang="en-US" sz="2000" b="1" dirty="0" smtClean="0">
                <a:latin typeface="Cambria" panose="02040503050406030204" pitchFamily="18" charset="0"/>
              </a:rPr>
              <a:t>, Efficient Deliverables </a:t>
            </a:r>
            <a:r>
              <a:rPr lang="en-US" sz="2000" dirty="0">
                <a:latin typeface="Cambria" panose="02040503050406030204" pitchFamily="18" charset="0"/>
              </a:rPr>
              <a:t>and </a:t>
            </a:r>
            <a:r>
              <a:rPr lang="en-US" sz="2000" b="1" dirty="0" smtClean="0">
                <a:latin typeface="Cambria" panose="02040503050406030204" pitchFamily="18" charset="0"/>
              </a:rPr>
              <a:t>Customer </a:t>
            </a:r>
            <a:r>
              <a:rPr lang="en-US" sz="2000" b="1" dirty="0">
                <a:latin typeface="Cambria" panose="02040503050406030204" pitchFamily="18" charset="0"/>
              </a:rPr>
              <a:t>F</a:t>
            </a:r>
            <a:r>
              <a:rPr lang="en-US" sz="2000" b="1" dirty="0" smtClean="0">
                <a:latin typeface="Cambria" panose="02040503050406030204" pitchFamily="18" charset="0"/>
              </a:rPr>
              <a:t>ocused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b="1" dirty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TECHNOLOGY USED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1412" y="1150541"/>
            <a:ext cx="10896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Reacts </a:t>
            </a:r>
            <a:r>
              <a:rPr lang="en-IN" sz="2800" b="1" dirty="0">
                <a:latin typeface="Cambria" panose="02040503050406030204" pitchFamily="18" charset="0"/>
              </a:rPr>
              <a:t>– </a:t>
            </a:r>
            <a:r>
              <a:rPr lang="en-IN" sz="2800" b="1" dirty="0" smtClean="0">
                <a:latin typeface="Cambria" panose="02040503050406030204" pitchFamily="18" charset="0"/>
              </a:rPr>
              <a:t>User Interface</a:t>
            </a:r>
            <a:endParaRPr lang="en-IN" sz="2800" b="1" dirty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Spring boot2 </a:t>
            </a:r>
            <a:r>
              <a:rPr lang="en-IN" sz="2800" b="1" dirty="0" smtClean="0">
                <a:latin typeface="Cambria" panose="02040503050406030204" pitchFamily="18" charset="0"/>
              </a:rPr>
              <a:t>– Service Side </a:t>
            </a:r>
            <a:endParaRPr lang="en-IN" sz="2800" b="1" dirty="0" smtClean="0">
              <a:solidFill>
                <a:srgbClr val="CC3300"/>
              </a:solidFill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Nginx </a:t>
            </a:r>
            <a:r>
              <a:rPr lang="en-IN" sz="2400" b="1" dirty="0" smtClean="0">
                <a:latin typeface="Cambria" panose="02040503050406030204" pitchFamily="18" charset="0"/>
              </a:rPr>
              <a:t>– Webserver &amp; Reverse proxy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Netflix Zuul</a:t>
            </a:r>
            <a:r>
              <a:rPr lang="en-IN" sz="2800" b="1" dirty="0" smtClean="0">
                <a:latin typeface="Cambria" panose="02040503050406030204" pitchFamily="18" charset="0"/>
              </a:rPr>
              <a:t> </a:t>
            </a:r>
            <a:r>
              <a:rPr lang="en-IN" sz="2400" b="1" dirty="0" smtClean="0">
                <a:latin typeface="Cambria" panose="02040503050406030204" pitchFamily="18" charset="0"/>
              </a:rPr>
              <a:t>- API </a:t>
            </a:r>
            <a:r>
              <a:rPr lang="en-IN" sz="2400" b="1" dirty="0">
                <a:latin typeface="Cambria" panose="02040503050406030204" pitchFamily="18" charset="0"/>
              </a:rPr>
              <a:t>Gateway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H2</a:t>
            </a:r>
            <a:r>
              <a:rPr lang="en-IN" sz="2400" b="1" dirty="0" smtClean="0">
                <a:latin typeface="Cambria" panose="02040503050406030204" pitchFamily="18" charset="0"/>
              </a:rPr>
              <a:t>–  In-Memory </a:t>
            </a:r>
            <a:r>
              <a:rPr lang="en-IN" sz="2400" b="1" dirty="0" smtClean="0">
                <a:latin typeface="Cambria" panose="02040503050406030204" pitchFamily="18" charset="0"/>
              </a:rPr>
              <a:t>Database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rgbClr val="CC3300"/>
                </a:solidFill>
                <a:latin typeface="Cambria" panose="02040503050406030204" pitchFamily="18" charset="0"/>
              </a:rPr>
              <a:t>Centralized </a:t>
            </a:r>
            <a:r>
              <a:rPr lang="en-IN" sz="2800" b="1" dirty="0">
                <a:solidFill>
                  <a:srgbClr val="CC3300"/>
                </a:solidFill>
                <a:latin typeface="Cambria" panose="02040503050406030204" pitchFamily="18" charset="0"/>
              </a:rPr>
              <a:t>Configuration </a:t>
            </a:r>
            <a:r>
              <a:rPr lang="en-IN" sz="2400" b="1" dirty="0" smtClean="0">
                <a:latin typeface="Cambria" panose="02040503050406030204" pitchFamily="18" charset="0"/>
              </a:rPr>
              <a:t>– Git Hub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rgbClr val="CC3300"/>
                </a:solidFill>
                <a:latin typeface="Cambria" panose="02040503050406030204" pitchFamily="18" charset="0"/>
              </a:rPr>
              <a:t>Eureka Dashboard </a:t>
            </a:r>
            <a:r>
              <a:rPr lang="en-IN" sz="2400" b="1" dirty="0" smtClean="0">
                <a:latin typeface="Cambria" panose="02040503050406030204" pitchFamily="18" charset="0"/>
              </a:rPr>
              <a:t>- </a:t>
            </a:r>
            <a:r>
              <a:rPr lang="en-IN" sz="2400" b="1" dirty="0">
                <a:latin typeface="Cambria" panose="02040503050406030204" pitchFamily="18" charset="0"/>
              </a:rPr>
              <a:t>Service Monitoring </a:t>
            </a:r>
            <a:r>
              <a:rPr lang="en-IN" sz="2400" b="1" dirty="0" smtClean="0">
                <a:latin typeface="Cambria" panose="02040503050406030204" pitchFamily="18" charset="0"/>
              </a:rPr>
              <a:t>+ Authentication</a:t>
            </a:r>
            <a:endParaRPr lang="en-IN" sz="2400" b="1" dirty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rgbClr val="CC3300"/>
                </a:solidFill>
                <a:latin typeface="Cambria" panose="02040503050406030204" pitchFamily="18" charset="0"/>
              </a:rPr>
              <a:t>Docker Images </a:t>
            </a:r>
            <a:r>
              <a:rPr lang="en-IN" sz="2400" b="1" dirty="0" smtClean="0">
                <a:latin typeface="Cambria" panose="02040503050406030204" pitchFamily="18" charset="0"/>
              </a:rPr>
              <a:t>– Docker Hub</a:t>
            </a:r>
            <a:endParaRPr lang="en-IN" sz="2400" b="1" dirty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rgbClr val="CC3300"/>
                </a:solidFill>
                <a:latin typeface="Cambria" panose="02040503050406030204" pitchFamily="18" charset="0"/>
              </a:rPr>
              <a:t>Nexus Repository </a:t>
            </a:r>
            <a:r>
              <a:rPr lang="en-IN" sz="2400" b="1" dirty="0" smtClean="0">
                <a:latin typeface="Cambria" panose="02040503050406030204" pitchFamily="18" charset="0"/>
              </a:rPr>
              <a:t>– Repository Docker Image </a:t>
            </a:r>
            <a:endParaRPr lang="en-IN" sz="2400" b="1" dirty="0" smtClean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rgbClr val="CC3300"/>
                </a:solidFill>
                <a:latin typeface="Cambria" panose="02040503050406030204" pitchFamily="18" charset="0"/>
              </a:rPr>
              <a:t>Swagger </a:t>
            </a:r>
            <a:r>
              <a:rPr lang="en-IN" sz="2400" b="1" dirty="0">
                <a:latin typeface="Cambria" panose="02040503050406030204" pitchFamily="18" charset="0"/>
              </a:rPr>
              <a:t>– API Specification 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rgbClr val="CC3300"/>
                </a:solidFill>
                <a:latin typeface="Cambria" panose="02040503050406030204" pitchFamily="18" charset="0"/>
              </a:rPr>
              <a:t>Netflix </a:t>
            </a:r>
            <a:r>
              <a:rPr lang="en-IN" sz="2800" b="1" dirty="0" err="1">
                <a:solidFill>
                  <a:srgbClr val="CC3300"/>
                </a:solidFill>
                <a:latin typeface="Cambria" panose="02040503050406030204" pitchFamily="18" charset="0"/>
              </a:rPr>
              <a:t>Hystrix</a:t>
            </a:r>
            <a:r>
              <a:rPr lang="en-IN" sz="2800" b="1" dirty="0">
                <a:solidFill>
                  <a:srgbClr val="CC3300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>
                <a:latin typeface="Cambria" panose="02040503050406030204" pitchFamily="18" charset="0"/>
              </a:rPr>
              <a:t>- Fault &amp; Latency </a:t>
            </a:r>
            <a:r>
              <a:rPr lang="en-IN" sz="2400" b="1" dirty="0" smtClean="0">
                <a:latin typeface="Cambria" panose="02040503050406030204" pitchFamily="18" charset="0"/>
              </a:rPr>
              <a:t>Tolerance</a:t>
            </a:r>
            <a:endParaRPr lang="en-IN" sz="2400" b="1" dirty="0" smtClean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IN" sz="2400" b="1" dirty="0" smtClean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795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MICROSERVICES - PURPOSE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30167"/>
              </p:ext>
            </p:extLst>
          </p:nvPr>
        </p:nvGraphicFramePr>
        <p:xfrm>
          <a:off x="1090585" y="1204120"/>
          <a:ext cx="9911101" cy="4229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955"/>
                <a:gridCol w="5769146"/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MICROSERVICES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PURPOSE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704849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COMMON-APIGATEWAY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Edge Service proxies requests to multiple backing services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COMMON-DISCOVERY-SERVICE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Register and Governance 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COMMON-CONFIGURATION-SERVICE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Centralized Configuration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COMMON-PREMIUM-API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Premium Calculator 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PAYMENT-SERVICE-API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Payment Service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219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78992" y="66933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DEPLOYMENT PATTERN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7612" y="1232932"/>
            <a:ext cx="937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spcBef>
                <a:spcPts val="600"/>
              </a:spcBef>
            </a:pPr>
            <a:r>
              <a:rPr lang="en-IN" sz="32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SERVICE PER CONTAINER</a:t>
            </a:r>
            <a:endParaRPr lang="en-US" sz="32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7612" y="1966119"/>
            <a:ext cx="93726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mbria" panose="02040503050406030204" pitchFamily="18" charset="0"/>
              </a:rPr>
              <a:t>Package service - Docker </a:t>
            </a:r>
            <a:r>
              <a:rPr lang="en-US" sz="2400" b="1" dirty="0">
                <a:latin typeface="Cambria" panose="02040503050406030204" pitchFamily="18" charset="0"/>
              </a:rPr>
              <a:t>container </a:t>
            </a:r>
            <a:r>
              <a:rPr lang="en-US" sz="2400" b="1" dirty="0" smtClean="0">
                <a:latin typeface="Cambria" panose="02040503050406030204" pitchFamily="18" charset="0"/>
              </a:rPr>
              <a:t>image (Lightweight) 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mbria" panose="02040503050406030204" pitchFamily="18" charset="0"/>
              </a:rPr>
              <a:t>Deploy </a:t>
            </a:r>
            <a:r>
              <a:rPr lang="en-US" sz="2400" b="1" dirty="0">
                <a:latin typeface="Cambria" panose="02040503050406030204" pitchFamily="18" charset="0"/>
              </a:rPr>
              <a:t>each service instance as a </a:t>
            </a:r>
            <a:r>
              <a:rPr lang="en-US" sz="2400" b="1" dirty="0" smtClean="0">
                <a:latin typeface="Cambria" panose="02040503050406030204" pitchFamily="18" charset="0"/>
              </a:rPr>
              <a:t>container</a:t>
            </a: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400" b="1" dirty="0" smtClean="0">
                <a:latin typeface="Cambria" panose="02040503050406030204" pitchFamily="18" charset="0"/>
              </a:rPr>
              <a:t>Docker Clustering Framework – </a:t>
            </a:r>
            <a:r>
              <a:rPr lang="en-IN" sz="2800" b="1" dirty="0" smtClean="0">
                <a:latin typeface="Cambria" panose="02040503050406030204" pitchFamily="18" charset="0"/>
              </a:rPr>
              <a:t>Kubernetes</a:t>
            </a:r>
            <a:endParaRPr lang="en-IN" sz="2400" b="1" dirty="0" smtClean="0">
              <a:latin typeface="Cambria" panose="02040503050406030204" pitchFamily="18" charset="0"/>
            </a:endParaRPr>
          </a:p>
          <a:p>
            <a:pPr marL="285750" indent="-285750" fontAlgn="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IN" sz="2400" b="1" dirty="0" smtClean="0">
                <a:latin typeface="Cambria" panose="02040503050406030204" pitchFamily="18" charset="0"/>
              </a:rPr>
              <a:t>Orchestration Tool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86" y="3766612"/>
            <a:ext cx="5114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25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\\10.100.9.10\Corpcomm\share\logos\kgisl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686" y="191525"/>
            <a:ext cx="780846" cy="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83398" y="4274940"/>
            <a:ext cx="812588" cy="557758"/>
          </a:xfrm>
          <a:prstGeom prst="rect">
            <a:avLst/>
          </a:prstGeom>
          <a:noFill/>
        </p:spPr>
        <p:txBody>
          <a:bodyPr wrap="square" lIns="110405" tIns="55202" rIns="110405" bIns="55202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0"/>
            <a:ext cx="12188825" cy="713264"/>
          </a:xfrm>
          <a:prstGeom prst="rect">
            <a:avLst/>
          </a:prstGeom>
          <a:solidFill>
            <a:srgbClr val="00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1047412" y="246404"/>
            <a:ext cx="914400" cy="2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827212" y="61119"/>
            <a:ext cx="70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" panose="02040503050406030204" pitchFamily="18" charset="0"/>
              </a:rPr>
              <a:t>HIGHLEVEL </a:t>
            </a:r>
            <a:r>
              <a:rPr lang="en-IN" sz="3600" dirty="0">
                <a:solidFill>
                  <a:schemeClr val="bg1"/>
                </a:solidFill>
                <a:latin typeface="Cambria" panose="02040503050406030204" pitchFamily="18" charset="0"/>
              </a:rPr>
              <a:t>ARCHITECTURE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"/>
          <a:stretch/>
        </p:blipFill>
        <p:spPr>
          <a:xfrm>
            <a:off x="1217612" y="1127919"/>
            <a:ext cx="941957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67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eshma.v.KGFSL\Desktop\Corporate images\DG2OlY.jpg"/>
          <p:cNvPicPr>
            <a:picLocks noChangeAspect="1" noChangeArrowheads="1"/>
          </p:cNvPicPr>
          <p:nvPr/>
        </p:nvPicPr>
        <p:blipFill>
          <a:blip r:embed="rId3" cstate="print">
            <a:lum bright="-5000"/>
          </a:blip>
          <a:srcRect/>
          <a:stretch>
            <a:fillRect/>
          </a:stretch>
        </p:blipFill>
        <p:spPr bwMode="auto">
          <a:xfrm>
            <a:off x="-1" y="0"/>
            <a:ext cx="12188826" cy="7132638"/>
          </a:xfrm>
          <a:prstGeom prst="rect">
            <a:avLst/>
          </a:prstGeom>
          <a:noFill/>
        </p:spPr>
      </p:pic>
      <p:sp>
        <p:nvSpPr>
          <p:cNvPr id="14" name="Pentagon 13"/>
          <p:cNvSpPr/>
          <p:nvPr/>
        </p:nvSpPr>
        <p:spPr>
          <a:xfrm>
            <a:off x="0" y="0"/>
            <a:ext cx="4646612" cy="7132638"/>
          </a:xfrm>
          <a:prstGeom prst="homePlate">
            <a:avLst>
              <a:gd name="adj" fmla="val 52338"/>
            </a:avLst>
          </a:prstGeom>
          <a:solidFill>
            <a:srgbClr val="002E5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943865"/>
            <a:ext cx="3050928" cy="634012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23606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2665412" y="0"/>
            <a:ext cx="2590800" cy="7132638"/>
          </a:xfrm>
          <a:prstGeom prst="chevron">
            <a:avLst>
              <a:gd name="adj" fmla="val 94135"/>
            </a:avLst>
          </a:prstGeom>
          <a:solidFill>
            <a:srgbClr val="FDE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5612" y="5792856"/>
            <a:ext cx="1981200" cy="37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+mj-lt"/>
              </a:rPr>
              <a:t>www.kgisl.com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660-39FF-488A-AC34-CEA7FBE116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08012" y="3380922"/>
            <a:ext cx="4724400" cy="3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KG Information Systems Private </a:t>
            </a:r>
            <a:r>
              <a:rPr lang="en-GB" altLang="en-US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Limited</a:t>
            </a:r>
            <a:endParaRPr lang="en-GB" alt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9" name="Picture 18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667668" y="2853055"/>
            <a:ext cx="1692944" cy="4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8012" y="4480719"/>
            <a:ext cx="3048000" cy="52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cs typeface="Arial" charset="0"/>
              </a:rPr>
              <a:t>THANK YOU</a:t>
            </a:r>
            <a:endParaRPr lang="en-US" sz="32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21233</TotalTime>
  <Words>331</Words>
  <Application>Microsoft Office PowerPoint</Application>
  <PresentationFormat>Custom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Book Antiqua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reshma.v</dc:creator>
  <cp:lastModifiedBy>Sriji Nagarajan</cp:lastModifiedBy>
  <cp:revision>870</cp:revision>
  <dcterms:created xsi:type="dcterms:W3CDTF">2018-01-03T09:59:59Z</dcterms:created>
  <dcterms:modified xsi:type="dcterms:W3CDTF">2021-01-18T07:36:51Z</dcterms:modified>
</cp:coreProperties>
</file>