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9" r:id="rId3"/>
    <p:sldId id="260" r:id="rId4"/>
    <p:sldId id="261" r:id="rId5"/>
    <p:sldId id="262" r:id="rId6"/>
    <p:sldId id="345" r:id="rId7"/>
    <p:sldId id="282" r:id="rId8"/>
    <p:sldId id="342" r:id="rId9"/>
    <p:sldId id="263" r:id="rId10"/>
    <p:sldId id="340" r:id="rId11"/>
    <p:sldId id="341"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70" d="100"/>
          <a:sy n="70" d="100"/>
        </p:scale>
        <p:origin x="-702"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76020"/>
          </a:xfrm>
        </p:spPr>
        <p:txBody>
          <a:bodyPr>
            <a:normAutofit/>
          </a:bodyPr>
          <a:lstStyle/>
          <a:p>
            <a:r>
              <a:rPr lang="en-IN" b="1" dirty="0">
                <a:solidFill>
                  <a:schemeClr val="accent1">
                    <a:lumMod val="75000"/>
                  </a:schemeClr>
                </a:solidFill>
                <a:latin typeface="Times New Roman" panose="02020603050405020304" charset="0"/>
                <a:cs typeface="Times New Roman" panose="02020603050405020304" charset="0"/>
              </a:rPr>
              <a:t>Capstone - </a:t>
            </a:r>
            <a:r>
              <a:rPr lang="en-IN" b="1" dirty="0" smtClean="0">
                <a:solidFill>
                  <a:schemeClr val="accent1">
                    <a:lumMod val="75000"/>
                  </a:schemeClr>
                </a:solidFill>
                <a:latin typeface="Times New Roman" panose="02020603050405020304" charset="0"/>
                <a:cs typeface="Times New Roman" panose="02020603050405020304" charset="0"/>
              </a:rPr>
              <a:t>Final </a:t>
            </a:r>
            <a:r>
              <a:rPr lang="en-IN" b="1" dirty="0">
                <a:solidFill>
                  <a:schemeClr val="accent1">
                    <a:lumMod val="75000"/>
                  </a:schemeClr>
                </a:solidFill>
                <a:latin typeface="Times New Roman" panose="02020603050405020304" charset="0"/>
                <a:cs typeface="Times New Roman" panose="02020603050405020304" charset="0"/>
              </a:rPr>
              <a:t>Presentation</a:t>
            </a:r>
            <a:endParaRPr lang="en-US" altLang="en-IN" b="1" dirty="0">
              <a:solidFill>
                <a:schemeClr val="accent1">
                  <a:lumMod val="75000"/>
                </a:schemeClr>
              </a:solidFill>
              <a:latin typeface="Times New Roman" panose="02020603050405020304" charset="0"/>
              <a:cs typeface="Times New Roman" panose="02020603050405020304"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12275" y="511175"/>
            <a:ext cx="2319655" cy="1029970"/>
          </a:xfrm>
          <a:prstGeom prst="rect">
            <a:avLst/>
          </a:prstGeom>
          <a:noFill/>
          <a:ln>
            <a:noFill/>
          </a:ln>
        </p:spPr>
      </p:pic>
      <p:sp>
        <p:nvSpPr>
          <p:cNvPr id="4" name="Text Box 3"/>
          <p:cNvSpPr txBox="1"/>
          <p:nvPr/>
        </p:nvSpPr>
        <p:spPr>
          <a:xfrm>
            <a:off x="838200" y="2298843"/>
            <a:ext cx="6950075" cy="583565"/>
          </a:xfrm>
          <a:prstGeom prst="rect">
            <a:avLst/>
          </a:prstGeom>
          <a:noFill/>
        </p:spPr>
        <p:txBody>
          <a:bodyPr wrap="square" rtlCol="0" anchor="t">
            <a:spAutoFit/>
          </a:bodyPr>
          <a:lstStyle/>
          <a:p>
            <a:r>
              <a:rPr lang="en-US" sz="3200" b="1" dirty="0">
                <a:latin typeface="Times New Roman" panose="02020603050405020304" charset="0"/>
                <a:cs typeface="Times New Roman" panose="02020603050405020304" charset="0"/>
                <a:sym typeface="+mn-ea"/>
              </a:rPr>
              <a:t>TITLE</a:t>
            </a:r>
            <a:r>
              <a:rPr lang="en-US" sz="3200" dirty="0">
                <a:latin typeface="Times New Roman" panose="02020603050405020304" charset="0"/>
                <a:cs typeface="Times New Roman" panose="02020603050405020304" charset="0"/>
                <a:sym typeface="+mn-ea"/>
              </a:rPr>
              <a:t> :</a:t>
            </a:r>
            <a:r>
              <a:rPr lang="en-IN" altLang="en-US" sz="3200" dirty="0">
                <a:latin typeface="Times New Roman" panose="02020603050405020304" charset="0"/>
                <a:cs typeface="Times New Roman" panose="02020603050405020304" charset="0"/>
                <a:sym typeface="+mn-ea"/>
              </a:rPr>
              <a:t> Weekly Sales Forecasting </a:t>
            </a:r>
            <a:endParaRPr lang="en-IN" altLang="en-US" sz="3200" dirty="0">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
        <p:nvSpPr>
          <p:cNvPr id="5" name="Text Box 4"/>
          <p:cNvSpPr txBox="1"/>
          <p:nvPr/>
        </p:nvSpPr>
        <p:spPr>
          <a:xfrm>
            <a:off x="838200" y="3772535"/>
            <a:ext cx="8153400" cy="2554545"/>
          </a:xfrm>
          <a:prstGeom prst="rect">
            <a:avLst/>
          </a:prstGeom>
          <a:noFill/>
        </p:spPr>
        <p:txBody>
          <a:bodyPr wrap="square" rtlCol="0" anchor="t">
            <a:spAutoFit/>
          </a:bodyPr>
          <a:lstStyle/>
          <a:p>
            <a:r>
              <a:rPr lang="en-US" sz="3200" b="1" dirty="0">
                <a:latin typeface="Times New Roman" panose="02020603050405020304" charset="0"/>
                <a:cs typeface="Times New Roman" panose="02020603050405020304" charset="0"/>
                <a:sym typeface="+mn-ea"/>
              </a:rPr>
              <a:t>Submitted by </a:t>
            </a:r>
            <a:r>
              <a:rPr lang="en-US" sz="3200" dirty="0">
                <a:latin typeface="Times New Roman" panose="02020603050405020304" charset="0"/>
                <a:cs typeface="Times New Roman" panose="02020603050405020304" charset="0"/>
                <a:sym typeface="+mn-ea"/>
              </a:rPr>
              <a:t>:</a:t>
            </a:r>
            <a:r>
              <a:rPr lang="en-IN" altLang="en-US" sz="3200" dirty="0">
                <a:latin typeface="Times New Roman" panose="02020603050405020304" charset="0"/>
                <a:cs typeface="Times New Roman" panose="02020603050405020304" charset="0"/>
                <a:sym typeface="+mn-ea"/>
              </a:rPr>
              <a:t>  </a:t>
            </a:r>
            <a:r>
              <a:rPr lang="en-US" altLang="en-US" sz="3200" dirty="0" err="1">
                <a:latin typeface="Times New Roman" panose="02020603050405020304" charset="0"/>
                <a:cs typeface="Times New Roman" panose="02020603050405020304" charset="0"/>
                <a:sym typeface="+mn-ea"/>
              </a:rPr>
              <a:t>Megha</a:t>
            </a:r>
            <a:r>
              <a:rPr lang="en-US" altLang="en-US" sz="3200" dirty="0">
                <a:latin typeface="Times New Roman" panose="02020603050405020304" charset="0"/>
                <a:cs typeface="Times New Roman" panose="02020603050405020304" charset="0"/>
                <a:sym typeface="+mn-ea"/>
              </a:rPr>
              <a:t> Jain</a:t>
            </a:r>
            <a:endParaRPr lang="en-US" sz="3200" dirty="0">
              <a:latin typeface="Times New Roman" panose="02020603050405020304" charset="0"/>
              <a:cs typeface="Times New Roman" panose="02020603050405020304" charset="0"/>
              <a:sym typeface="+mn-ea"/>
            </a:endParaRPr>
          </a:p>
          <a:p>
            <a:r>
              <a:rPr lang="en-IN" altLang="en-US" sz="3200" dirty="0">
                <a:latin typeface="Times New Roman" panose="02020603050405020304" charset="0"/>
                <a:cs typeface="Times New Roman" panose="02020603050405020304" charset="0"/>
                <a:sym typeface="+mn-ea"/>
              </a:rPr>
              <a:t>			</a:t>
            </a:r>
            <a:r>
              <a:rPr lang="en-US" sz="3200" dirty="0" err="1">
                <a:latin typeface="Times New Roman" panose="02020603050405020304" charset="0"/>
                <a:cs typeface="Times New Roman" panose="02020603050405020304" charset="0"/>
                <a:sym typeface="+mn-ea"/>
              </a:rPr>
              <a:t>Prapthi</a:t>
            </a:r>
            <a:r>
              <a:rPr lang="en-US" sz="3200" dirty="0">
                <a:latin typeface="Times New Roman" panose="02020603050405020304" charset="0"/>
                <a:cs typeface="Times New Roman" panose="02020603050405020304" charset="0"/>
                <a:sym typeface="+mn-ea"/>
              </a:rPr>
              <a:t> S Jain</a:t>
            </a:r>
          </a:p>
          <a:p>
            <a:r>
              <a:rPr lang="en-IN" altLang="en-US" sz="3200" dirty="0">
                <a:latin typeface="Times New Roman" panose="02020603050405020304" charset="0"/>
                <a:cs typeface="Times New Roman" panose="02020603050405020304" charset="0"/>
                <a:sym typeface="+mn-ea"/>
              </a:rPr>
              <a:t>		         Karthik  S</a:t>
            </a:r>
            <a:endParaRPr lang="en-US" sz="3200" dirty="0">
              <a:latin typeface="Times New Roman" panose="02020603050405020304" charset="0"/>
              <a:cs typeface="Times New Roman" panose="02020603050405020304" charset="0"/>
              <a:sym typeface="+mn-ea"/>
            </a:endParaRPr>
          </a:p>
          <a:p>
            <a:r>
              <a:rPr lang="en-IN" altLang="en-US" sz="3200" dirty="0">
                <a:latin typeface="Times New Roman" panose="02020603050405020304" charset="0"/>
                <a:cs typeface="Times New Roman" panose="02020603050405020304" charset="0"/>
                <a:sym typeface="+mn-ea"/>
              </a:rPr>
              <a:t>			</a:t>
            </a:r>
            <a:r>
              <a:rPr lang="en-US" altLang="en-US" sz="3200" dirty="0">
                <a:latin typeface="Times New Roman" panose="02020603050405020304" charset="0"/>
                <a:cs typeface="Times New Roman" panose="02020603050405020304" charset="0"/>
                <a:sym typeface="+mn-ea"/>
              </a:rPr>
              <a:t>Sriram M</a:t>
            </a:r>
            <a:endParaRPr lang="en-US" sz="3200" dirty="0">
              <a:latin typeface="Times New Roman" panose="02020603050405020304" charset="0"/>
              <a:cs typeface="Times New Roman" panose="02020603050405020304" charset="0"/>
              <a:sym typeface="+mn-ea"/>
            </a:endParaRPr>
          </a:p>
          <a:p>
            <a:r>
              <a:rPr lang="en-IN" altLang="en-US" sz="3200" dirty="0">
                <a:latin typeface="Times New Roman" panose="02020603050405020304" charset="0"/>
                <a:cs typeface="Times New Roman" panose="02020603050405020304" charset="0"/>
                <a:sym typeface="+mn-ea"/>
              </a:rPr>
              <a:t>			</a:t>
            </a:r>
            <a:r>
              <a:rPr lang="en-US" altLang="en-US" sz="3200" dirty="0">
                <a:latin typeface="Times New Roman" panose="02020603050405020304" charset="0"/>
                <a:cs typeface="Times New Roman" panose="02020603050405020304" charset="0"/>
                <a:sym typeface="+mn-ea"/>
              </a:rPr>
              <a:t>Mohammad Arsalan Siddique</a:t>
            </a:r>
            <a:endParaRPr lang="en-US" sz="3200" dirty="0">
              <a:latin typeface="Times New Roman" panose="02020603050405020304" charset="0"/>
              <a:cs typeface="Times New Roman" panose="02020603050405020304" charset="0"/>
              <a:sym typeface="+mn-ea"/>
            </a:endParaRPr>
          </a:p>
        </p:txBody>
      </p:sp>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03080" y="186690"/>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ectangle 2">
            <a:extLst>
              <a:ext uri="{FF2B5EF4-FFF2-40B4-BE49-F238E27FC236}">
                <a16:creationId xmlns:a16="http://schemas.microsoft.com/office/drawing/2014/main" xmlns="" id="{3501C43F-491B-A1C9-77D2-C3D6D046B503}"/>
              </a:ext>
            </a:extLst>
          </p:cNvPr>
          <p:cNvSpPr>
            <a:spLocks noChangeArrowheads="1"/>
          </p:cNvSpPr>
          <p:nvPr/>
        </p:nvSpPr>
        <p:spPr bwMode="auto">
          <a:xfrm>
            <a:off x="929640" y="411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740254" y="175309"/>
            <a:ext cx="7861111" cy="477054"/>
          </a:xfrm>
          <a:prstGeom prst="rect">
            <a:avLst/>
          </a:prstGeom>
          <a:noFill/>
        </p:spPr>
        <p:txBody>
          <a:bodyPr wrap="square" rtlCol="0">
            <a:spAutoFit/>
          </a:bodyPr>
          <a:lstStyle/>
          <a:p>
            <a:r>
              <a:rPr lang="en-US" sz="2500" b="1" dirty="0" smtClean="0">
                <a:effectLst>
                  <a:outerShdw blurRad="38100" dist="38100" dir="2700000" algn="tl">
                    <a:srgbClr val="000000">
                      <a:alpha val="43137"/>
                    </a:srgbClr>
                  </a:outerShdw>
                </a:effectLst>
                <a:latin typeface="Times New Roman" pitchFamily="18" charset="0"/>
                <a:cs typeface="Times New Roman" pitchFamily="18" charset="0"/>
              </a:rPr>
              <a:t>TIME SERIES ANALYSIS &amp; BEST-FIT MODEL:</a:t>
            </a:r>
            <a:endParaRPr lang="en-US" sz="2500" b="1"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57" y="1173163"/>
            <a:ext cx="4166116" cy="252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328882" y="766710"/>
            <a:ext cx="2320119"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DECOMPOSING</a:t>
            </a:r>
            <a:endParaRPr lang="en-US" b="1" dirty="0">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55" y="4084729"/>
            <a:ext cx="4609668" cy="220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637732" y="3715397"/>
            <a:ext cx="282508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DIFFERENCING</a:t>
            </a:r>
            <a:endParaRPr lang="en-US" b="1" dirty="0">
              <a:latin typeface="Times New Roman" pitchFamily="18" charset="0"/>
              <a:cs typeface="Times New Roman" pitchFamily="18" charset="0"/>
            </a:endParaRPr>
          </a:p>
        </p:txBody>
      </p:sp>
      <p:sp>
        <p:nvSpPr>
          <p:cNvPr id="12" name="TextBox 11"/>
          <p:cNvSpPr txBox="1"/>
          <p:nvPr/>
        </p:nvSpPr>
        <p:spPr>
          <a:xfrm>
            <a:off x="7656394" y="1511777"/>
            <a:ext cx="3125337"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Auto-ARIMA Model:</a:t>
            </a:r>
            <a:endParaRPr lang="en-US" b="1" dirty="0">
              <a:latin typeface="Times New Roman" pitchFamily="18" charset="0"/>
              <a:cs typeface="Times New Roman" pitchFamily="18" charset="0"/>
            </a:endParaRPr>
          </a:p>
        </p:txBody>
      </p:sp>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6741" y="2150248"/>
            <a:ext cx="6525965" cy="274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786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03080" y="186690"/>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4" name="Text Box 3"/>
          <p:cNvSpPr txBox="1"/>
          <p:nvPr/>
        </p:nvSpPr>
        <p:spPr>
          <a:xfrm>
            <a:off x="745462" y="483310"/>
            <a:ext cx="10864850" cy="3877985"/>
          </a:xfrm>
          <a:prstGeom prst="rect">
            <a:avLst/>
          </a:prstGeom>
          <a:noFill/>
        </p:spPr>
        <p:txBody>
          <a:bodyPr wrap="square" rtlCol="0">
            <a:spAutoFit/>
          </a:bodyPr>
          <a:lstStyle/>
          <a:p>
            <a:pPr algn="just"/>
            <a:r>
              <a:rPr lang="en-US" sz="2600" b="1" dirty="0">
                <a:latin typeface="Times New Roman" panose="02020603050405020304" charset="0"/>
                <a:cs typeface="Times New Roman" panose="02020603050405020304" charset="0"/>
              </a:rPr>
              <a:t>CONCLUSION </a:t>
            </a:r>
            <a:r>
              <a:rPr lang="en-US" sz="2600" b="1" dirty="0" smtClean="0">
                <a:latin typeface="Times New Roman" panose="02020603050405020304" charset="0"/>
                <a:cs typeface="Times New Roman" panose="02020603050405020304" charset="0"/>
              </a:rPr>
              <a:t>:  </a:t>
            </a:r>
            <a:endParaRPr lang="en-US" sz="2600" b="1" dirty="0">
              <a:latin typeface="Times New Roman" panose="02020603050405020304" charset="0"/>
              <a:cs typeface="Times New Roman" panose="02020603050405020304" charset="0"/>
            </a:endParaRPr>
          </a:p>
          <a:p>
            <a:pPr algn="just"/>
            <a:endParaRPr lang="en-US" sz="2000" b="1" dirty="0">
              <a:latin typeface="Times New Roman" panose="02020603050405020304" charset="0"/>
              <a:cs typeface="Times New Roman" panose="02020603050405020304" charset="0"/>
            </a:endParaRPr>
          </a:p>
          <a:p>
            <a:pPr algn="just"/>
            <a:r>
              <a:rPr lang="en-US" sz="2000" dirty="0" smtClean="0">
                <a:latin typeface="Times New Roman" panose="02020603050405020304" charset="0"/>
                <a:cs typeface="Times New Roman" panose="02020603050405020304" charset="0"/>
              </a:rPr>
              <a:t>	We </a:t>
            </a:r>
            <a:r>
              <a:rPr lang="en-US" sz="2000" dirty="0">
                <a:latin typeface="Times New Roman" panose="02020603050405020304" charset="0"/>
                <a:cs typeface="Times New Roman" panose="02020603050405020304" charset="0"/>
              </a:rPr>
              <a:t>inferred that our data leans towards Non-linear Regression, so we have Random Forest Regression model as our best base model.</a:t>
            </a:r>
          </a:p>
          <a:p>
            <a:pPr algn="just"/>
            <a:endParaRPr lang="en-US" sz="2000" dirty="0">
              <a:latin typeface="Times New Roman" panose="02020603050405020304" charset="0"/>
              <a:cs typeface="Times New Roman" panose="02020603050405020304" charset="0"/>
            </a:endParaRPr>
          </a:p>
          <a:p>
            <a:r>
              <a:rPr lang="en-US" sz="2000" dirty="0" smtClean="0">
                <a:latin typeface="Times New Roman" pitchFamily="18" charset="0"/>
                <a:cs typeface="Times New Roman" pitchFamily="18" charset="0"/>
              </a:rPr>
              <a:t>               At </a:t>
            </a:r>
            <a:r>
              <a:rPr lang="en-US" sz="2000" dirty="0">
                <a:latin typeface="Times New Roman" pitchFamily="18" charset="0"/>
                <a:cs typeface="Times New Roman" pitchFamily="18" charset="0"/>
              </a:rPr>
              <a:t>the end, we found best results for our data with Auto </a:t>
            </a:r>
            <a:r>
              <a:rPr lang="en-US" sz="2000" dirty="0" smtClean="0">
                <a:latin typeface="Times New Roman" pitchFamily="18" charset="0"/>
                <a:cs typeface="Times New Roman" pitchFamily="18" charset="0"/>
              </a:rPr>
              <a:t>ARIMA Model. The </a:t>
            </a:r>
            <a:r>
              <a:rPr lang="en-US" sz="2000" dirty="0">
                <a:latin typeface="Times New Roman" pitchFamily="18" charset="0"/>
                <a:cs typeface="Times New Roman" pitchFamily="18" charset="0"/>
              </a:rPr>
              <a:t>best result for this project is 963 RMSE value. </a:t>
            </a:r>
          </a:p>
          <a:p>
            <a:pPr algn="just"/>
            <a:r>
              <a:rPr lang="en-US" sz="2000" dirty="0" smtClean="0">
                <a:latin typeface="Times New Roman" panose="02020603050405020304" charset="0"/>
                <a:cs typeface="Times New Roman" panose="02020603050405020304" charset="0"/>
              </a:rPr>
              <a:t> </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RMSE is the model evaluation metric which we are using in our </a:t>
            </a:r>
            <a:r>
              <a:rPr lang="en-US" sz="2000" dirty="0" smtClean="0">
                <a:latin typeface="Times New Roman" pitchFamily="18" charset="0"/>
                <a:cs typeface="Times New Roman" pitchFamily="18" charset="0"/>
              </a:rPr>
              <a:t>case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because </a:t>
            </a:r>
            <a:r>
              <a:rPr lang="en-US" sz="2000" dirty="0">
                <a:latin typeface="Times New Roman" pitchFamily="18" charset="0"/>
                <a:cs typeface="Times New Roman" pitchFamily="18" charset="0"/>
              </a:rPr>
              <a:t>it not only calculates how close the prediction is to the actual value on average, but it also indicates the effect of large errors. </a:t>
            </a:r>
            <a:endParaRPr lang="en-US" sz="2000" dirty="0">
              <a:latin typeface="Times New Roman" pitchFamily="18" charset="0"/>
              <a:cs typeface="Times New Roman" pitchFamily="18" charset="0"/>
            </a:endParaRPr>
          </a:p>
          <a:p>
            <a:pPr algn="just"/>
            <a:r>
              <a:rPr lang="en-US" sz="2000" b="1" dirty="0">
                <a:latin typeface="Times New Roman" panose="02020603050405020304" charset="0"/>
                <a:cs typeface="Times New Roman" panose="02020603050405020304" charset="0"/>
              </a:rPr>
              <a:t>	</a:t>
            </a:r>
          </a:p>
        </p:txBody>
      </p:sp>
    </p:spTree>
    <p:extLst>
      <p:ext uri="{BB962C8B-B14F-4D97-AF65-F5344CB8AC3E}">
        <p14:creationId xmlns:p14="http://schemas.microsoft.com/office/powerpoint/2010/main" val="1501050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12275" y="511175"/>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Text Box 1"/>
          <p:cNvSpPr txBox="1"/>
          <p:nvPr/>
        </p:nvSpPr>
        <p:spPr>
          <a:xfrm>
            <a:off x="4310380" y="2931160"/>
            <a:ext cx="4478778" cy="784830"/>
          </a:xfrm>
          <a:prstGeom prst="rect">
            <a:avLst/>
          </a:prstGeom>
          <a:noFill/>
        </p:spPr>
        <p:txBody>
          <a:bodyPr wrap="square" rtlCol="0">
            <a:spAutoFit/>
          </a:bodyPr>
          <a:lstStyle/>
          <a:p>
            <a:r>
              <a:rPr lang="en-US" sz="4500" b="1" dirty="0">
                <a:solidFill>
                  <a:schemeClr val="accent1">
                    <a:lumMod val="75000"/>
                  </a:schemeClr>
                </a:solidFill>
                <a:latin typeface="Times New Roman" panose="02020603050405020304" charset="0"/>
                <a:cs typeface="Times New Roman" panose="02020603050405020304" charset="0"/>
              </a:rPr>
              <a:t>THANK </a:t>
            </a:r>
            <a:r>
              <a:rPr lang="en-US" sz="4500" b="1" dirty="0" smtClean="0">
                <a:solidFill>
                  <a:schemeClr val="accent1">
                    <a:lumMod val="75000"/>
                  </a:schemeClr>
                </a:solidFill>
                <a:latin typeface="Times New Roman" panose="02020603050405020304" charset="0"/>
                <a:cs typeface="Times New Roman" panose="02020603050405020304" charset="0"/>
              </a:rPr>
              <a:t>YOU!  </a:t>
            </a:r>
            <a:endParaRPr lang="en-US" sz="4500" b="1" dirty="0">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93555" y="490855"/>
            <a:ext cx="2221230" cy="986155"/>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Text Box 1"/>
          <p:cNvSpPr txBox="1"/>
          <p:nvPr/>
        </p:nvSpPr>
        <p:spPr>
          <a:xfrm>
            <a:off x="541020" y="1613569"/>
            <a:ext cx="11073765" cy="5770811"/>
          </a:xfrm>
          <a:prstGeom prst="rect">
            <a:avLst/>
          </a:prstGeom>
          <a:noFill/>
        </p:spPr>
        <p:txBody>
          <a:bodyPr wrap="square" rtlCol="0">
            <a:spAutoFit/>
          </a:bodyPr>
          <a:lstStyle/>
          <a:p>
            <a:pPr algn="just">
              <a:lnSpc>
                <a:spcPct val="150000"/>
              </a:lnSpc>
            </a:pPr>
            <a:r>
              <a:rPr lang="en-US" sz="2000" dirty="0" smtClean="0">
                <a:solidFill>
                  <a:srgbClr val="000000"/>
                </a:solidFill>
                <a:effectLst/>
                <a:latin typeface="Times New Roman" panose="02020603050405020304" pitchFamily="18" charset="0"/>
                <a:ea typeface="Times New Roman" panose="02020603050405020304" pitchFamily="18" charset="0"/>
              </a:rPr>
              <a:t>	Retailers </a:t>
            </a:r>
            <a:r>
              <a:rPr lang="en-US" sz="2000" dirty="0">
                <a:solidFill>
                  <a:srgbClr val="000000"/>
                </a:solidFill>
                <a:effectLst/>
                <a:latin typeface="Times New Roman" panose="02020603050405020304" pitchFamily="18" charset="0"/>
                <a:ea typeface="Times New Roman" panose="02020603050405020304" pitchFamily="18" charset="0"/>
              </a:rPr>
              <a:t>plan to insure success or maximum profit by learning about the factors that affects their sales and in what measure. Big organizations and retailers around the world, such as the one this work is based on, Walmart Stores, Inc., try to maximize the profit by providing maximum customer satisfaction in all geographical locations to maintain the standards of the stores.</a:t>
            </a:r>
          </a:p>
          <a:p>
            <a:pPr algn="just">
              <a:lnSpc>
                <a:spcPct val="150000"/>
              </a:lnSpc>
            </a:pPr>
            <a:endParaRPr lang="en-US" sz="20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US" sz="2000" dirty="0" smtClean="0">
                <a:solidFill>
                  <a:srgbClr val="000000"/>
                </a:solidFill>
                <a:effectLst/>
                <a:latin typeface="Times New Roman" panose="02020603050405020304" pitchFamily="18" charset="0"/>
                <a:ea typeface="Times New Roman" panose="02020603050405020304" pitchFamily="18" charset="0"/>
              </a:rPr>
              <a:t>	Retailers </a:t>
            </a:r>
            <a:r>
              <a:rPr lang="en-US" sz="2000" dirty="0">
                <a:solidFill>
                  <a:srgbClr val="000000"/>
                </a:solidFill>
                <a:effectLst/>
                <a:latin typeface="Times New Roman" panose="02020603050405020304" pitchFamily="18" charset="0"/>
                <a:ea typeface="Times New Roman" panose="02020603050405020304" pitchFamily="18" charset="0"/>
              </a:rPr>
              <a:t>have to manage resources wisely to maximize the profit while at the same time minimizing the cost. Retailers fail to gauge market potential at the right time. When there is a sudden spike in sales and the retailers are caught off-guard there might not be enough stock or enough staff to meet the customer needs thus losing potential sales.</a:t>
            </a:r>
            <a:endParaRPr lang="en-IN" sz="20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endParaRPr lang="en-US" sz="2400" dirty="0">
              <a:latin typeface="Times New Roman" panose="02020603050405020304" charset="0"/>
              <a:cs typeface="Times New Roman" panose="02020603050405020304" charset="0"/>
            </a:endParaRPr>
          </a:p>
          <a:p>
            <a:pPr algn="just">
              <a:lnSpc>
                <a:spcPct val="150000"/>
              </a:lnSpc>
            </a:pPr>
            <a:r>
              <a:rPr lang="en-US" sz="2400" dirty="0">
                <a:latin typeface="Times New Roman" panose="02020603050405020304" charset="0"/>
                <a:cs typeface="Times New Roman" panose="02020603050405020304" charset="0"/>
              </a:rPr>
              <a:t>	</a:t>
            </a:r>
          </a:p>
        </p:txBody>
      </p:sp>
      <p:sp>
        <p:nvSpPr>
          <p:cNvPr id="4" name="Text Box 3"/>
          <p:cNvSpPr txBox="1"/>
          <p:nvPr/>
        </p:nvSpPr>
        <p:spPr>
          <a:xfrm>
            <a:off x="3288378" y="590550"/>
            <a:ext cx="5476179" cy="584775"/>
          </a:xfrm>
          <a:prstGeom prst="rect">
            <a:avLst/>
          </a:prstGeom>
          <a:noFill/>
        </p:spPr>
        <p:txBody>
          <a:bodyPr wrap="none" rtlCol="0">
            <a:spAutoFit/>
          </a:bodyPr>
          <a:lstStyle/>
          <a:p>
            <a:pPr algn="just"/>
            <a:r>
              <a:rPr lang="en-US" sz="3200" b="1" u="sng" dirty="0">
                <a:latin typeface="Times New Roman" panose="02020603050405020304" charset="0"/>
                <a:cs typeface="Times New Roman" panose="02020603050405020304" charset="0"/>
              </a:rPr>
              <a:t>PROBLEM </a:t>
            </a:r>
            <a:r>
              <a:rPr lang="en-US" sz="3200" b="1" u="sng" dirty="0" smtClean="0">
                <a:latin typeface="Times New Roman" panose="02020603050405020304" charset="0"/>
                <a:cs typeface="Times New Roman" panose="02020603050405020304" charset="0"/>
              </a:rPr>
              <a:t> BACKGROUND</a:t>
            </a:r>
            <a:endParaRPr lang="en-US" sz="3200" b="1" u="sng"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12275" y="511175"/>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Text Box 1"/>
          <p:cNvSpPr txBox="1"/>
          <p:nvPr/>
        </p:nvSpPr>
        <p:spPr>
          <a:xfrm>
            <a:off x="3381710" y="734695"/>
            <a:ext cx="4953600" cy="584775"/>
          </a:xfrm>
          <a:prstGeom prst="rect">
            <a:avLst/>
          </a:prstGeom>
          <a:noFill/>
        </p:spPr>
        <p:txBody>
          <a:bodyPr wrap="none" rtlCol="0">
            <a:spAutoFit/>
          </a:bodyPr>
          <a:lstStyle/>
          <a:p>
            <a:pPr algn="just"/>
            <a:r>
              <a:rPr lang="en-US" sz="3200" b="1" u="sng" dirty="0">
                <a:latin typeface="Times New Roman" panose="02020603050405020304" charset="0"/>
                <a:cs typeface="Times New Roman" panose="02020603050405020304" charset="0"/>
              </a:rPr>
              <a:t>PROBLEM </a:t>
            </a:r>
            <a:r>
              <a:rPr lang="en-US" sz="3200" b="1" u="sng" dirty="0" smtClean="0">
                <a:latin typeface="Times New Roman" panose="02020603050405020304" charset="0"/>
                <a:cs typeface="Times New Roman" panose="02020603050405020304" charset="0"/>
              </a:rPr>
              <a:t> DEFINITION</a:t>
            </a:r>
            <a:endParaRPr lang="en-US" sz="3200" b="1" u="sng" dirty="0">
              <a:latin typeface="Times New Roman" panose="02020603050405020304" charset="0"/>
              <a:cs typeface="Times New Roman" panose="02020603050405020304" charset="0"/>
            </a:endParaRPr>
          </a:p>
        </p:txBody>
      </p:sp>
      <p:sp>
        <p:nvSpPr>
          <p:cNvPr id="4" name="Text Box 3"/>
          <p:cNvSpPr txBox="1"/>
          <p:nvPr/>
        </p:nvSpPr>
        <p:spPr>
          <a:xfrm>
            <a:off x="601014" y="1635627"/>
            <a:ext cx="10870565" cy="4154984"/>
          </a:xfrm>
          <a:prstGeom prst="rect">
            <a:avLst/>
          </a:prstGeom>
          <a:noFill/>
        </p:spPr>
        <p:txBody>
          <a:bodyPr wrap="square" rtlCol="0">
            <a:spAutoFit/>
          </a:bodyPr>
          <a:lstStyle/>
          <a:p>
            <a:pPr algn="just">
              <a:lnSpc>
                <a:spcPct val="150000"/>
              </a:lnSpc>
            </a:pPr>
            <a:r>
              <a:rPr lang="en-US" sz="2000" dirty="0" smtClean="0">
                <a:latin typeface="Times New Roman" panose="02020603050405020304" charset="0"/>
                <a:cs typeface="Times New Roman" panose="02020603050405020304" charset="0"/>
              </a:rPr>
              <a:t>	Predicting </a:t>
            </a:r>
            <a:r>
              <a:rPr lang="en-US" sz="2000" dirty="0">
                <a:latin typeface="Times New Roman" panose="02020603050405020304" charset="0"/>
                <a:cs typeface="Times New Roman" panose="02020603050405020304" charset="0"/>
              </a:rPr>
              <a:t>future sales for a company is one of the most important aspects of strategic planning. </a:t>
            </a:r>
            <a:r>
              <a:rPr lang="en-US" sz="2000" dirty="0" smtClean="0">
                <a:latin typeface="Times New Roman" panose="02020603050405020304" charset="0"/>
                <a:cs typeface="Times New Roman" panose="02020603050405020304" charset="0"/>
              </a:rPr>
              <a:t>We </a:t>
            </a:r>
            <a:r>
              <a:rPr lang="en-US" sz="2000" dirty="0">
                <a:latin typeface="Times New Roman" panose="02020603050405020304" charset="0"/>
                <a:cs typeface="Times New Roman" panose="02020603050405020304" charset="0"/>
              </a:rPr>
              <a:t>wanted to analyze how internal and external </a:t>
            </a:r>
            <a:r>
              <a:rPr lang="en-US" sz="2000" dirty="0" smtClean="0">
                <a:latin typeface="Times New Roman" panose="02020603050405020304" charset="0"/>
                <a:cs typeface="Times New Roman" panose="02020603050405020304" charset="0"/>
              </a:rPr>
              <a:t>factors of </a:t>
            </a:r>
            <a:r>
              <a:rPr lang="en-US" sz="2000" dirty="0">
                <a:latin typeface="Times New Roman" panose="02020603050405020304" charset="0"/>
                <a:cs typeface="Times New Roman" panose="02020603050405020304" charset="0"/>
              </a:rPr>
              <a:t>one of the biggest companies in the US can affect their Weekly Sales in the future. </a:t>
            </a:r>
          </a:p>
          <a:p>
            <a:pPr algn="just">
              <a:lnSpc>
                <a:spcPct val="150000"/>
              </a:lnSpc>
            </a:pPr>
            <a:endParaRPr lang="en-US" sz="800" dirty="0">
              <a:latin typeface="Times New Roman" panose="02020603050405020304" charset="0"/>
              <a:cs typeface="Times New Roman" panose="02020603050405020304" charset="0"/>
            </a:endParaRPr>
          </a:p>
          <a:p>
            <a:pPr algn="just">
              <a:lnSpc>
                <a:spcPct val="150000"/>
              </a:lnSpc>
            </a:pPr>
            <a:r>
              <a:rPr lang="en-US" sz="2000" dirty="0" smtClean="0">
                <a:latin typeface="Times New Roman" panose="02020603050405020304" charset="0"/>
                <a:cs typeface="Times New Roman" panose="02020603050405020304" charset="0"/>
              </a:rPr>
              <a:t>	This </a:t>
            </a:r>
            <a:r>
              <a:rPr lang="en-US" sz="2000" dirty="0">
                <a:latin typeface="Times New Roman" panose="02020603050405020304" charset="0"/>
                <a:cs typeface="Times New Roman" panose="02020603050405020304" charset="0"/>
              </a:rPr>
              <a:t>module contains complete analysis of data, includes time series analysis, identifies the best performing stores , performs sales prediction with the help of non-linear regression models. </a:t>
            </a:r>
          </a:p>
          <a:p>
            <a:pPr algn="just">
              <a:lnSpc>
                <a:spcPct val="150000"/>
              </a:lnSpc>
            </a:pPr>
            <a:endParaRPr lang="en-US" sz="800" dirty="0">
              <a:latin typeface="Times New Roman" panose="02020603050405020304" charset="0"/>
              <a:cs typeface="Times New Roman" panose="02020603050405020304" charset="0"/>
            </a:endParaRPr>
          </a:p>
          <a:p>
            <a:pPr algn="just">
              <a:lnSpc>
                <a:spcPct val="150000"/>
              </a:lnSpc>
            </a:pPr>
            <a:r>
              <a:rPr lang="en-US" sz="2000" dirty="0" smtClean="0">
                <a:latin typeface="Times New Roman" panose="02020603050405020304" charset="0"/>
                <a:cs typeface="Times New Roman" panose="02020603050405020304" charset="0"/>
              </a:rPr>
              <a:t>	The </a:t>
            </a:r>
            <a:r>
              <a:rPr lang="en-US" sz="2000" dirty="0">
                <a:latin typeface="Times New Roman" panose="02020603050405020304" charset="0"/>
                <a:cs typeface="Times New Roman" panose="02020603050405020304" charset="0"/>
              </a:rPr>
              <a:t>regression models assumed to be used are Decision Tree, Random Forest, </a:t>
            </a:r>
            <a:r>
              <a:rPr lang="en-US" sz="2000" dirty="0" smtClean="0">
                <a:latin typeface="Times New Roman" panose="02020603050405020304" charset="0"/>
                <a:cs typeface="Times New Roman" panose="02020603050405020304" charset="0"/>
              </a:rPr>
              <a:t>XG-Boost</a:t>
            </a:r>
            <a:r>
              <a:rPr lang="en-US" sz="2000" dirty="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Bagging, etc., This final </a:t>
            </a:r>
            <a:r>
              <a:rPr lang="en-US" sz="2000" dirty="0">
                <a:latin typeface="Times New Roman" panose="02020603050405020304" charset="0"/>
                <a:cs typeface="Times New Roman" panose="02020603050405020304" charset="0"/>
              </a:rPr>
              <a:t>project report comprises of data understanding, data visualization, Feature engineering, </a:t>
            </a:r>
            <a:r>
              <a:rPr lang="en-US" sz="2000" dirty="0" smtClean="0">
                <a:latin typeface="Times New Roman" panose="02020603050405020304" charset="0"/>
                <a:cs typeface="Times New Roman" panose="02020603050405020304" charset="0"/>
              </a:rPr>
              <a:t>EDA, </a:t>
            </a:r>
            <a:r>
              <a:rPr lang="en-US" sz="2000" dirty="0">
                <a:latin typeface="Times New Roman" panose="02020603050405020304" charset="0"/>
                <a:cs typeface="Times New Roman" panose="02020603050405020304" charset="0"/>
              </a:rPr>
              <a:t>Time Series Analysis, </a:t>
            </a:r>
            <a:r>
              <a:rPr lang="en-US" sz="2000" dirty="0" smtClean="0">
                <a:latin typeface="Times New Roman" panose="02020603050405020304" charset="0"/>
                <a:cs typeface="Times New Roman" panose="02020603050405020304" charset="0"/>
              </a:rPr>
              <a:t>OLS </a:t>
            </a:r>
            <a:r>
              <a:rPr lang="en-US" sz="2000" dirty="0">
                <a:latin typeface="Times New Roman" panose="02020603050405020304" charset="0"/>
                <a:cs typeface="Times New Roman" panose="02020603050405020304" charset="0"/>
              </a:rPr>
              <a:t>and non-linear regression machine learning </a:t>
            </a:r>
            <a:r>
              <a:rPr lang="en-US" sz="2000" dirty="0" smtClean="0">
                <a:latin typeface="Times New Roman" panose="02020603050405020304" charset="0"/>
                <a:cs typeface="Times New Roman" panose="02020603050405020304" charset="0"/>
              </a:rPr>
              <a:t>models</a:t>
            </a:r>
            <a:r>
              <a:rPr 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12275" y="279163"/>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Text Box 1"/>
          <p:cNvSpPr txBox="1"/>
          <p:nvPr/>
        </p:nvSpPr>
        <p:spPr>
          <a:xfrm>
            <a:off x="867126" y="1357080"/>
            <a:ext cx="10542403" cy="2400657"/>
          </a:xfrm>
          <a:prstGeom prst="rect">
            <a:avLst/>
          </a:prstGeom>
          <a:noFill/>
        </p:spPr>
        <p:txBody>
          <a:bodyPr wrap="square" rtlCol="0">
            <a:spAutoFit/>
          </a:bodyPr>
          <a:lstStyle/>
          <a:p>
            <a:pPr algn="just">
              <a:lnSpc>
                <a:spcPct val="150000"/>
              </a:lnSpc>
            </a:pPr>
            <a:r>
              <a:rPr lang="en-US" altLang="en-IN" sz="2000" dirty="0" smtClean="0">
                <a:effectLst/>
                <a:latin typeface="Times New Roman" panose="02020603050405020304" charset="0"/>
                <a:ea typeface="Calibri" panose="020F0502020204030204" charset="0"/>
                <a:cs typeface="Times New Roman" panose="02020603050405020304" charset="0"/>
                <a:sym typeface="+mn-ea"/>
              </a:rPr>
              <a:t>	</a:t>
            </a:r>
            <a:r>
              <a:rPr lang="en-US" altLang="en-IN" sz="1600" dirty="0" smtClean="0">
                <a:effectLst/>
                <a:latin typeface="Times New Roman" panose="02020603050405020304" charset="0"/>
                <a:ea typeface="Calibri" panose="020F0502020204030204" charset="0"/>
                <a:cs typeface="Times New Roman" panose="02020603050405020304" charset="0"/>
                <a:sym typeface="+mn-ea"/>
              </a:rPr>
              <a:t>The </a:t>
            </a:r>
            <a:r>
              <a:rPr lang="en-US" altLang="en-IN" sz="1600" dirty="0">
                <a:effectLst/>
                <a:latin typeface="Times New Roman" panose="02020603050405020304" charset="0"/>
                <a:ea typeface="Calibri" panose="020F0502020204030204" charset="0"/>
                <a:cs typeface="Times New Roman" panose="02020603050405020304" charset="0"/>
                <a:sym typeface="+mn-ea"/>
              </a:rPr>
              <a:t>data is from Retail domain and is related to Walmart and are provided with historical sales data for 45 stores located in different regions - each store contains a number of departments. The company also runs several promotional markdown events throughout the year. </a:t>
            </a:r>
            <a:endParaRPr lang="en-US" altLang="en-IN" sz="800" dirty="0">
              <a:effectLst/>
              <a:latin typeface="Times New Roman" panose="02020603050405020304" charset="0"/>
              <a:ea typeface="Calibri" panose="020F0502020204030204" charset="0"/>
              <a:cs typeface="Times New Roman" panose="02020603050405020304" charset="0"/>
              <a:sym typeface="+mn-ea"/>
            </a:endParaRPr>
          </a:p>
          <a:p>
            <a:pPr algn="just">
              <a:lnSpc>
                <a:spcPct val="150000"/>
              </a:lnSpc>
            </a:pPr>
            <a:r>
              <a:rPr lang="en-US" altLang="en-IN" sz="1600" dirty="0" smtClean="0">
                <a:effectLst/>
                <a:latin typeface="Times New Roman" panose="02020603050405020304" charset="0"/>
                <a:ea typeface="Calibri" panose="020F0502020204030204" charset="0"/>
                <a:cs typeface="Times New Roman" panose="02020603050405020304" charset="0"/>
                <a:sym typeface="+mn-ea"/>
              </a:rPr>
              <a:t>	These </a:t>
            </a:r>
            <a:r>
              <a:rPr lang="en-US" altLang="en-IN" sz="1600" dirty="0">
                <a:effectLst/>
                <a:latin typeface="Times New Roman" panose="02020603050405020304" charset="0"/>
                <a:ea typeface="Calibri" panose="020F0502020204030204" charset="0"/>
                <a:cs typeface="Times New Roman" panose="02020603050405020304" charset="0"/>
                <a:sym typeface="+mn-ea"/>
              </a:rPr>
              <a:t>markdowns precede prominent holidays, the four largest of which are the Super Bowl, Labor Day, Thanksgiving, and Christmas. The weeks including these holidays are weighted five times higher in the evaluation than non-holiday</a:t>
            </a:r>
          </a:p>
        </p:txBody>
      </p:sp>
      <p:sp>
        <p:nvSpPr>
          <p:cNvPr id="4" name="Text Box 3"/>
          <p:cNvSpPr txBox="1"/>
          <p:nvPr/>
        </p:nvSpPr>
        <p:spPr>
          <a:xfrm>
            <a:off x="2879677" y="385072"/>
            <a:ext cx="5253817" cy="584775"/>
          </a:xfrm>
          <a:prstGeom prst="rect">
            <a:avLst/>
          </a:prstGeom>
          <a:noFill/>
        </p:spPr>
        <p:txBody>
          <a:bodyPr wrap="square" rtlCol="0">
            <a:spAutoFit/>
          </a:bodyPr>
          <a:lstStyle/>
          <a:p>
            <a:pPr algn="just"/>
            <a:r>
              <a:rPr lang="en-US" sz="3200" b="1" u="sng" dirty="0">
                <a:latin typeface="Times New Roman" panose="02020603050405020304" charset="0"/>
                <a:cs typeface="Times New Roman" panose="02020603050405020304" charset="0"/>
              </a:rPr>
              <a:t>DATASET </a:t>
            </a:r>
            <a:r>
              <a:rPr lang="en-US" sz="3200" b="1" u="sng" dirty="0" smtClean="0">
                <a:latin typeface="Times New Roman" panose="02020603050405020304" charset="0"/>
                <a:cs typeface="Times New Roman" panose="02020603050405020304" charset="0"/>
              </a:rPr>
              <a:t> AND  DOMAIN</a:t>
            </a:r>
            <a:r>
              <a:rPr lang="en-US" dirty="0" smtClean="0"/>
              <a:t>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719" y="3635755"/>
            <a:ext cx="94122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12275" y="511175"/>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4" name="Rounded Rectangle 3"/>
          <p:cNvSpPr/>
          <p:nvPr/>
        </p:nvSpPr>
        <p:spPr>
          <a:xfrm>
            <a:off x="918210" y="1802766"/>
            <a:ext cx="3409315" cy="508635"/>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 Understanding</a:t>
            </a:r>
          </a:p>
        </p:txBody>
      </p:sp>
      <p:sp>
        <p:nvSpPr>
          <p:cNvPr id="12" name="Rounded Rectangle 11"/>
          <p:cNvSpPr/>
          <p:nvPr/>
        </p:nvSpPr>
        <p:spPr>
          <a:xfrm>
            <a:off x="2687955" y="2707640"/>
            <a:ext cx="3550920" cy="599440"/>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ym typeface="+mn-ea"/>
              </a:rPr>
              <a:t>Data Cleaning</a:t>
            </a:r>
            <a:r>
              <a:rPr lang="en-US" dirty="0"/>
              <a:t> and Preprocessing</a:t>
            </a:r>
          </a:p>
        </p:txBody>
      </p:sp>
      <p:sp>
        <p:nvSpPr>
          <p:cNvPr id="13" name="Rounded Rectangle 12"/>
          <p:cNvSpPr/>
          <p:nvPr/>
        </p:nvSpPr>
        <p:spPr>
          <a:xfrm>
            <a:off x="4327525" y="3747135"/>
            <a:ext cx="3723640" cy="578485"/>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Feature Selection</a:t>
            </a:r>
          </a:p>
        </p:txBody>
      </p:sp>
      <p:sp>
        <p:nvSpPr>
          <p:cNvPr id="14" name="Rounded Rectangle 13"/>
          <p:cNvSpPr/>
          <p:nvPr/>
        </p:nvSpPr>
        <p:spPr>
          <a:xfrm>
            <a:off x="6602730" y="4712970"/>
            <a:ext cx="3509645" cy="558800"/>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Model Building</a:t>
            </a:r>
          </a:p>
        </p:txBody>
      </p:sp>
      <p:sp>
        <p:nvSpPr>
          <p:cNvPr id="15" name="Rounded Rectangle 14"/>
          <p:cNvSpPr/>
          <p:nvPr/>
        </p:nvSpPr>
        <p:spPr>
          <a:xfrm>
            <a:off x="8262937" y="5720715"/>
            <a:ext cx="3409315" cy="599440"/>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Further Improvement</a:t>
            </a:r>
          </a:p>
        </p:txBody>
      </p:sp>
      <p:sp>
        <p:nvSpPr>
          <p:cNvPr id="24" name="Text Box 23"/>
          <p:cNvSpPr txBox="1"/>
          <p:nvPr/>
        </p:nvSpPr>
        <p:spPr>
          <a:xfrm>
            <a:off x="1226185" y="740410"/>
            <a:ext cx="2858770" cy="583565"/>
          </a:xfrm>
          <a:prstGeom prst="rect">
            <a:avLst/>
          </a:prstGeom>
          <a:noFill/>
        </p:spPr>
        <p:txBody>
          <a:bodyPr wrap="none" rtlCol="0">
            <a:spAutoFit/>
            <a:scene3d>
              <a:camera prst="orthographicFront"/>
              <a:lightRig rig="threePt" dir="t"/>
            </a:scene3d>
          </a:bodyPr>
          <a:lstStyle/>
          <a:p>
            <a:r>
              <a:rPr lang="en-US" sz="3200" b="1" u="sng"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WORK FLOW</a:t>
            </a:r>
          </a:p>
        </p:txBody>
      </p:sp>
      <p:cxnSp>
        <p:nvCxnSpPr>
          <p:cNvPr id="5" name="Straight Arrow Connector 4"/>
          <p:cNvCxnSpPr/>
          <p:nvPr/>
        </p:nvCxnSpPr>
        <p:spPr>
          <a:xfrm>
            <a:off x="3543300" y="2311401"/>
            <a:ext cx="0" cy="396239"/>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54900" y="4305300"/>
            <a:ext cx="0" cy="38735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169400" y="5271770"/>
            <a:ext cx="0" cy="44894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46700" y="3307080"/>
            <a:ext cx="0" cy="440055"/>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30638" y="330978"/>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24" name="Text Box 23"/>
          <p:cNvSpPr txBox="1"/>
          <p:nvPr/>
        </p:nvSpPr>
        <p:spPr>
          <a:xfrm>
            <a:off x="488000" y="348057"/>
            <a:ext cx="4558732" cy="1077218"/>
          </a:xfrm>
          <a:prstGeom prst="rect">
            <a:avLst/>
          </a:prstGeom>
          <a:noFill/>
        </p:spPr>
        <p:txBody>
          <a:bodyPr wrap="square" rtlCol="0">
            <a:spAutoFit/>
            <a:scene3d>
              <a:camera prst="orthographicFront"/>
              <a:lightRig rig="threePt" dir="t"/>
            </a:scene3d>
          </a:bodyPr>
          <a:lstStyle/>
          <a:p>
            <a:r>
              <a:rPr lang="en-US" sz="3200" b="1" u="sng" dirty="0" smtClean="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EDA: </a:t>
            </a:r>
            <a:r>
              <a:rPr lang="en-US" sz="3200" b="1" dirty="0">
                <a:latin typeface="Times New Roman" pitchFamily="18" charset="0"/>
                <a:cs typeface="Times New Roman" pitchFamily="18" charset="0"/>
              </a:rPr>
              <a:t>Data</a:t>
            </a:r>
            <a:r>
              <a:rPr lang="en-US" sz="3200" b="1" dirty="0">
                <a:effectLst>
                  <a:outerShdw blurRad="38100" dist="38100" dir="2700000" algn="tl">
                    <a:srgbClr val="000000">
                      <a:alpha val="43137"/>
                    </a:srgbClr>
                  </a:outerShdw>
                </a:effectLst>
                <a:latin typeface="Times New Roman" pitchFamily="18" charset="0"/>
                <a:cs typeface="Times New Roman" pitchFamily="18" charset="0"/>
              </a:rPr>
              <a:t> </a:t>
            </a:r>
            <a:r>
              <a:rPr lang="en-US" sz="3200" b="1" dirty="0">
                <a:latin typeface="Times New Roman" pitchFamily="18" charset="0"/>
                <a:cs typeface="Times New Roman" pitchFamily="18" charset="0"/>
              </a:rPr>
              <a:t>Distribution</a:t>
            </a:r>
          </a:p>
          <a:p>
            <a:endParaRPr lang="en-US" sz="3200" b="1" u="sng" dirty="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830" y="1251928"/>
            <a:ext cx="2642553" cy="3274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146" y="2825173"/>
            <a:ext cx="5467672" cy="190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146" y="1173163"/>
            <a:ext cx="5454662" cy="1501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1146" y="4953103"/>
            <a:ext cx="5467924" cy="175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364" y="4936286"/>
            <a:ext cx="2642553" cy="177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30251" y="2683255"/>
            <a:ext cx="2361749" cy="2186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389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592742" y="99594"/>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4" name="Text Box 3"/>
          <p:cNvSpPr txBox="1"/>
          <p:nvPr/>
        </p:nvSpPr>
        <p:spPr>
          <a:xfrm>
            <a:off x="663575" y="383746"/>
            <a:ext cx="10864850" cy="5509200"/>
          </a:xfrm>
          <a:prstGeom prst="rect">
            <a:avLst/>
          </a:prstGeom>
          <a:noFill/>
        </p:spPr>
        <p:txBody>
          <a:bodyPr wrap="square" rtlCol="0">
            <a:spAutoFit/>
          </a:bodyPr>
          <a:lstStyle/>
          <a:p>
            <a:pPr algn="just"/>
            <a:endParaRPr lang="en-US" sz="2000" b="1" dirty="0">
              <a:latin typeface="Times New Roman" panose="02020603050405020304" charset="0"/>
              <a:cs typeface="Times New Roman" panose="02020603050405020304" charset="0"/>
              <a:sym typeface="+mn-ea"/>
            </a:endParaRPr>
          </a:p>
          <a:p>
            <a:pPr algn="just"/>
            <a:r>
              <a:rPr lang="en-US" sz="2000" b="1" dirty="0" smtClean="0">
                <a:latin typeface="Times New Roman" panose="02020603050405020304" charset="0"/>
                <a:cs typeface="Times New Roman" panose="02020603050405020304" charset="0"/>
                <a:sym typeface="+mn-ea"/>
              </a:rPr>
              <a:t>Feature Engineering:</a:t>
            </a:r>
          </a:p>
          <a:p>
            <a:pPr algn="just"/>
            <a:r>
              <a:rPr lang="en-US" sz="2000" b="1" dirty="0" smtClean="0">
                <a:latin typeface="Times New Roman" panose="02020603050405020304" charset="0"/>
                <a:cs typeface="Times New Roman" panose="02020603050405020304" charset="0"/>
                <a:sym typeface="+mn-ea"/>
              </a:rPr>
              <a:t>	</a:t>
            </a:r>
            <a:r>
              <a:rPr lang="en-US" dirty="0">
                <a:latin typeface="Times New Roman" pitchFamily="18" charset="0"/>
                <a:cs typeface="Times New Roman" pitchFamily="18" charset="0"/>
              </a:rPr>
              <a:t>We want to see differences between holiday types. So, I create new columns for 4 types of holidays and fill them with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values. If date belongs to this type of holiday it is True, if not False</a:t>
            </a:r>
            <a:r>
              <a:rPr lang="en-US" dirty="0" smtClean="0">
                <a:latin typeface="Times New Roman" pitchFamily="18" charset="0"/>
                <a:cs typeface="Times New Roman" pitchFamily="18" charset="0"/>
              </a:rPr>
              <a:t>. (Super Bowl, Thanksgiving, Christmas,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Day)</a:t>
            </a:r>
            <a:endParaRPr lang="en-US" b="1" dirty="0" smtClean="0">
              <a:latin typeface="Times New Roman" pitchFamily="18" charset="0"/>
              <a:cs typeface="Times New Roman" pitchFamily="18" charset="0"/>
              <a:sym typeface="+mn-ea"/>
            </a:endParaRPr>
          </a:p>
          <a:p>
            <a:pPr algn="just"/>
            <a:r>
              <a:rPr lang="en-US" sz="2000" b="1" dirty="0" smtClean="0">
                <a:latin typeface="Times New Roman" panose="02020603050405020304" charset="0"/>
                <a:cs typeface="Times New Roman" panose="02020603050405020304" charset="0"/>
                <a:sym typeface="+mn-ea"/>
              </a:rPr>
              <a:t>Label </a:t>
            </a:r>
            <a:r>
              <a:rPr lang="en-US" sz="2000" b="1" dirty="0">
                <a:latin typeface="Times New Roman" panose="02020603050405020304" charset="0"/>
                <a:cs typeface="Times New Roman" panose="02020603050405020304" charset="0"/>
                <a:sym typeface="+mn-ea"/>
              </a:rPr>
              <a:t>encoding :</a:t>
            </a:r>
          </a:p>
          <a:p>
            <a:pPr marL="342900" marR="100965" indent="-6350" algn="just">
              <a:spcAft>
                <a:spcPts val="640"/>
              </a:spcAft>
            </a:pPr>
            <a:r>
              <a:rPr lang="en-US" b="0" i="0" dirty="0" smtClean="0">
                <a:solidFill>
                  <a:srgbClr val="202124"/>
                </a:solidFill>
                <a:effectLst/>
                <a:latin typeface="Times New Roman" panose="02020603050405020304" pitchFamily="18" charset="0"/>
                <a:cs typeface="Times New Roman" panose="02020603050405020304" pitchFamily="18" charset="0"/>
              </a:rPr>
              <a:t>          Label </a:t>
            </a:r>
            <a:r>
              <a:rPr lang="en-US" b="0" i="0" dirty="0">
                <a:solidFill>
                  <a:srgbClr val="202124"/>
                </a:solidFill>
                <a:effectLst/>
                <a:latin typeface="Times New Roman" panose="02020603050405020304" pitchFamily="18" charset="0"/>
                <a:cs typeface="Times New Roman" panose="02020603050405020304" pitchFamily="18" charset="0"/>
              </a:rPr>
              <a:t>Encoding is </a:t>
            </a:r>
            <a:r>
              <a:rPr lang="en-US" b="0" i="0" dirty="0">
                <a:solidFill>
                  <a:srgbClr val="040C28"/>
                </a:solidFill>
                <a:effectLst/>
                <a:latin typeface="Times New Roman" panose="02020603050405020304" pitchFamily="18" charset="0"/>
                <a:cs typeface="Times New Roman" panose="02020603050405020304" pitchFamily="18" charset="0"/>
              </a:rPr>
              <a:t>a popular encoding technique for handling categorical </a:t>
            </a:r>
            <a:r>
              <a:rPr lang="en-US" b="0" i="0" dirty="0" smtClean="0">
                <a:solidFill>
                  <a:srgbClr val="040C28"/>
                </a:solidFill>
                <a:effectLst/>
                <a:latin typeface="Times New Roman" panose="02020603050405020304" pitchFamily="18" charset="0"/>
                <a:cs typeface="Times New Roman" panose="02020603050405020304" pitchFamily="18" charset="0"/>
              </a:rPr>
              <a:t>variables</a:t>
            </a:r>
            <a:r>
              <a:rPr lang="en-US" b="0" i="0" dirty="0" smtClean="0">
                <a:solidFill>
                  <a:srgbClr val="202124"/>
                </a:solidFill>
                <a:effectLst/>
                <a:latin typeface="Times New Roman" panose="02020603050405020304" pitchFamily="18" charset="0"/>
                <a:cs typeface="Times New Roman" panose="02020603050405020304" pitchFamily="18" charset="0"/>
              </a:rPr>
              <a:t>. In </a:t>
            </a:r>
            <a:r>
              <a:rPr lang="en-US" b="0" i="0" dirty="0">
                <a:solidFill>
                  <a:srgbClr val="202124"/>
                </a:solidFill>
                <a:effectLst/>
                <a:latin typeface="Times New Roman" panose="02020603050405020304" pitchFamily="18" charset="0"/>
                <a:cs typeface="Times New Roman" panose="02020603050405020304" pitchFamily="18" charset="0"/>
              </a:rPr>
              <a:t>this technique, each label is assigned a unique integer based on alphabetical  ordering.</a:t>
            </a:r>
          </a:p>
          <a:p>
            <a:pPr marL="342900" marR="100965" indent="-6350" algn="just">
              <a:spcAft>
                <a:spcPts val="640"/>
              </a:spcAft>
            </a:pPr>
            <a:r>
              <a:rPr lang="en-US" b="0" i="0" dirty="0" smtClean="0">
                <a:solidFill>
                  <a:srgbClr val="202124"/>
                </a:solidFill>
                <a:effectLst/>
                <a:latin typeface="Times New Roman" panose="02020603050405020304" pitchFamily="18" charset="0"/>
                <a:cs typeface="Times New Roman" panose="02020603050405020304" pitchFamily="18" charset="0"/>
              </a:rPr>
              <a:t>           Label </a:t>
            </a:r>
            <a:r>
              <a:rPr lang="en-US" b="0" i="0" dirty="0">
                <a:solidFill>
                  <a:srgbClr val="202124"/>
                </a:solidFill>
                <a:effectLst/>
                <a:latin typeface="Times New Roman" panose="02020603050405020304" pitchFamily="18" charset="0"/>
                <a:cs typeface="Times New Roman" panose="02020603050405020304" pitchFamily="18" charset="0"/>
              </a:rPr>
              <a:t>Encoder labels different level of the categorical variables with values between 0 and n-1, where ‘n’ is the number of distinct categories</a:t>
            </a:r>
            <a:r>
              <a:rPr lang="en-US" b="0" i="0" dirty="0" smtClean="0">
                <a:solidFill>
                  <a:srgbClr val="202124"/>
                </a:solidFill>
                <a:effectLst/>
                <a:latin typeface="Times New Roman" panose="02020603050405020304" pitchFamily="18" charset="0"/>
                <a:cs typeface="Times New Roman" panose="02020603050405020304" pitchFamily="18" charset="0"/>
              </a:rPr>
              <a:t>.</a:t>
            </a: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000" b="1" dirty="0">
                <a:latin typeface="Times New Roman" panose="02020603050405020304" charset="0"/>
                <a:cs typeface="Times New Roman" panose="02020603050405020304" charset="0"/>
                <a:sym typeface="+mn-ea"/>
              </a:rPr>
              <a:t>Power Transformation :</a:t>
            </a:r>
          </a:p>
          <a:p>
            <a:pPr algn="just"/>
            <a:r>
              <a:rPr lang="en-US" sz="2000" b="1" dirty="0">
                <a:latin typeface="Times New Roman" panose="02020603050405020304" charset="0"/>
                <a:cs typeface="Times New Roman" panose="02020603050405020304" charset="0"/>
                <a:sym typeface="+mn-ea"/>
              </a:rPr>
              <a:t>	</a:t>
            </a:r>
            <a:r>
              <a:rPr lang="en-US" dirty="0" smtClean="0">
                <a:latin typeface="Times New Roman" panose="02020603050405020304" charset="0"/>
                <a:cs typeface="Times New Roman" panose="02020603050405020304" charset="0"/>
                <a:sym typeface="+mn-ea"/>
              </a:rPr>
              <a:t>It </a:t>
            </a:r>
            <a:r>
              <a:rPr lang="en-US" dirty="0">
                <a:latin typeface="Times New Roman" panose="02020603050405020304" charset="0"/>
                <a:cs typeface="Times New Roman" panose="02020603050405020304" charset="0"/>
                <a:sym typeface="+mn-ea"/>
              </a:rPr>
              <a:t>is a data transformation technique used to stabilize variance, make the data more normal distribution-like, improve the validity of measures of association (such as the Pearson correlation between variables), and for other data stabilization procedures.</a:t>
            </a:r>
          </a:p>
          <a:p>
            <a:pPr algn="just"/>
            <a:r>
              <a:rPr lang="en-US" b="1" dirty="0" smtClean="0">
                <a:latin typeface="Times New Roman" panose="02020603050405020304" charset="0"/>
                <a:cs typeface="Times New Roman" panose="02020603050405020304" charset="0"/>
                <a:sym typeface="+mn-ea"/>
              </a:rPr>
              <a:t>	</a:t>
            </a:r>
            <a:endParaRPr lang="en-US" sz="2000" b="1" dirty="0">
              <a:latin typeface="Times New Roman" panose="02020603050405020304" charset="0"/>
              <a:cs typeface="Times New Roman" panose="02020603050405020304" charset="0"/>
            </a:endParaRPr>
          </a:p>
          <a:p>
            <a:pPr algn="just"/>
            <a:endParaRPr lang="en-US" sz="2000" dirty="0">
              <a:latin typeface="Times New Roman" panose="02020603050405020304" charset="0"/>
              <a:cs typeface="Times New Roman" panose="02020603050405020304" charset="0"/>
            </a:endParaRPr>
          </a:p>
          <a:p>
            <a:pPr algn="just"/>
            <a:endParaRPr lang="en-US" sz="2000" dirty="0">
              <a:latin typeface="Times New Roman" panose="02020603050405020304" charset="0"/>
              <a:cs typeface="Times New Roman" panose="02020603050405020304" charset="0"/>
            </a:endParaRPr>
          </a:p>
          <a:p>
            <a:pPr algn="just"/>
            <a:r>
              <a:rPr lang="en-US" sz="2000" b="1" dirty="0">
                <a:latin typeface="Times New Roman" panose="02020603050405020304" charset="0"/>
                <a:cs typeface="Times New Roman" panose="02020603050405020304" charset="0"/>
              </a:rPr>
              <a:t>	</a:t>
            </a:r>
          </a:p>
        </p:txBody>
      </p:sp>
      <p:sp>
        <p:nvSpPr>
          <p:cNvPr id="5" name="Text Box 4"/>
          <p:cNvSpPr txBox="1"/>
          <p:nvPr/>
        </p:nvSpPr>
        <p:spPr>
          <a:xfrm>
            <a:off x="1618160" y="152914"/>
            <a:ext cx="7851316" cy="461665"/>
          </a:xfrm>
          <a:prstGeom prst="rect">
            <a:avLst/>
          </a:prstGeom>
          <a:noFill/>
        </p:spPr>
        <p:txBody>
          <a:bodyPr wrap="none" rtlCol="0">
            <a:spAutoFit/>
          </a:bodyPr>
          <a:lstStyle/>
          <a:p>
            <a:r>
              <a:rPr lang="en-US" sz="2400" b="1" u="sng" dirty="0" smtClean="0">
                <a:latin typeface="Times New Roman" panose="02020603050405020304" charset="0"/>
                <a:cs typeface="Times New Roman" panose="02020603050405020304" charset="0"/>
              </a:rPr>
              <a:t>FEATURE ENGINEERING &amp; DATA </a:t>
            </a:r>
            <a:r>
              <a:rPr lang="en-US" sz="2400" b="1" u="sng" dirty="0">
                <a:latin typeface="Times New Roman" panose="02020603050405020304" charset="0"/>
                <a:cs typeface="Times New Roman" panose="02020603050405020304" charset="0"/>
              </a:rPr>
              <a:t>PREPROCESSING</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575" y="4806287"/>
            <a:ext cx="2620386" cy="177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8470" y="4842018"/>
            <a:ext cx="2520761" cy="1720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12271" y="4842018"/>
            <a:ext cx="2470602" cy="1698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9475" y="4842018"/>
            <a:ext cx="2566191" cy="1757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603403" y="125383"/>
            <a:ext cx="2319655" cy="1029970"/>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 Box 3"/>
          <p:cNvSpPr txBox="1"/>
          <p:nvPr/>
        </p:nvSpPr>
        <p:spPr>
          <a:xfrm>
            <a:off x="336550" y="1005032"/>
            <a:ext cx="11586508" cy="4747582"/>
          </a:xfrm>
          <a:prstGeom prst="rect">
            <a:avLst/>
          </a:prstGeom>
          <a:noFill/>
        </p:spPr>
        <p:txBody>
          <a:bodyPr wrap="square" rtlCol="0">
            <a:spAutoFit/>
          </a:bodyPr>
          <a:lstStyle/>
          <a:p>
            <a:pPr marL="6350" marR="103505" indent="-6350">
              <a:lnSpc>
                <a:spcPct val="107000"/>
              </a:lnSpc>
              <a:spcAft>
                <a:spcPts val="640"/>
              </a:spcAft>
            </a:pPr>
            <a:r>
              <a:rPr lang="en-US" sz="1800" dirty="0" smtClean="0">
                <a:solidFill>
                  <a:srgbClr val="000000"/>
                </a:solidFill>
                <a:effectLst/>
                <a:latin typeface="Times New Roman" panose="02020603050405020304" pitchFamily="18" charset="0"/>
                <a:ea typeface="Times New Roman" panose="02020603050405020304" pitchFamily="18" charset="0"/>
              </a:rPr>
              <a:t>	</a:t>
            </a:r>
            <a:r>
              <a:rPr lang="en-US" dirty="0" smtClean="0">
                <a:solidFill>
                  <a:srgbClr val="000000"/>
                </a:solidFill>
                <a:effectLst/>
                <a:latin typeface="Times New Roman" panose="02020603050405020304" pitchFamily="18" charset="0"/>
                <a:ea typeface="Times New Roman" panose="02020603050405020304" pitchFamily="18" charset="0"/>
              </a:rPr>
              <a:t>Correlation </a:t>
            </a:r>
            <a:r>
              <a:rPr lang="en-US" dirty="0">
                <a:solidFill>
                  <a:srgbClr val="000000"/>
                </a:solidFill>
                <a:effectLst/>
                <a:latin typeface="Times New Roman" panose="02020603050405020304" pitchFamily="18" charset="0"/>
                <a:ea typeface="Times New Roman" panose="02020603050405020304" pitchFamily="18" charset="0"/>
              </a:rPr>
              <a:t>heatmaps are a type of plot that visualize the strength of relationships </a:t>
            </a:r>
            <a:r>
              <a:rPr lang="en-US" dirty="0" smtClean="0">
                <a:solidFill>
                  <a:srgbClr val="000000"/>
                </a:solidFill>
                <a:effectLst/>
                <a:latin typeface="Times New Roman" panose="02020603050405020304" pitchFamily="18" charset="0"/>
                <a:ea typeface="Times New Roman" panose="02020603050405020304" pitchFamily="18" charset="0"/>
              </a:rPr>
              <a:t>between </a:t>
            </a:r>
            <a:r>
              <a:rPr lang="en-US" dirty="0">
                <a:solidFill>
                  <a:srgbClr val="000000"/>
                </a:solidFill>
                <a:effectLst/>
                <a:latin typeface="Times New Roman" panose="02020603050405020304" pitchFamily="18" charset="0"/>
                <a:ea typeface="Times New Roman" panose="02020603050405020304" pitchFamily="18" charset="0"/>
              </a:rPr>
              <a:t>numerical variables. </a:t>
            </a:r>
            <a:r>
              <a:rPr lang="en-US" dirty="0" smtClean="0">
                <a:solidFill>
                  <a:srgbClr val="000000"/>
                </a:solidFill>
                <a:effectLst/>
                <a:latin typeface="Times New Roman" panose="02020603050405020304" pitchFamily="18" charset="0"/>
                <a:ea typeface="Times New Roman" panose="02020603050405020304" pitchFamily="18" charset="0"/>
              </a:rPr>
              <a:t>Correlation </a:t>
            </a:r>
            <a:r>
              <a:rPr lang="en-US" dirty="0">
                <a:solidFill>
                  <a:srgbClr val="000000"/>
                </a:solidFill>
                <a:effectLst/>
                <a:latin typeface="Times New Roman" panose="02020603050405020304" pitchFamily="18" charset="0"/>
                <a:ea typeface="Times New Roman" panose="02020603050405020304" pitchFamily="18" charset="0"/>
              </a:rPr>
              <a:t>plots are used to understand which variables are related to each other and the strength of this relationship</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6350" marR="103505" indent="-6350" algn="l">
              <a:lnSpc>
                <a:spcPct val="107000"/>
              </a:lnSpc>
              <a:spcAft>
                <a:spcPts val="64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6350" marR="103505" indent="-6350" algn="l">
              <a:lnSpc>
                <a:spcPct val="107000"/>
              </a:lnSpc>
              <a:spcAft>
                <a:spcPts val="640"/>
              </a:spcAft>
            </a:pPr>
            <a:r>
              <a:rPr lang="en-US"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marR="100965" indent="457835" algn="just">
              <a:lnSpc>
                <a:spcPct val="103000"/>
              </a:lnSpc>
              <a:spcAft>
                <a:spcPts val="4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00965" indent="457835" algn="just">
              <a:lnSpc>
                <a:spcPct val="103000"/>
              </a:lnSpc>
              <a:spcAft>
                <a:spcPts val="45"/>
              </a:spcAft>
            </a:pPr>
            <a:endParaRPr lang="en-US" dirty="0">
              <a:solidFill>
                <a:srgbClr val="000000"/>
              </a:solidFill>
              <a:latin typeface="Times New Roman" panose="02020603050405020304" pitchFamily="18" charset="0"/>
              <a:ea typeface="Times New Roman" panose="02020603050405020304" pitchFamily="18" charset="0"/>
            </a:endParaRPr>
          </a:p>
          <a:p>
            <a:pPr marL="6350" marR="100965" indent="457835" algn="just">
              <a:lnSpc>
                <a:spcPct val="103000"/>
              </a:lnSpc>
              <a:spcAft>
                <a:spcPts val="4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00965" indent="457835" algn="just">
              <a:lnSpc>
                <a:spcPct val="103000"/>
              </a:lnSpc>
              <a:spcAft>
                <a:spcPts val="45"/>
              </a:spcAft>
            </a:pPr>
            <a:endParaRPr lang="en-US" dirty="0">
              <a:solidFill>
                <a:srgbClr val="000000"/>
              </a:solidFill>
              <a:latin typeface="Times New Roman" panose="02020603050405020304" pitchFamily="18" charset="0"/>
              <a:ea typeface="Times New Roman" panose="02020603050405020304" pitchFamily="18" charset="0"/>
            </a:endParaRPr>
          </a:p>
          <a:p>
            <a:pPr marL="6350" marR="100965" indent="457835" algn="just">
              <a:lnSpc>
                <a:spcPct val="103000"/>
              </a:lnSpc>
              <a:spcAft>
                <a:spcPts val="4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100965" indent="457835" algn="just">
              <a:lnSpc>
                <a:spcPct val="103000"/>
              </a:lnSpc>
              <a:spcAft>
                <a:spcPts val="45"/>
              </a:spcAft>
            </a:pPr>
            <a:endParaRPr lang="en-US" dirty="0">
              <a:solidFill>
                <a:srgbClr val="000000"/>
              </a:solidFill>
              <a:latin typeface="Times New Roman" panose="02020603050405020304" pitchFamily="18" charset="0"/>
              <a:ea typeface="Times New Roman" panose="02020603050405020304" pitchFamily="18" charset="0"/>
            </a:endParaRPr>
          </a:p>
          <a:p>
            <a:pPr marL="6350" marR="100965" indent="457835" algn="just">
              <a:lnSpc>
                <a:spcPct val="103000"/>
              </a:lnSpc>
              <a:spcAft>
                <a:spcPts val="45"/>
              </a:spcAft>
            </a:pPr>
            <a:endParaRPr lang="en-US" dirty="0">
              <a:solidFill>
                <a:srgbClr val="000000"/>
              </a:solidFill>
              <a:latin typeface="Times New Roman" panose="02020603050405020304" pitchFamily="18" charset="0"/>
              <a:ea typeface="Times New Roman" panose="02020603050405020304" pitchFamily="18" charset="0"/>
            </a:endParaRPr>
          </a:p>
          <a:p>
            <a:pPr marL="6350" marR="100965" indent="457835" algn="just">
              <a:lnSpc>
                <a:spcPct val="103000"/>
              </a:lnSpc>
              <a:spcAft>
                <a:spcPts val="45"/>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rPr>
              <a:t>	</a:t>
            </a:r>
          </a:p>
        </p:txBody>
      </p:sp>
      <p:sp>
        <p:nvSpPr>
          <p:cNvPr id="5" name="Text Box 4"/>
          <p:cNvSpPr txBox="1"/>
          <p:nvPr/>
        </p:nvSpPr>
        <p:spPr>
          <a:xfrm>
            <a:off x="559262" y="358551"/>
            <a:ext cx="828470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u="sng" dirty="0">
                <a:solidFill>
                  <a:prstClr val="black"/>
                </a:solidFill>
                <a:latin typeface="Times New Roman" panose="02020603050405020304" charset="0"/>
                <a:cs typeface="Times New Roman" panose="02020603050405020304" charset="0"/>
              </a:rPr>
              <a:t>CORRELATION </a:t>
            </a:r>
            <a:r>
              <a:rPr lang="en-US" sz="2400" b="1" u="sng" dirty="0" smtClean="0">
                <a:solidFill>
                  <a:prstClr val="black"/>
                </a:solidFill>
                <a:latin typeface="Times New Roman" panose="02020603050405020304" charset="0"/>
                <a:cs typeface="Times New Roman" panose="02020603050405020304" charset="0"/>
              </a:rPr>
              <a:t>MATRIX, OLS MODEL (Non-Linear Data)</a:t>
            </a:r>
            <a:endParaRPr kumimoji="0" lang="en-US" sz="2400" b="1" i="0" u="sng" strike="noStrike" kern="1200" cap="none" spc="0" normalizeH="0" baseline="0" noProof="0" dirty="0">
              <a:ln>
                <a:noFill/>
              </a:ln>
              <a:solidFill>
                <a:prstClr val="black"/>
              </a:solidFill>
              <a:effectLst/>
              <a:uLnTx/>
              <a:uFillTx/>
              <a:latin typeface="Times New Roman" panose="02020603050405020304" charset="0"/>
              <a:ea typeface="+mn-ea"/>
              <a:cs typeface="Times New Roman" panose="02020603050405020304" charset="0"/>
            </a:endParaRPr>
          </a:p>
        </p:txBody>
      </p:sp>
      <p:pic>
        <p:nvPicPr>
          <p:cNvPr id="9" name="Picture 8">
            <a:extLst>
              <a:ext uri="{FF2B5EF4-FFF2-40B4-BE49-F238E27FC236}">
                <a16:creationId xmlns:a16="http://schemas.microsoft.com/office/drawing/2014/main" xmlns="" id="{DDD41D8E-91D0-359D-C92A-99EB3B4D37B1}"/>
              </a:ext>
            </a:extLst>
          </p:cNvPr>
          <p:cNvPicPr>
            <a:picLocks noChangeAspect="1"/>
          </p:cNvPicPr>
          <p:nvPr/>
        </p:nvPicPr>
        <p:blipFill>
          <a:blip r:embed="rId3"/>
          <a:stretch>
            <a:fillRect/>
          </a:stretch>
        </p:blipFill>
        <p:spPr>
          <a:xfrm>
            <a:off x="8281122" y="3849555"/>
            <a:ext cx="3824854" cy="2445699"/>
          </a:xfrm>
          <a:prstGeom prst="rect">
            <a:avLst/>
          </a:prstGeom>
        </p:spPr>
      </p:pic>
      <p:pic>
        <p:nvPicPr>
          <p:cNvPr id="10" name="Picture 9">
            <a:extLst>
              <a:ext uri="{FF2B5EF4-FFF2-40B4-BE49-F238E27FC236}">
                <a16:creationId xmlns:a16="http://schemas.microsoft.com/office/drawing/2014/main" xmlns="" id="{484E8FBF-EC87-6F0B-912A-2FAAD8C5D46D}"/>
              </a:ext>
            </a:extLst>
          </p:cNvPr>
          <p:cNvPicPr>
            <a:picLocks noChangeAspect="1"/>
          </p:cNvPicPr>
          <p:nvPr/>
        </p:nvPicPr>
        <p:blipFill>
          <a:blip r:embed="rId4"/>
          <a:stretch>
            <a:fillRect/>
          </a:stretch>
        </p:blipFill>
        <p:spPr>
          <a:xfrm>
            <a:off x="4863842" y="1918186"/>
            <a:ext cx="3251376" cy="4581550"/>
          </a:xfrm>
          <a:prstGeom prst="rect">
            <a:avLst/>
          </a:prstGeom>
        </p:spPr>
      </p:pic>
      <p:pic>
        <p:nvPicPr>
          <p:cNvPr id="11" name="Picture 10">
            <a:extLst>
              <a:ext uri="{FF2B5EF4-FFF2-40B4-BE49-F238E27FC236}">
                <a16:creationId xmlns:a16="http://schemas.microsoft.com/office/drawing/2014/main" xmlns="" id="{5B711EC6-7D78-8F24-B9FD-02818509166A}"/>
              </a:ext>
            </a:extLst>
          </p:cNvPr>
          <p:cNvPicPr>
            <a:picLocks noChangeAspect="1"/>
          </p:cNvPicPr>
          <p:nvPr/>
        </p:nvPicPr>
        <p:blipFill>
          <a:blip r:embed="rId5"/>
          <a:stretch>
            <a:fillRect/>
          </a:stretch>
        </p:blipFill>
        <p:spPr>
          <a:xfrm>
            <a:off x="8281121" y="1954354"/>
            <a:ext cx="2866591" cy="1619985"/>
          </a:xfrm>
          <a:prstGeom prst="rect">
            <a:avLst/>
          </a:prstGeom>
        </p:spPr>
      </p:pic>
      <p:sp>
        <p:nvSpPr>
          <p:cNvPr id="12" name="TextBox 11">
            <a:extLst>
              <a:ext uri="{FF2B5EF4-FFF2-40B4-BE49-F238E27FC236}">
                <a16:creationId xmlns:a16="http://schemas.microsoft.com/office/drawing/2014/main" xmlns="" id="{5F29F715-F489-81B1-647F-9ECD731A4105}"/>
              </a:ext>
            </a:extLst>
          </p:cNvPr>
          <p:cNvSpPr txBox="1"/>
          <p:nvPr/>
        </p:nvSpPr>
        <p:spPr>
          <a:xfrm>
            <a:off x="559262" y="1918186"/>
            <a:ext cx="4080681" cy="4939814"/>
          </a:xfrm>
          <a:prstGeom prst="rect">
            <a:avLst/>
          </a:prstGeom>
          <a:noFill/>
        </p:spPr>
        <p:txBody>
          <a:bodyPr wrap="square">
            <a:spAutoFit/>
          </a:bodyPr>
          <a:lstStyle/>
          <a:p>
            <a:pPr algn="l"/>
            <a:r>
              <a:rPr lang="en-US" sz="1500" b="1" i="0" dirty="0">
                <a:solidFill>
                  <a:srgbClr val="000000"/>
                </a:solidFill>
                <a:effectLst/>
                <a:latin typeface="Times New Roman" panose="02020603050405020304" pitchFamily="18" charset="0"/>
                <a:cs typeface="Times New Roman" panose="02020603050405020304" pitchFamily="18" charset="0"/>
              </a:rPr>
              <a:t>INFERENCE</a:t>
            </a:r>
            <a:r>
              <a:rPr lang="en-US" sz="1500" b="1" i="0" dirty="0" smtClean="0">
                <a:solidFill>
                  <a:srgbClr val="000000"/>
                </a:solidFill>
                <a:effectLst/>
                <a:latin typeface="Times New Roman" panose="02020603050405020304" pitchFamily="18" charset="0"/>
                <a:cs typeface="Times New Roman" panose="02020603050405020304" pitchFamily="18" charset="0"/>
              </a:rPr>
              <a:t>:</a:t>
            </a:r>
          </a:p>
          <a:p>
            <a:pPr algn="l"/>
            <a:endParaRPr lang="en-US" sz="1500" b="1"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latin typeface="Times New Roman" panose="02020603050405020304" pitchFamily="18" charset="0"/>
                <a:cs typeface="Times New Roman" panose="02020603050405020304" pitchFamily="18" charset="0"/>
              </a:rPr>
              <a:t>Still the r square is 5</a:t>
            </a:r>
            <a:r>
              <a:rPr lang="en-US" sz="1500" b="0" i="0" dirty="0" smtClean="0">
                <a:solidFill>
                  <a:srgbClr val="000000"/>
                </a:solidFill>
                <a:effectLst/>
                <a:latin typeface="Times New Roman" panose="02020603050405020304" pitchFamily="18" charset="0"/>
                <a:cs typeface="Times New Roman" panose="02020603050405020304" pitchFamily="18" charset="0"/>
              </a:rPr>
              <a:t>%</a:t>
            </a:r>
            <a:endParaRPr lang="en-US" sz="15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latin typeface="Times New Roman" panose="02020603050405020304" pitchFamily="18" charset="0"/>
                <a:cs typeface="Times New Roman" panose="02020603050405020304" pitchFamily="18" charset="0"/>
              </a:rPr>
              <a:t>We can observe that the OLS model is having very high multicollinearity as its condition number is very high(1.14e+09</a:t>
            </a:r>
            <a:r>
              <a:rPr lang="en-US" sz="1500" b="0" i="0" dirty="0" smtClean="0">
                <a:solidFill>
                  <a:srgbClr val="000000"/>
                </a:solidFill>
                <a:effectLst/>
                <a:latin typeface="Times New Roman" panose="02020603050405020304" pitchFamily="18" charset="0"/>
                <a:cs typeface="Times New Roman" panose="02020603050405020304" pitchFamily="18" charset="0"/>
              </a:rPr>
              <a:t>)</a:t>
            </a:r>
          </a:p>
          <a:p>
            <a:pPr algn="l"/>
            <a:endParaRPr lang="en-US" sz="15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latin typeface="Times New Roman" panose="02020603050405020304" pitchFamily="18" charset="0"/>
                <a:cs typeface="Times New Roman" panose="02020603050405020304" pitchFamily="18" charset="0"/>
              </a:rPr>
              <a:t>Since value of Durbin-Watson number is much below 2, it shows our data has positive </a:t>
            </a:r>
            <a:r>
              <a:rPr lang="en-US" sz="1500" b="0" i="0" dirty="0" smtClean="0">
                <a:solidFill>
                  <a:srgbClr val="000000"/>
                </a:solidFill>
                <a:effectLst/>
                <a:latin typeface="Times New Roman" panose="02020603050405020304" pitchFamily="18" charset="0"/>
                <a:cs typeface="Times New Roman" panose="02020603050405020304" pitchFamily="18" charset="0"/>
              </a:rPr>
              <a:t>Autocorrelation</a:t>
            </a:r>
          </a:p>
          <a:p>
            <a:pPr algn="l">
              <a:buFont typeface="Arial" panose="020B0604020202020204" pitchFamily="34" charset="0"/>
              <a:buChar char="•"/>
            </a:pPr>
            <a:endParaRPr lang="en-US" sz="15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latin typeface="Times New Roman" panose="02020603050405020304" pitchFamily="18" charset="0"/>
                <a:cs typeface="Times New Roman" panose="02020603050405020304" pitchFamily="18" charset="0"/>
              </a:rPr>
              <a:t>Low value of F(Statistic) indicates that our linear model does not provide best fit line to our data</a:t>
            </a:r>
          </a:p>
          <a:p>
            <a:pPr algn="l"/>
            <a:endParaRPr lang="en-US" sz="15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500" b="0" i="0" dirty="0">
                <a:solidFill>
                  <a:srgbClr val="000000"/>
                </a:solidFill>
                <a:effectLst/>
                <a:latin typeface="Times New Roman" panose="02020603050405020304" pitchFamily="18" charset="0"/>
                <a:cs typeface="Times New Roman" panose="02020603050405020304" pitchFamily="18" charset="0"/>
              </a:rPr>
              <a:t>All these leads to the inference that our model is leaning towards Non-linear, non-parametric </a:t>
            </a:r>
            <a:r>
              <a:rPr lang="en-US" sz="1500" b="0" i="0" dirty="0" smtClean="0">
                <a:solidFill>
                  <a:srgbClr val="000000"/>
                </a:solidFill>
                <a:effectLst/>
                <a:latin typeface="Times New Roman" panose="02020603050405020304" pitchFamily="18" charset="0"/>
                <a:cs typeface="Times New Roman" panose="02020603050405020304" pitchFamily="18" charset="0"/>
              </a:rPr>
              <a:t>models</a:t>
            </a:r>
          </a:p>
          <a:p>
            <a:pPr algn="l"/>
            <a:endParaRPr lang="en-US" sz="1500" b="0" i="0" dirty="0">
              <a:solidFill>
                <a:srgbClr val="000000"/>
              </a:solidFill>
              <a:effectLst/>
              <a:latin typeface="Times New Roman" panose="02020603050405020304" pitchFamily="18" charset="0"/>
              <a:cs typeface="Times New Roman" panose="02020603050405020304" pitchFamily="18" charset="0"/>
            </a:endParaRPr>
          </a:p>
          <a:p>
            <a:pPr algn="l"/>
            <a:r>
              <a:rPr lang="en-US" sz="1500" b="1" i="0" dirty="0">
                <a:solidFill>
                  <a:srgbClr val="000000"/>
                </a:solidFill>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US" sz="1500" b="0" i="0" dirty="0">
                <a:solidFill>
                  <a:srgbClr val="000000"/>
                </a:solidFill>
                <a:effectLst/>
                <a:latin typeface="Times New Roman" panose="02020603050405020304" pitchFamily="18" charset="0"/>
                <a:cs typeface="Times New Roman" panose="02020603050405020304" pitchFamily="18" charset="0"/>
              </a:rPr>
              <a:t>So, we plan to build Non Linear Machine Learning Models to predict </a:t>
            </a:r>
            <a:r>
              <a:rPr lang="en-US" sz="1500" b="0" i="0" dirty="0" err="1">
                <a:solidFill>
                  <a:srgbClr val="000000"/>
                </a:solidFill>
                <a:effectLst/>
                <a:latin typeface="Times New Roman" panose="02020603050405020304" pitchFamily="18" charset="0"/>
                <a:cs typeface="Times New Roman" panose="02020603050405020304" pitchFamily="18" charset="0"/>
              </a:rPr>
              <a:t>Weekly_Sales</a:t>
            </a:r>
            <a:r>
              <a:rPr lang="en-US" sz="1200" b="0" i="0" dirty="0">
                <a:solidFill>
                  <a:srgbClr val="0000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03007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67780" y="740410"/>
            <a:ext cx="2767493" cy="583565"/>
          </a:xfrm>
        </p:spPr>
        <p:txBody>
          <a:bodyPr>
            <a:normAutofit/>
          </a:bodyPr>
          <a:lstStyle/>
          <a:p>
            <a:r>
              <a:rPr lang="en-US" sz="2800" b="1" u="sng" dirty="0">
                <a:latin typeface="Times New Roman" panose="02020603050405020304" charset="0"/>
                <a:cs typeface="Times New Roman" panose="02020603050405020304" charset="0"/>
                <a:sym typeface="+mn-ea"/>
              </a:rPr>
              <a:t>BASE MODEL</a:t>
            </a:r>
            <a:endParaRPr lang="en-US" sz="2800"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0273352" y="198797"/>
            <a:ext cx="1600200" cy="710565"/>
          </a:xfrm>
          <a:prstGeom prst="rect">
            <a:avLst/>
          </a:prstGeom>
          <a:noFill/>
          <a:ln>
            <a:noFill/>
          </a:ln>
        </p:spPr>
      </p:pic>
      <p:sp>
        <p:nvSpPr>
          <p:cNvPr id="3" name="Round Diagonal Corner Rectangle 2"/>
          <p:cNvSpPr/>
          <p:nvPr/>
        </p:nvSpPr>
        <p:spPr>
          <a:xfrm>
            <a:off x="130175" y="2268538"/>
            <a:ext cx="206375" cy="4460875"/>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Round Diagonal Corner Rectangle 3"/>
          <p:cNvSpPr/>
          <p:nvPr/>
        </p:nvSpPr>
        <p:spPr>
          <a:xfrm>
            <a:off x="130175" y="68263"/>
            <a:ext cx="206375"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dk1"/>
              </a:solidFill>
              <a:effectLst/>
              <a:uLnTx/>
              <a:uFillTx/>
              <a:latin typeface="+mn-lt"/>
              <a:ea typeface="+mn-ea"/>
              <a:cs typeface="+mn-cs"/>
            </a:endParaRPr>
          </a:p>
        </p:txBody>
      </p:sp>
      <p:sp>
        <p:nvSpPr>
          <p:cNvPr id="5" name="Text Box 4"/>
          <p:cNvSpPr txBox="1"/>
          <p:nvPr/>
        </p:nvSpPr>
        <p:spPr>
          <a:xfrm>
            <a:off x="4573905" y="740410"/>
            <a:ext cx="309880" cy="583565"/>
          </a:xfrm>
          <a:prstGeom prst="rect">
            <a:avLst/>
          </a:prstGeom>
          <a:noFill/>
        </p:spPr>
        <p:txBody>
          <a:bodyPr wrap="none" rtlCol="0">
            <a:spAutoFit/>
          </a:bodyPr>
          <a:lstStyle/>
          <a:p>
            <a:endParaRPr lang="en-US" sz="3200" b="1" u="sng">
              <a:latin typeface="Times New Roman" panose="02020603050405020304" charset="0"/>
              <a:cs typeface="Times New Roman" panose="0202060305040502030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70" y="1323975"/>
            <a:ext cx="5816605" cy="298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0373" y="1463079"/>
            <a:ext cx="4760618" cy="355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632812" y="1032192"/>
            <a:ext cx="5275740" cy="430887"/>
          </a:xfrm>
          <a:prstGeom prst="rect">
            <a:avLst/>
          </a:prstGeom>
          <a:noFill/>
        </p:spPr>
        <p:txBody>
          <a:bodyPr wrap="square" rtlCol="0">
            <a:spAutoFit/>
          </a:bodyPr>
          <a:lstStyle/>
          <a:p>
            <a:r>
              <a:rPr lang="en-US" sz="2200" b="1" u="sng" dirty="0" smtClean="0">
                <a:latin typeface="Times New Roman" pitchFamily="18" charset="0"/>
                <a:cs typeface="Times New Roman" pitchFamily="18" charset="0"/>
              </a:rPr>
              <a:t>BEST FITTING REGRESSOR MODEL</a:t>
            </a:r>
            <a:endParaRPr lang="en-US" sz="2200" b="1" u="sng" dirty="0">
              <a:latin typeface="Times New Roman" pitchFamily="18" charset="0"/>
              <a:cs typeface="Times New Roman" pitchFamily="18" charset="0"/>
            </a:endParaRPr>
          </a:p>
        </p:txBody>
      </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571" y="4306343"/>
            <a:ext cx="3631702" cy="170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0373" y="5082967"/>
            <a:ext cx="48006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177</Words>
  <Application>Microsoft Office PowerPoint</Application>
  <PresentationFormat>Custom</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 Final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 MODEL</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 Interim Presentation</dc:title>
  <dc:creator>SRIRAM SHYAM</dc:creator>
  <cp:lastModifiedBy>Admin</cp:lastModifiedBy>
  <cp:revision>53</cp:revision>
  <dcterms:created xsi:type="dcterms:W3CDTF">2022-12-26T08:51:00Z</dcterms:created>
  <dcterms:modified xsi:type="dcterms:W3CDTF">2023-04-20T18:18:44Z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C61252CC9B714A38AC66C4BCCA686780</vt:lpwstr>
  </property>
  <property fmtid="{D5CDD505-2E9C-101B-9397-08002B2CF9AE}" pid="3" name="KSOProductBuildVer">
    <vt:lpwstr>1033-11.2.0.11440</vt:lpwstr>
  </property>
</Properties>
</file>