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4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Arial Black" panose="020B0A04020102020204" pitchFamily="3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pos="3840"/>
        <p:guide pos="5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18254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9755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35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132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437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7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75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406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854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2276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21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35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57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5056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448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7123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28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14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2633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 title="Title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sz="4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 title="Subtitle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2775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 title="Title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 title="Subtitle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>
            <a:spLocks noGrp="1"/>
          </p:cNvSpPr>
          <p:nvPr>
            <p:ph type="pic" idx="2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1172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01">
  <p:cSld name="Text Layout 0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 title="Bullet Points"/>
          <p:cNvSpPr txBox="1">
            <a:spLocks noGrp="1"/>
          </p:cNvSpPr>
          <p:nvPr>
            <p:ph type="body"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 title="Subtitle"/>
          <p:cNvSpPr txBox="1">
            <a:spLocks noGrp="1"/>
          </p:cNvSpPr>
          <p:nvPr>
            <p:ph type="body" idx="2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 title="Title "/>
          <p:cNvSpPr txBox="1"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>
            <a:spLocks noGrp="1"/>
          </p:cNvSpPr>
          <p:nvPr>
            <p:ph type="pic" idx="3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7880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0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02">
  <p:cSld name="Text Layout 0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>
            <a:spLocks noGrp="1"/>
          </p:cNvSpPr>
          <p:nvPr>
            <p:ph type="pic" idx="2"/>
          </p:nvPr>
        </p:nvSpPr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365750" bIns="45700" anchor="ctr" anchorCtr="0"/>
          <a:lstStyle>
            <a:lvl1pPr marR="0" lvl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 title="Bullet Points"/>
          <p:cNvSpPr txBox="1">
            <a:spLocks noGrp="1"/>
          </p:cNvSpPr>
          <p:nvPr>
            <p:ph type="body"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" title="Subtitle"/>
          <p:cNvSpPr txBox="1">
            <a:spLocks noGrp="1"/>
          </p:cNvSpPr>
          <p:nvPr>
            <p:ph type="body" idx="3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5" title="Title "/>
          <p:cNvSpPr txBox="1"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96605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ion with Subtitle">
  <p:cSld name="Comparision with Sub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6" title="Bullet Points"/>
          <p:cNvSpPr txBox="1">
            <a:spLocks noGrp="1"/>
          </p:cNvSpPr>
          <p:nvPr>
            <p:ph type="body" idx="2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6" title="Bullet Points"/>
          <p:cNvSpPr txBox="1">
            <a:spLocks noGrp="1"/>
          </p:cNvSpPr>
          <p:nvPr>
            <p:ph type="body" idx="4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6" title="Subtitle"/>
          <p:cNvSpPr txBox="1">
            <a:spLocks noGrp="1"/>
          </p:cNvSpPr>
          <p:nvPr>
            <p:ph type="body" idx="5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6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7710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 title="Subtitle"/>
          <p:cNvSpPr txBox="1">
            <a:spLocks noGrp="1"/>
          </p:cNvSpPr>
          <p:nvPr>
            <p:ph type="body" idx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7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7" title="Chart"/>
          <p:cNvSpPr>
            <a:spLocks noGrp="1"/>
          </p:cNvSpPr>
          <p:nvPr>
            <p:ph type="chart" idx="3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95098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 title="Table"/>
          <p:cNvSpPr>
            <a:spLocks noGrp="1"/>
          </p:cNvSpPr>
          <p:nvPr>
            <p:ph type="tbl" idx="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8" title="Subtitle"/>
          <p:cNvSpPr txBox="1">
            <a:spLocks noGrp="1"/>
          </p:cNvSpPr>
          <p:nvPr>
            <p:ph type="body" idx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8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08440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 title="Image"/>
          <p:cNvSpPr>
            <a:spLocks noGrp="1"/>
          </p:cNvSpPr>
          <p:nvPr>
            <p:ph type="pic" idx="2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9" title="Title "/>
          <p:cNvSpPr txBox="1">
            <a:spLocks noGrp="1"/>
          </p:cNvSpPr>
          <p:nvPr>
            <p:ph type="title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88000" tIns="45700" rIns="91425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5741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 title="Title"/>
          <p:cNvSpPr txBox="1">
            <a:spLocks noGrp="1"/>
          </p:cNvSpPr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sz="4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2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3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body" idx="4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0"/>
          <p:cNvSpPr>
            <a:spLocks noGrp="1"/>
          </p:cNvSpPr>
          <p:nvPr>
            <p:ph type="pic" idx="5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73293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11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6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39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57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94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9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07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21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5" r:id="rId21"/>
    <p:sldLayoutId id="2147483866" r:id="rId22"/>
    <p:sldLayoutId id="2147483867" r:id="rId23"/>
    <p:sldLayoutId id="2147483868" r:id="rId24"/>
    <p:sldLayoutId id="2147483869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1" descr="Company name and logo group of information&#10;"/>
          <p:cNvGrpSpPr/>
          <p:nvPr/>
        </p:nvGrpSpPr>
        <p:grpSpPr>
          <a:xfrm>
            <a:off x="2955850" y="2855631"/>
            <a:ext cx="2096024" cy="1334195"/>
            <a:chOff x="2955850" y="2902286"/>
            <a:chExt cx="2096024" cy="1334195"/>
          </a:xfrm>
        </p:grpSpPr>
        <p:sp>
          <p:nvSpPr>
            <p:cNvPr id="217" name="Google Shape;217;p21"/>
            <p:cNvSpPr txBox="1"/>
            <p:nvPr/>
          </p:nvSpPr>
          <p:spPr>
            <a:xfrm>
              <a:off x="3040084" y="2902286"/>
              <a:ext cx="20117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BUSINESS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ANALYTICS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18" name="Google Shape;218;p21"/>
            <p:cNvSpPr txBox="1"/>
            <p:nvPr/>
          </p:nvSpPr>
          <p:spPr>
            <a:xfrm>
              <a:off x="2955850" y="3713261"/>
              <a:ext cx="20392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USING R PROGRAMMING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LANGUAGE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21"/>
          <p:cNvSpPr txBox="1">
            <a:spLocks noGrp="1"/>
          </p:cNvSpPr>
          <p:nvPr>
            <p:ph type="ctrTitle"/>
          </p:nvPr>
        </p:nvSpPr>
        <p:spPr>
          <a:xfrm>
            <a:off x="6375721" y="2553194"/>
            <a:ext cx="4853573" cy="106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70"/>
              <a:buFont typeface="Calibri"/>
              <a:buNone/>
            </a:pPr>
            <a:r>
              <a:rPr lang="en-US" sz="3870" dirty="0"/>
              <a:t> CASE STUDY</a:t>
            </a:r>
            <a:br>
              <a:rPr lang="en-US" sz="3870" dirty="0"/>
            </a:br>
            <a:r>
              <a:rPr lang="en-US" sz="3870" dirty="0"/>
              <a:t>	</a:t>
            </a:r>
            <a:r>
              <a:rPr lang="en-US" sz="2880" dirty="0"/>
              <a:t>OF</a:t>
            </a:r>
            <a:br>
              <a:rPr lang="en-US" sz="2880" dirty="0"/>
            </a:br>
            <a:r>
              <a:rPr lang="en-US" sz="3600" dirty="0"/>
              <a:t>AUTO INSURANCE</a:t>
            </a:r>
            <a:endParaRPr sz="3870" dirty="0"/>
          </a:p>
        </p:txBody>
      </p:sp>
      <p:sp>
        <p:nvSpPr>
          <p:cNvPr id="220" name="Google Shape;220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612" y="0"/>
            <a:ext cx="8915399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</a:t>
            </a:r>
            <a:r>
              <a:rPr lang="en-US" i="1" dirty="0" smtClean="0"/>
              <a:t>dashboards</a:t>
            </a:r>
            <a:r>
              <a:rPr lang="en-US" b="0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206500"/>
            <a:ext cx="11990388" cy="365760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C000"/>
                </a:solidFill>
              </a:rPr>
              <a:t>it was found that there are significant differences in the average MPA and TCA of customers from Rural, suburban, and </a:t>
            </a:r>
            <a:r>
              <a:rPr lang="en-US" dirty="0" smtClean="0">
                <a:solidFill>
                  <a:srgbClr val="FFC000"/>
                </a:solidFill>
              </a:rPr>
              <a:t>urban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Rural customers are </a:t>
            </a:r>
            <a:r>
              <a:rPr lang="en-US" dirty="0" smtClean="0">
                <a:solidFill>
                  <a:srgbClr val="FFFF00"/>
                </a:solidFill>
              </a:rPr>
              <a:t> not LESS </a:t>
            </a:r>
            <a:r>
              <a:rPr lang="en-US" dirty="0">
                <a:solidFill>
                  <a:srgbClr val="FFFF00"/>
                </a:solidFill>
              </a:rPr>
              <a:t>valuable than Urban </a:t>
            </a:r>
            <a:r>
              <a:rPr lang="en-US" dirty="0" smtClean="0">
                <a:solidFill>
                  <a:srgbClr val="FFFF00"/>
                </a:solidFill>
              </a:rPr>
              <a:t>customers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Educated customers (with a bachelors or equivalent degree) </a:t>
            </a:r>
            <a:r>
              <a:rPr lang="en-US" dirty="0" smtClean="0">
                <a:solidFill>
                  <a:srgbClr val="FFFF00"/>
                </a:solidFill>
              </a:rPr>
              <a:t>are not  </a:t>
            </a:r>
            <a:r>
              <a:rPr lang="en-US" dirty="0">
                <a:solidFill>
                  <a:srgbClr val="FFFF00"/>
                </a:solidFill>
              </a:rPr>
              <a:t>more valuable than </a:t>
            </a:r>
            <a:r>
              <a:rPr lang="en-US" dirty="0" smtClean="0">
                <a:solidFill>
                  <a:srgbClr val="FFFF00"/>
                </a:solidFill>
              </a:rPr>
              <a:t>others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Marital status has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role to play in determining the value of a customer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it was found that there are significant differences in the average MPA of customers by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it was found that there are NO significant differences in the average CLV, MPA, and TCA of customers by sales </a:t>
            </a:r>
            <a:r>
              <a:rPr lang="en-US" dirty="0" err="1" smtClean="0">
                <a:solidFill>
                  <a:srgbClr val="FFFF00"/>
                </a:solidFill>
              </a:rPr>
              <a:t>channe</a:t>
            </a:r>
            <a:endParaRPr lang="en-US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About 73% of the customers in </a:t>
            </a:r>
            <a:r>
              <a:rPr lang="en-US" dirty="0" err="1">
                <a:solidFill>
                  <a:srgbClr val="FFFF00"/>
                </a:solidFill>
              </a:rPr>
              <a:t>california</a:t>
            </a:r>
            <a:r>
              <a:rPr lang="en-US" dirty="0">
                <a:solidFill>
                  <a:srgbClr val="FFFF00"/>
                </a:solidFill>
              </a:rPr>
              <a:t> bought personal auto insurance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About 74% of the customers nationwide bought personal auto insurance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 it can be said that agent and branch channels in California relatively performs better than others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The </a:t>
            </a:r>
            <a:r>
              <a:rPr lang="en-US" dirty="0" err="1" smtClean="0">
                <a:solidFill>
                  <a:srgbClr val="FFFF00"/>
                </a:solidFill>
              </a:rPr>
              <a:t>california</a:t>
            </a:r>
            <a:r>
              <a:rPr lang="en-US" dirty="0">
                <a:solidFill>
                  <a:srgbClr val="FFFF00"/>
                </a:solidFill>
              </a:rPr>
              <a:t>, agent and branch channels nationwide relatively performs better than others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FFC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18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</a:pPr>
            <a:r>
              <a:rPr lang="en-US"/>
              <a:t>Thank </a:t>
            </a:r>
            <a:r>
              <a:rPr lang="en-US" b="0"/>
              <a:t>You.</a:t>
            </a:r>
            <a:endParaRPr/>
          </a:p>
        </p:txBody>
      </p:sp>
      <p:sp>
        <p:nvSpPr>
          <p:cNvPr id="319" name="Google Shape;31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>
                <a:solidFill>
                  <a:schemeClr val="tx1"/>
                </a:solidFill>
              </a:rPr>
              <a:t>SRIJIT DAS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>
                <a:solidFill>
                  <a:schemeClr val="tx1"/>
                </a:solidFill>
              </a:rPr>
              <a:t>8617283581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rijit.das1994@gmail.com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2" name="Google Shape;322;p31"/>
          <p:cNvSpPr txBox="1">
            <a:spLocks noGrp="1"/>
          </p:cNvSpPr>
          <p:nvPr>
            <p:ph type="body" idx="4"/>
          </p:nvPr>
        </p:nvSpPr>
        <p:spPr>
          <a:xfrm>
            <a:off x="6822929" y="4673902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www.info@ivyproschool.com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6167563" y="860944"/>
            <a:ext cx="4911633" cy="2200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/>
              <a:t> For an Auto Insurance company, predicted the conditions effecting customer life time value</a:t>
            </a:r>
            <a:br>
              <a:rPr lang="en-US" sz="2000"/>
            </a:br>
            <a:r>
              <a:rPr lang="en-US" sz="2000"/>
              <a:t>(CLV). CLV is the total revenue the client will derive from their entire relationship with a</a:t>
            </a:r>
            <a:br>
              <a:rPr lang="en-US" sz="2000"/>
            </a:br>
            <a:r>
              <a:rPr lang="en-US" sz="2000"/>
              <a:t>customer. </a:t>
            </a:r>
            <a:br>
              <a:rPr lang="en-US" sz="2000"/>
            </a:br>
            <a:r>
              <a:rPr lang="en-US" sz="2000"/>
              <a:t> </a:t>
            </a:r>
            <a:endParaRPr sz="2000" b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2"/>
          <p:cNvSpPr txBox="1">
            <a:spLocks noGrp="1"/>
          </p:cNvSpPr>
          <p:nvPr>
            <p:ph type="body" idx="1"/>
          </p:nvPr>
        </p:nvSpPr>
        <p:spPr>
          <a:xfrm>
            <a:off x="6221656" y="2869623"/>
            <a:ext cx="4857540" cy="34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700" u="sng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80"/>
              <a:buNone/>
            </a:pPr>
            <a:r>
              <a:rPr lang="en-US" sz="2380" b="1" u="sng">
                <a:solidFill>
                  <a:srgbClr val="3C3C3C"/>
                </a:solidFill>
              </a:rPr>
              <a:t>ANALYSIS TESTS:</a:t>
            </a:r>
            <a:endParaRPr/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 b="1"/>
              <a:t>UNDERSTAND THE VARIABLES IN THE DATA</a:t>
            </a:r>
            <a:endParaRPr/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 b="1"/>
              <a:t>CLEAN DATA</a:t>
            </a:r>
            <a:br>
              <a:rPr lang="en-US" sz="1700" b="1"/>
            </a:br>
            <a:r>
              <a:rPr lang="en-US" sz="1700" b="1"/>
              <a:t>	</a:t>
            </a:r>
            <a:endParaRPr/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 b="1"/>
              <a:t>SUMMERISE DATA	</a:t>
            </a:r>
            <a:endParaRPr/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 b="1"/>
              <a:t>RESULTS AND INTERPRETATION	     </a:t>
            </a:r>
            <a:endParaRPr/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 b="1"/>
              <a:t>MULTICOLINEARITY &amp; PREDICTED VALUES</a:t>
            </a:r>
            <a:endParaRPr/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 b="1"/>
              <a:t>CHECKING FOR ASSUMPTION</a:t>
            </a:r>
            <a:endParaRPr/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 b="1"/>
              <a:t>DATA MANIPULATION</a:t>
            </a:r>
            <a:endParaRPr/>
          </a:p>
          <a:p>
            <a:pPr marL="342900" lvl="0" indent="-25654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360"/>
              <a:buFont typeface="Arial"/>
              <a:buNone/>
            </a:pPr>
            <a:endParaRPr sz="1360" b="1"/>
          </a:p>
          <a:p>
            <a:pPr marL="342900" lvl="0" indent="-2349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None/>
            </a:pPr>
            <a:endParaRPr sz="1700"/>
          </a:p>
        </p:txBody>
      </p:sp>
      <p:grpSp>
        <p:nvGrpSpPr>
          <p:cNvPr id="229" name="Google Shape;229;p22" descr="Company initials and name grouped block"/>
          <p:cNvGrpSpPr/>
          <p:nvPr/>
        </p:nvGrpSpPr>
        <p:grpSpPr>
          <a:xfrm>
            <a:off x="2846114" y="2869623"/>
            <a:ext cx="2628823" cy="1272640"/>
            <a:chOff x="2846115" y="2902286"/>
            <a:chExt cx="2628823" cy="1272640"/>
          </a:xfrm>
        </p:grpSpPr>
        <p:sp>
          <p:nvSpPr>
            <p:cNvPr id="230" name="Google Shape;230;p22"/>
            <p:cNvSpPr txBox="1"/>
            <p:nvPr/>
          </p:nvSpPr>
          <p:spPr>
            <a:xfrm>
              <a:off x="2846115" y="2902286"/>
              <a:ext cx="2628823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003AB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OBJECTIVES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003AB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	&amp;</a:t>
              </a:r>
              <a:endParaRPr sz="2400" b="1">
                <a:solidFill>
                  <a:srgbClr val="003AB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31" name="Google Shape;231;p22"/>
            <p:cNvSpPr txBox="1"/>
            <p:nvPr/>
          </p:nvSpPr>
          <p:spPr>
            <a:xfrm>
              <a:off x="2955850" y="3713261"/>
              <a:ext cx="21990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AF8500"/>
                  </a:solidFill>
                  <a:latin typeface="Calibri"/>
                  <a:ea typeface="Calibri"/>
                  <a:cs typeface="Calibri"/>
                  <a:sym typeface="Calibri"/>
                </a:rPr>
                <a:t>ANALYSIS TESTS</a:t>
              </a:r>
              <a:endParaRPr sz="1400" b="1" dirty="0">
                <a:solidFill>
                  <a:srgbClr val="AF85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>
            <a:spLocks noGrp="1"/>
          </p:cNvSpPr>
          <p:nvPr>
            <p:ph type="body" idx="1"/>
          </p:nvPr>
        </p:nvSpPr>
        <p:spPr>
          <a:xfrm>
            <a:off x="451930" y="2143077"/>
            <a:ext cx="7342632" cy="294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 The data set has </a:t>
            </a:r>
            <a:r>
              <a:rPr lang="en-US" b="1" dirty="0"/>
              <a:t>26 attributes </a:t>
            </a:r>
            <a:r>
              <a:rPr lang="en-US" b="1" dirty="0" smtClean="0"/>
              <a:t>and 9134 </a:t>
            </a:r>
            <a:r>
              <a:rPr lang="en-US" b="1" dirty="0"/>
              <a:t>records. </a:t>
            </a:r>
            <a:r>
              <a:rPr lang="en-US" dirty="0"/>
              <a:t>It has no missing values and the dependent variable is the attribute: </a:t>
            </a:r>
            <a:r>
              <a:rPr lang="en-US" b="1" dirty="0"/>
              <a:t>CLV</a:t>
            </a:r>
            <a:r>
              <a:rPr lang="en-US" dirty="0"/>
              <a:t>,</a:t>
            </a:r>
          </a:p>
          <a:p>
            <a:pPr marL="76200" indent="0">
              <a:buNone/>
            </a:pPr>
            <a:r>
              <a:rPr lang="en-US" dirty="0" smtClean="0"/>
              <a:t>          standing </a:t>
            </a:r>
            <a:r>
              <a:rPr lang="en-US" dirty="0"/>
              <a:t>for </a:t>
            </a:r>
            <a:r>
              <a:rPr lang="en-US" b="1" i="1" dirty="0"/>
              <a:t>customer lifetime value. </a:t>
            </a:r>
            <a:r>
              <a:rPr lang="en-US" dirty="0"/>
              <a:t>The </a:t>
            </a:r>
            <a:r>
              <a:rPr lang="en-US" dirty="0" smtClean="0"/>
              <a:t>     description </a:t>
            </a:r>
            <a:r>
              <a:rPr lang="en-US" dirty="0"/>
              <a:t>of 26 attributes along with their nature</a:t>
            </a:r>
          </a:p>
          <a:p>
            <a:pPr marL="76200" indent="0">
              <a:buNone/>
            </a:pPr>
            <a:r>
              <a:rPr lang="en-US" dirty="0"/>
              <a:t>(numerical, categorical, answer, question, link)</a:t>
            </a:r>
            <a:endParaRPr dirty="0"/>
          </a:p>
        </p:txBody>
      </p:sp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451940" y="118237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Calibri"/>
              <a:buNone/>
            </a:pPr>
            <a:r>
              <a:rPr lang="en-US" sz="3959" dirty="0"/>
              <a:t> </a:t>
            </a:r>
            <a:r>
              <a:rPr lang="en-US" sz="2430" dirty="0"/>
              <a:t>UNDERSTAND THE VARIABLES IN THE DATA</a:t>
            </a:r>
            <a:r>
              <a:rPr lang="en-US" sz="3959" dirty="0"/>
              <a:t/>
            </a:r>
            <a:br>
              <a:rPr lang="en-US" sz="3959" dirty="0"/>
            </a:br>
            <a:endParaRPr sz="3959" b="0" dirty="0"/>
          </a:p>
        </p:txBody>
      </p:sp>
      <p:sp>
        <p:nvSpPr>
          <p:cNvPr id="241" name="Google Shape;241;p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body" idx="1"/>
          </p:nvPr>
        </p:nvSpPr>
        <p:spPr>
          <a:xfrm>
            <a:off x="531378" y="3129567"/>
            <a:ext cx="6539123" cy="302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Meanwhile when applied the </a:t>
            </a:r>
            <a:r>
              <a:rPr lang="en-US" sz="2000" b="1"/>
              <a:t>Boxplot </a:t>
            </a:r>
            <a:r>
              <a:rPr lang="en-US" sz="2000"/>
              <a:t>operation, some </a:t>
            </a:r>
            <a:r>
              <a:rPr lang="en-US" sz="2000" b="1"/>
              <a:t>outlliers </a:t>
            </a:r>
            <a:r>
              <a:rPr lang="en-US" sz="2000"/>
              <a:t>has been </a:t>
            </a:r>
            <a:r>
              <a:rPr lang="en-US" sz="2000" b="1"/>
              <a:t>detected </a:t>
            </a:r>
            <a:r>
              <a:rPr lang="en-US" sz="2000"/>
              <a:t>in variables or columns those are</a:t>
            </a:r>
            <a:r>
              <a:rPr lang="en-US" sz="2000" b="1"/>
              <a:t> Custemer Lifetime Value, Monthly Premium Auto &amp; Total Claim Amount.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Use </a:t>
            </a:r>
            <a:r>
              <a:rPr lang="en-US" sz="2000" b="1"/>
              <a:t>Quantile </a:t>
            </a:r>
            <a:r>
              <a:rPr lang="en-US" sz="2000"/>
              <a:t> which is a </a:t>
            </a:r>
            <a:r>
              <a:rPr lang="en-US" sz="2000" b="1"/>
              <a:t>frequency distribution </a:t>
            </a:r>
            <a:r>
              <a:rPr lang="en-US" sz="2000"/>
              <a:t> function used to detect whether those </a:t>
            </a:r>
            <a:r>
              <a:rPr lang="en-US" sz="2000" b="1"/>
              <a:t>Outliers  </a:t>
            </a:r>
            <a:r>
              <a:rPr lang="en-US" sz="2000"/>
              <a:t>has been occured from and remove them by applied neccessary conditions to made those variables to a </a:t>
            </a:r>
            <a:r>
              <a:rPr lang="en-US" sz="2000" b="1"/>
              <a:t>normal observative </a:t>
            </a:r>
            <a:r>
              <a:rPr lang="en-US" sz="2000"/>
              <a:t>and made them for next operation.</a:t>
            </a:r>
            <a:endParaRPr sz="2000"/>
          </a:p>
        </p:txBody>
      </p:sp>
      <p:sp>
        <p:nvSpPr>
          <p:cNvPr id="249" name="Google Shape;249;p24"/>
          <p:cNvSpPr txBox="1">
            <a:spLocks noGrp="1"/>
          </p:cNvSpPr>
          <p:nvPr>
            <p:ph type="body" idx="3"/>
          </p:nvPr>
        </p:nvSpPr>
        <p:spPr>
          <a:xfrm>
            <a:off x="531379" y="1893195"/>
            <a:ext cx="7342621" cy="12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After managed the variables with their datatypes, it’s time to check their values using the </a:t>
            </a:r>
            <a:r>
              <a:rPr lang="en-US" b="1"/>
              <a:t>Boxplot,</a:t>
            </a:r>
            <a:r>
              <a:rPr lang="en-US"/>
              <a:t>which was generally used to detect the outliers(abnormal observation).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b="1"/>
          </a:p>
        </p:txBody>
      </p:sp>
      <p:sp>
        <p:nvSpPr>
          <p:cNvPr id="248" name="Google Shape;248;p24"/>
          <p:cNvSpPr txBox="1">
            <a:spLocks noGrp="1"/>
          </p:cNvSpPr>
          <p:nvPr>
            <p:ph type="title"/>
          </p:nvPr>
        </p:nvSpPr>
        <p:spPr>
          <a:xfrm>
            <a:off x="531378" y="1409064"/>
            <a:ext cx="6358819" cy="78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Calibri"/>
              <a:buNone/>
            </a:pPr>
            <a:r>
              <a:rPr lang="en-US" sz="2880"/>
              <a:t> CLEAN DATA</a:t>
            </a:r>
            <a:br>
              <a:rPr lang="en-US" sz="2880"/>
            </a:br>
            <a:endParaRPr sz="2880" b="0"/>
          </a:p>
        </p:txBody>
      </p:sp>
      <p:sp>
        <p:nvSpPr>
          <p:cNvPr id="252" name="Google Shape;252;p2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2" name="Google Shape;262;p2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/>
              <a:t>This operation is generally  used to detect and remove unused data known as NA(not available) and made able to proceed for next operation.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0" name="Google Shape;260;p25"/>
          <p:cNvSpPr txBox="1">
            <a:spLocks noGrp="1"/>
          </p:cNvSpPr>
          <p:nvPr>
            <p:ph type="body" idx="5"/>
          </p:nvPr>
        </p:nvSpPr>
        <p:spPr>
          <a:xfrm>
            <a:off x="520493" y="1376932"/>
            <a:ext cx="7368596" cy="1379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After made all the varibales into a normally observative , next objective to find </a:t>
            </a:r>
            <a:r>
              <a:rPr lang="en-US" b="1"/>
              <a:t>missing values </a:t>
            </a:r>
            <a:r>
              <a:rPr lang="en-US"/>
              <a:t>of the variables or columns,  applied neccessary functions to detect them and ommit them.  </a:t>
            </a:r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5"/>
          <p:cNvSpPr txBox="1">
            <a:spLocks noGrp="1"/>
          </p:cNvSpPr>
          <p:nvPr>
            <p:ph type="title"/>
          </p:nvPr>
        </p:nvSpPr>
        <p:spPr>
          <a:xfrm>
            <a:off x="518678" y="708338"/>
            <a:ext cx="8333222" cy="430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Calibri"/>
              <a:buNone/>
            </a:pPr>
            <a:r>
              <a:rPr lang="en-US" sz="2880"/>
              <a:t>Summarise Data</a:t>
            </a:r>
            <a:endParaRPr sz="288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body" idx="1"/>
          </p:nvPr>
        </p:nvSpPr>
        <p:spPr>
          <a:xfrm>
            <a:off x="518678" y="759854"/>
            <a:ext cx="11173524" cy="573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Next objective  was find  </a:t>
            </a:r>
            <a:r>
              <a:rPr lang="en-US" b="1"/>
              <a:t>result &amp; interpretation </a:t>
            </a:r>
            <a:r>
              <a:rPr lang="en-US"/>
              <a:t> through </a:t>
            </a:r>
            <a:r>
              <a:rPr lang="en-US" b="1"/>
              <a:t>Linear Model</a:t>
            </a:r>
            <a:r>
              <a:rPr lang="en-US"/>
              <a:t>  . First applied  </a:t>
            </a:r>
            <a:r>
              <a:rPr lang="en-US" b="1"/>
              <a:t>Linear model or Regression </a:t>
            </a:r>
            <a:r>
              <a:rPr lang="en-US"/>
              <a:t>model. This </a:t>
            </a:r>
            <a:r>
              <a:rPr lang="en-US" b="1"/>
              <a:t>linear Equation </a:t>
            </a:r>
            <a:r>
              <a:rPr lang="en-US"/>
              <a:t>gave some values like </a:t>
            </a:r>
            <a:r>
              <a:rPr lang="en-US" b="1"/>
              <a:t>Standard Error,Estimated Values, T-values &amp; P-values.</a:t>
            </a:r>
            <a:r>
              <a:rPr lang="en-US"/>
              <a:t>But main  target was to focus on </a:t>
            </a:r>
            <a:r>
              <a:rPr lang="en-US" b="1"/>
              <a:t>p-value or probabilty value.  </a:t>
            </a:r>
            <a:r>
              <a:rPr lang="en-US"/>
              <a:t>If </a:t>
            </a:r>
            <a:r>
              <a:rPr lang="en-US" b="1"/>
              <a:t>p-value</a:t>
            </a:r>
            <a:r>
              <a:rPr lang="en-US"/>
              <a:t> </a:t>
            </a:r>
            <a:r>
              <a:rPr lang="en-US" b="1"/>
              <a:t>less than 0.05</a:t>
            </a:r>
            <a:r>
              <a:rPr lang="en-US"/>
              <a:t> should be retained in the model, else </a:t>
            </a:r>
            <a:r>
              <a:rPr lang="en-US" b="1"/>
              <a:t>remove them</a:t>
            </a:r>
            <a:r>
              <a:rPr lang="en-US"/>
              <a:t> from the </a:t>
            </a:r>
            <a:r>
              <a:rPr lang="en-US" b="1"/>
              <a:t>model. </a:t>
            </a:r>
            <a:r>
              <a:rPr lang="en-US"/>
              <a:t> The process continued until all of the variables of the model less than 0.05.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The another</a:t>
            </a:r>
            <a:r>
              <a:rPr lang="en-US" b="1"/>
              <a:t> </a:t>
            </a:r>
            <a:r>
              <a:rPr lang="en-US"/>
              <a:t>observation in that model was to check the difference between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R-square &amp; Adjusted R-square. R</a:t>
            </a:r>
            <a:r>
              <a:rPr lang="en-US"/>
              <a:t>-</a:t>
            </a:r>
            <a:r>
              <a:rPr lang="en-US" b="1"/>
              <a:t>squared</a:t>
            </a:r>
            <a:r>
              <a:rPr lang="en-US"/>
              <a:t> is a statistical measure of how close the data are to the fitted </a:t>
            </a:r>
            <a:r>
              <a:rPr lang="en-US" b="1"/>
              <a:t>regression</a:t>
            </a:r>
            <a:r>
              <a:rPr lang="en-US"/>
              <a:t> line whether the </a:t>
            </a:r>
            <a:r>
              <a:rPr lang="en-US" b="1"/>
              <a:t>adjusted R</a:t>
            </a:r>
            <a:r>
              <a:rPr lang="en-US"/>
              <a:t>-</a:t>
            </a:r>
            <a:r>
              <a:rPr lang="en-US" b="1"/>
              <a:t>squared</a:t>
            </a:r>
            <a:r>
              <a:rPr lang="en-US"/>
              <a:t> is a modified version of </a:t>
            </a:r>
            <a:r>
              <a:rPr lang="en-US" b="1"/>
              <a:t>R</a:t>
            </a:r>
            <a:r>
              <a:rPr lang="en-US"/>
              <a:t>-</a:t>
            </a:r>
            <a:r>
              <a:rPr lang="en-US" b="1"/>
              <a:t>squared</a:t>
            </a:r>
            <a:r>
              <a:rPr lang="en-US"/>
              <a:t> that has been </a:t>
            </a:r>
            <a:r>
              <a:rPr lang="en-US" b="1"/>
              <a:t>adjusted</a:t>
            </a:r>
            <a:r>
              <a:rPr lang="en-US"/>
              <a:t> for the number of predictors in the model. If the difference between </a:t>
            </a:r>
            <a:r>
              <a:rPr lang="en-US" b="1"/>
              <a:t>R &amp; Adjusted R </a:t>
            </a:r>
            <a:r>
              <a:rPr lang="en-US"/>
              <a:t>  </a:t>
            </a:r>
            <a:r>
              <a:rPr lang="en-US" b="1"/>
              <a:t>decreases</a:t>
            </a:r>
            <a:r>
              <a:rPr lang="en-US"/>
              <a:t> when a predictor </a:t>
            </a:r>
            <a:r>
              <a:rPr lang="en-US" b="1"/>
              <a:t>improves</a:t>
            </a:r>
            <a:r>
              <a:rPr lang="en-US"/>
              <a:t> the model by less than expected by chance.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FF0000"/>
                </a:solidFill>
              </a:rPr>
              <a:t>From the given </a:t>
            </a:r>
            <a:r>
              <a:rPr lang="en-US" b="1">
                <a:solidFill>
                  <a:srgbClr val="FF0000"/>
                </a:solidFill>
              </a:rPr>
              <a:t>raw data,</a:t>
            </a:r>
            <a:r>
              <a:rPr lang="en-US">
                <a:solidFill>
                  <a:srgbClr val="FF0000"/>
                </a:solidFill>
              </a:rPr>
              <a:t> the </a:t>
            </a:r>
            <a:r>
              <a:rPr lang="en-US" b="1">
                <a:solidFill>
                  <a:srgbClr val="FF0000"/>
                </a:solidFill>
              </a:rPr>
              <a:t>linear model </a:t>
            </a:r>
            <a:r>
              <a:rPr lang="en-US">
                <a:solidFill>
                  <a:srgbClr val="FF0000"/>
                </a:solidFill>
              </a:rPr>
              <a:t>maiden with modified where each and every variable’s p-value was less than </a:t>
            </a:r>
            <a:r>
              <a:rPr lang="en-US" b="1">
                <a:solidFill>
                  <a:srgbClr val="FF0000"/>
                </a:solidFill>
              </a:rPr>
              <a:t> 0.05 </a:t>
            </a:r>
            <a:r>
              <a:rPr lang="en-US">
                <a:solidFill>
                  <a:srgbClr val="FF0000"/>
                </a:solidFill>
              </a:rPr>
              <a:t>and also the </a:t>
            </a:r>
            <a:r>
              <a:rPr lang="en-US" b="1">
                <a:solidFill>
                  <a:srgbClr val="FF0000"/>
                </a:solidFill>
              </a:rPr>
              <a:t>R-square = 0.852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&amp; Adjusted R-square=0.8515 </a:t>
            </a:r>
            <a:r>
              <a:rPr lang="en-US">
                <a:solidFill>
                  <a:srgbClr val="FF0000"/>
                </a:solidFill>
              </a:rPr>
              <a:t>,the difference between them was </a:t>
            </a:r>
            <a:r>
              <a:rPr lang="en-US" b="1">
                <a:solidFill>
                  <a:srgbClr val="FF0000"/>
                </a:solidFill>
              </a:rPr>
              <a:t>negligible</a:t>
            </a:r>
            <a:r>
              <a:rPr lang="en-US">
                <a:solidFill>
                  <a:srgbClr val="FF0000"/>
                </a:solidFill>
              </a:rPr>
              <a:t>.</a:t>
            </a:r>
            <a:endParaRPr>
              <a:solidFill>
                <a:srgbClr val="FF0000"/>
              </a:solidFill>
            </a:endParaRPr>
          </a:p>
          <a:p>
            <a:pPr marL="3429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3429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8333222" cy="5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/>
              <a:t>RESULTS   AND   INTERPRETATION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>
            <a:spLocks noGrp="1"/>
          </p:cNvSpPr>
          <p:nvPr>
            <p:ph type="body" idx="1"/>
          </p:nvPr>
        </p:nvSpPr>
        <p:spPr>
          <a:xfrm>
            <a:off x="553781" y="836779"/>
            <a:ext cx="9285678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/>
              <a:t>MULTICOLINEARITY &amp; PREDICTED VALUES</a:t>
            </a:r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82" name="Google Shape;282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83" name="Google Shape;283;p27"/>
          <p:cNvSpPr txBox="1">
            <a:spLocks noGrp="1"/>
          </p:cNvSpPr>
          <p:nvPr>
            <p:ph type="body" idx="2"/>
          </p:nvPr>
        </p:nvSpPr>
        <p:spPr>
          <a:xfrm>
            <a:off x="553791" y="1504231"/>
            <a:ext cx="9981127" cy="527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To check the presence of </a:t>
            </a:r>
            <a:r>
              <a:rPr lang="en-US" sz="2800" b="1" dirty="0"/>
              <a:t> multi-collinearity </a:t>
            </a:r>
            <a:r>
              <a:rPr lang="en-US" sz="2800" dirty="0"/>
              <a:t> of this dataset , applied </a:t>
            </a:r>
            <a:r>
              <a:rPr lang="en-US" sz="2800" b="1" dirty="0"/>
              <a:t>VIF function. If</a:t>
            </a:r>
            <a:r>
              <a:rPr lang="en-US" sz="2800" dirty="0"/>
              <a:t> the </a:t>
            </a:r>
            <a:r>
              <a:rPr lang="en-US" sz="2800" b="1" dirty="0"/>
              <a:t>VIF values are</a:t>
            </a:r>
            <a:r>
              <a:rPr lang="en-US" sz="2800" dirty="0"/>
              <a:t>  Closer to 2 ,better the model will be.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solidFill>
                  <a:srgbClr val="FF0000"/>
                </a:solidFill>
              </a:rPr>
              <a:t>By using VIF test </a:t>
            </a:r>
            <a:r>
              <a:rPr lang="en-US" sz="2800" b="1" dirty="0" smtClean="0">
                <a:solidFill>
                  <a:srgbClr val="FF0000"/>
                </a:solidFill>
              </a:rPr>
              <a:t>,some values are grater then 2 . </a:t>
            </a:r>
            <a:r>
              <a:rPr lang="en-US" sz="2800" b="1" dirty="0">
                <a:solidFill>
                  <a:srgbClr val="FF0000"/>
                </a:solidFill>
              </a:rPr>
              <a:t>So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solidFill>
                  <a:srgbClr val="FF0000"/>
                </a:solidFill>
              </a:rPr>
              <a:t>There was multi-collinearity presence in the model</a:t>
            </a:r>
            <a:r>
              <a:rPr lang="en-US" sz="2800" b="1" dirty="0" smtClean="0">
                <a:solidFill>
                  <a:srgbClr val="FF0000"/>
                </a:solidFill>
              </a:rPr>
              <a:t>. We remove this </a:t>
            </a:r>
            <a:r>
              <a:rPr lang="en-US" sz="2800" b="1" dirty="0" err="1" smtClean="0">
                <a:solidFill>
                  <a:srgbClr val="FF0000"/>
                </a:solidFill>
              </a:rPr>
              <a:t>colum</a:t>
            </a:r>
            <a:r>
              <a:rPr lang="en-US" sz="2800" b="1" dirty="0" smtClean="0">
                <a:solidFill>
                  <a:srgbClr val="FF0000"/>
                </a:solidFill>
              </a:rPr>
              <a:t> those having high value grater 2</a:t>
            </a:r>
            <a:endParaRPr sz="28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After multi-collinearity test , found the predictors by using </a:t>
            </a:r>
            <a:r>
              <a:rPr lang="en-US" sz="2800" b="1" dirty="0"/>
              <a:t>Fitted function </a:t>
            </a:r>
            <a:r>
              <a:rPr lang="en-US" sz="2800" dirty="0"/>
              <a:t> for check </a:t>
            </a:r>
            <a:r>
              <a:rPr lang="en-US" sz="2800" b="1" dirty="0"/>
              <a:t>MAPE or Mean Absolute Percentage Error </a:t>
            </a:r>
            <a:r>
              <a:rPr lang="en-US" sz="2800" dirty="0"/>
              <a:t>, which is between the </a:t>
            </a:r>
            <a:r>
              <a:rPr lang="en-US" sz="2800" b="1" dirty="0"/>
              <a:t>actual data</a:t>
            </a:r>
            <a:r>
              <a:rPr lang="en-US" sz="2800" dirty="0"/>
              <a:t> and the </a:t>
            </a:r>
            <a:r>
              <a:rPr lang="en-US" sz="2800" b="1" dirty="0"/>
              <a:t>predictors.</a:t>
            </a:r>
            <a:r>
              <a:rPr lang="en-US" sz="2800" dirty="0"/>
              <a:t> If </a:t>
            </a:r>
            <a:r>
              <a:rPr lang="en-US" sz="2800" b="1" dirty="0"/>
              <a:t>MAPE  less than 10% ,  much better the model will be.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solidFill>
                  <a:srgbClr val="FF0000"/>
                </a:solidFill>
              </a:rPr>
              <a:t> In this model MAPE =0.138 or 13% . So that the model is ok.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>
            <a:spLocks noGrp="1"/>
          </p:cNvSpPr>
          <p:nvPr>
            <p:ph type="body" idx="1"/>
          </p:nvPr>
        </p:nvSpPr>
        <p:spPr>
          <a:xfrm>
            <a:off x="520492" y="1376932"/>
            <a:ext cx="11018977" cy="474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In final  assumption part,some observation like residuals should be uncorrelated or  Autocorrelation or Null H0: residuals from a linear regression are uncorrelated. Value should be close to 2 or Less than 1 and greater than 3 (concern) or lastly </a:t>
            </a:r>
            <a:r>
              <a:rPr lang="en-US" b="1"/>
              <a:t>Should get a high p value.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>
                <a:solidFill>
                  <a:srgbClr val="FF0000"/>
                </a:solidFill>
              </a:rPr>
              <a:t>By using Durbin-Watson test p-value was 0.634 which is high.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Also applied Breusch-Pagan test for error in homogeneous , in this case p-value must more than 0.05.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>
                <a:solidFill>
                  <a:srgbClr val="FF0000"/>
                </a:solidFill>
              </a:rPr>
              <a:t>Applied that test but approached that the  p-value less than 0.05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The last method that applied was Normality test i.e. whether the data  were normally distributed or not. In that purpose used </a:t>
            </a:r>
            <a:r>
              <a:rPr lang="en-US" b="1"/>
              <a:t>Anderson-Darling(p value must higher than 0.05)</a:t>
            </a:r>
            <a:r>
              <a:rPr lang="en-US"/>
              <a:t> test and for graphical way used </a:t>
            </a:r>
            <a:r>
              <a:rPr lang="en-US" b="1"/>
              <a:t>Histogram .</a:t>
            </a:r>
            <a:r>
              <a:rPr lang="en-US"/>
              <a:t>Both methodologies were used in residuals of that model.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>
                <a:solidFill>
                  <a:srgbClr val="FF0000"/>
                </a:solidFill>
              </a:rPr>
              <a:t>Applied both method and approached that p-value again less than 0.05 and also observed from Histogram that data are not normally distributed.</a:t>
            </a:r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1217" y="840435"/>
            <a:ext cx="4172755" cy="51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Calibri"/>
              <a:buNone/>
            </a:pPr>
            <a:r>
              <a:rPr lang="en-US" sz="3959"/>
              <a:t> </a:t>
            </a:r>
            <a:endParaRPr sz="3959" b="0"/>
          </a:p>
        </p:txBody>
      </p:sp>
      <p:sp>
        <p:nvSpPr>
          <p:cNvPr id="293" name="Google Shape;293;p28"/>
          <p:cNvSpPr/>
          <p:nvPr/>
        </p:nvSpPr>
        <p:spPr>
          <a:xfrm>
            <a:off x="982731" y="253570"/>
            <a:ext cx="58945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FOR ASSUMPTION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>
            <a:spLocks noGrp="1"/>
          </p:cNvSpPr>
          <p:nvPr>
            <p:ph type="title"/>
          </p:nvPr>
        </p:nvSpPr>
        <p:spPr>
          <a:xfrm>
            <a:off x="165100" y="0"/>
            <a:ext cx="12026900" cy="1614278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88000" tIns="45700" rIns="91425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FINAL SUMMARY-ACCEPT OR REJECT THE MODEL</a:t>
            </a:r>
            <a:endParaRPr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165100" y="1730831"/>
            <a:ext cx="12026900" cy="54130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811369" y="1730831"/>
            <a:ext cx="10315977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approaching from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Durbin-Watson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test, Calculating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MAPE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VIF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tests gives the positive result for being a good model.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from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Breusch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-Pagan, Anderson-Darling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observing that data were not normally distributed.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 final conclusion of that summarization was the given model was ok and acceptable.</a:t>
            </a:r>
            <a:endParaRPr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317</TotalTime>
  <Words>758</Words>
  <Application>Microsoft Office PowerPoint</Application>
  <PresentationFormat>Widescreen</PresentationFormat>
  <Paragraphs>91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Century Gothic</vt:lpstr>
      <vt:lpstr>Wingdings 3</vt:lpstr>
      <vt:lpstr>Calibri</vt:lpstr>
      <vt:lpstr>Wingdings</vt:lpstr>
      <vt:lpstr>Times New Roman</vt:lpstr>
      <vt:lpstr>Arial</vt:lpstr>
      <vt:lpstr>Arial Black</vt:lpstr>
      <vt:lpstr>Wisp</vt:lpstr>
      <vt:lpstr> CASE STUDY  OF AUTO INSURANCE</vt:lpstr>
      <vt:lpstr> For an Auto Insurance company, predicted the conditions effecting customer life time value (CLV). CLV is the total revenue the client will derive from their entire relationship with a customer.   </vt:lpstr>
      <vt:lpstr> UNDERSTAND THE VARIABLES IN THE DATA </vt:lpstr>
      <vt:lpstr> CLEAN DATA </vt:lpstr>
      <vt:lpstr>Summarise Data</vt:lpstr>
      <vt:lpstr>RESULTS   AND   INTERPRETATION</vt:lpstr>
      <vt:lpstr>PowerPoint Presentation</vt:lpstr>
      <vt:lpstr> </vt:lpstr>
      <vt:lpstr>FINAL SUMMARY-ACCEPT OR REJECT THE MODEL</vt:lpstr>
      <vt:lpstr>Analysis dashboards 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CASE STUDY  OF AUTO INSURANCE</dc:title>
  <cp:lastModifiedBy>SRIJIT</cp:lastModifiedBy>
  <cp:revision>11</cp:revision>
  <dcterms:modified xsi:type="dcterms:W3CDTF">2019-12-10T11:53:16Z</dcterms:modified>
</cp:coreProperties>
</file>