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20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solidFill>
                  <a:schemeClr val="tx2"/>
                </a:solidFill>
                <a:latin typeface="Britannic Bold" panose="020B0903060703020204" pitchFamily="34" charset="0"/>
              </a:rPr>
              <a:t>Automated Helpdesk Support for Student Admission Department</a:t>
            </a:r>
          </a:p>
        </p:txBody>
      </p:sp>
      <p:sp>
        <p:nvSpPr>
          <p:cNvPr id="3" name="Subtitle 2"/>
          <p:cNvSpPr>
            <a:spLocks noGrp="1"/>
          </p:cNvSpPr>
          <p:nvPr>
            <p:ph type="subTitle" idx="1"/>
          </p:nvPr>
        </p:nvSpPr>
        <p:spPr/>
        <p:txBody>
          <a:bodyPr/>
          <a:lstStyle/>
          <a:p>
            <a:r>
              <a:rPr lang="en-US" dirty="0"/>
              <a:t>~</a:t>
            </a:r>
            <a:r>
              <a:rPr dirty="0"/>
              <a:t>Gen AI Mini Project</a:t>
            </a:r>
          </a:p>
        </p:txBody>
      </p:sp>
      <p:pic>
        <p:nvPicPr>
          <p:cNvPr id="2050" name="Picture 2">
            <a:extLst>
              <a:ext uri="{FF2B5EF4-FFF2-40B4-BE49-F238E27FC236}">
                <a16:creationId xmlns:a16="http://schemas.microsoft.com/office/drawing/2014/main" id="{8FC7C449-A079-18B2-C178-5F1CB0077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52425"/>
            <a:ext cx="2019300" cy="2019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A6ED-C4EE-3B69-BC9F-C02EF0AD3125}"/>
              </a:ext>
            </a:extLst>
          </p:cNvPr>
          <p:cNvSpPr>
            <a:spLocks noGrp="1"/>
          </p:cNvSpPr>
          <p:nvPr>
            <p:ph type="title"/>
          </p:nvPr>
        </p:nvSpPr>
        <p:spPr/>
        <p:txBody>
          <a:bodyPr>
            <a:normAutofit/>
          </a:bodyPr>
          <a:lstStyle/>
          <a:p>
            <a:r>
              <a:rPr lang="en-US" sz="4000" u="sng" dirty="0">
                <a:solidFill>
                  <a:schemeClr val="accent1"/>
                </a:solidFill>
                <a:latin typeface="Castellar" panose="020A0402060406010301" pitchFamily="18" charset="0"/>
              </a:rPr>
              <a:t> Output Screenshot</a:t>
            </a:r>
            <a:endParaRPr lang="en-IN" u="sng" dirty="0">
              <a:solidFill>
                <a:schemeClr val="accent1"/>
              </a:solidFill>
              <a:latin typeface="Castellar" panose="020A0402060406010301" pitchFamily="18" charset="0"/>
            </a:endParaRPr>
          </a:p>
        </p:txBody>
      </p:sp>
      <p:pic>
        <p:nvPicPr>
          <p:cNvPr id="5" name="Content Placeholder 4">
            <a:extLst>
              <a:ext uri="{FF2B5EF4-FFF2-40B4-BE49-F238E27FC236}">
                <a16:creationId xmlns:a16="http://schemas.microsoft.com/office/drawing/2014/main" id="{8769AF9F-D390-09D7-6546-0BDDD6B952E8}"/>
              </a:ext>
            </a:extLst>
          </p:cNvPr>
          <p:cNvPicPr>
            <a:picLocks noGrp="1" noChangeAspect="1"/>
          </p:cNvPicPr>
          <p:nvPr>
            <p:ph idx="1"/>
          </p:nvPr>
        </p:nvPicPr>
        <p:blipFill>
          <a:blip r:embed="rId2"/>
          <a:stretch>
            <a:fillRect/>
          </a:stretch>
        </p:blipFill>
        <p:spPr>
          <a:xfrm>
            <a:off x="508365" y="1600200"/>
            <a:ext cx="3592579" cy="2029691"/>
          </a:xfrm>
          <a:ln>
            <a:solidFill>
              <a:schemeClr val="tx1"/>
            </a:solidFill>
          </a:ln>
        </p:spPr>
      </p:pic>
      <p:sp>
        <p:nvSpPr>
          <p:cNvPr id="6" name="TextBox 5">
            <a:extLst>
              <a:ext uri="{FF2B5EF4-FFF2-40B4-BE49-F238E27FC236}">
                <a16:creationId xmlns:a16="http://schemas.microsoft.com/office/drawing/2014/main" id="{7D707908-623D-7FA1-A310-9DBA84F54D90}"/>
              </a:ext>
            </a:extLst>
          </p:cNvPr>
          <p:cNvSpPr txBox="1"/>
          <p:nvPr/>
        </p:nvSpPr>
        <p:spPr>
          <a:xfrm>
            <a:off x="2202425" y="6308725"/>
            <a:ext cx="5220929" cy="369332"/>
          </a:xfrm>
          <a:prstGeom prst="rect">
            <a:avLst/>
          </a:prstGeom>
          <a:noFill/>
        </p:spPr>
        <p:txBody>
          <a:bodyPr wrap="square" rtlCol="0">
            <a:spAutoFit/>
          </a:bodyPr>
          <a:lstStyle/>
          <a:p>
            <a:pPr algn="ctr"/>
            <a:r>
              <a:rPr lang="en-US" u="sng" dirty="0">
                <a:latin typeface="Bahnschrift SemiBold SemiConden" panose="020B0502040204020203" pitchFamily="34" charset="0"/>
              </a:rPr>
              <a:t>Final Website running at </a:t>
            </a:r>
            <a:r>
              <a:rPr lang="en-US" u="sng" dirty="0" err="1">
                <a:latin typeface="Bahnschrift SemiBold SemiConden" panose="020B0502040204020203" pitchFamily="34" charset="0"/>
              </a:rPr>
              <a:t>LocalHost</a:t>
            </a:r>
            <a:r>
              <a:rPr lang="en-US" u="sng" dirty="0">
                <a:latin typeface="Bahnschrift SemiBold SemiConden" panose="020B0502040204020203" pitchFamily="34" charset="0"/>
              </a:rPr>
              <a:t> 8501</a:t>
            </a:r>
            <a:endParaRPr lang="en-IN" u="sng" dirty="0">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3EDDA3B6-0973-F1A1-BDF2-6C6772D5BC44}"/>
              </a:ext>
            </a:extLst>
          </p:cNvPr>
          <p:cNvPicPr>
            <a:picLocks noChangeAspect="1"/>
          </p:cNvPicPr>
          <p:nvPr/>
        </p:nvPicPr>
        <p:blipFill>
          <a:blip r:embed="rId3"/>
          <a:stretch>
            <a:fillRect/>
          </a:stretch>
        </p:blipFill>
        <p:spPr>
          <a:xfrm>
            <a:off x="4507345" y="1600200"/>
            <a:ext cx="4248728" cy="2029691"/>
          </a:xfrm>
          <a:prstGeom prst="rect">
            <a:avLst/>
          </a:prstGeom>
          <a:ln>
            <a:solidFill>
              <a:schemeClr val="tx1"/>
            </a:solidFill>
          </a:ln>
        </p:spPr>
      </p:pic>
      <p:pic>
        <p:nvPicPr>
          <p:cNvPr id="8" name="Picture 7">
            <a:extLst>
              <a:ext uri="{FF2B5EF4-FFF2-40B4-BE49-F238E27FC236}">
                <a16:creationId xmlns:a16="http://schemas.microsoft.com/office/drawing/2014/main" id="{70048E6B-E0E3-2334-73E1-756FBAC952FA}"/>
              </a:ext>
            </a:extLst>
          </p:cNvPr>
          <p:cNvPicPr>
            <a:picLocks noChangeAspect="1"/>
          </p:cNvPicPr>
          <p:nvPr/>
        </p:nvPicPr>
        <p:blipFill>
          <a:blip r:embed="rId4"/>
          <a:stretch>
            <a:fillRect/>
          </a:stretch>
        </p:blipFill>
        <p:spPr>
          <a:xfrm>
            <a:off x="508365" y="3812452"/>
            <a:ext cx="3592579" cy="2455435"/>
          </a:xfrm>
          <a:prstGeom prst="rect">
            <a:avLst/>
          </a:prstGeom>
        </p:spPr>
      </p:pic>
      <p:pic>
        <p:nvPicPr>
          <p:cNvPr id="10" name="Picture 9">
            <a:extLst>
              <a:ext uri="{FF2B5EF4-FFF2-40B4-BE49-F238E27FC236}">
                <a16:creationId xmlns:a16="http://schemas.microsoft.com/office/drawing/2014/main" id="{C49A2409-CACA-4B26-C0EE-19FCB7E0079C}"/>
              </a:ext>
            </a:extLst>
          </p:cNvPr>
          <p:cNvPicPr>
            <a:picLocks noChangeAspect="1"/>
          </p:cNvPicPr>
          <p:nvPr/>
        </p:nvPicPr>
        <p:blipFill>
          <a:blip r:embed="rId5"/>
          <a:stretch>
            <a:fillRect/>
          </a:stretch>
        </p:blipFill>
        <p:spPr>
          <a:xfrm>
            <a:off x="4479641" y="3812453"/>
            <a:ext cx="4276432" cy="2455436"/>
          </a:xfrm>
          <a:prstGeom prst="rect">
            <a:avLst/>
          </a:prstGeom>
        </p:spPr>
      </p:pic>
    </p:spTree>
    <p:extLst>
      <p:ext uri="{BB962C8B-B14F-4D97-AF65-F5344CB8AC3E}">
        <p14:creationId xmlns:p14="http://schemas.microsoft.com/office/powerpoint/2010/main" val="111451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EE1C-398A-34C7-7C10-CFD13B3592F5}"/>
              </a:ext>
            </a:extLst>
          </p:cNvPr>
          <p:cNvSpPr>
            <a:spLocks noGrp="1"/>
          </p:cNvSpPr>
          <p:nvPr>
            <p:ph type="title"/>
          </p:nvPr>
        </p:nvSpPr>
        <p:spPr/>
        <p:txBody>
          <a:bodyPr/>
          <a:lstStyle/>
          <a:p>
            <a:r>
              <a:rPr lang="en-US" u="sng" dirty="0">
                <a:solidFill>
                  <a:schemeClr val="accent1"/>
                </a:solidFill>
                <a:latin typeface="Castellar" panose="020A0402060406010301" pitchFamily="18" charset="0"/>
              </a:rPr>
              <a:t>Acknowledgement</a:t>
            </a:r>
            <a:endParaRPr lang="en-IN" u="sng" dirty="0">
              <a:solidFill>
                <a:schemeClr val="accent1"/>
              </a:solidFill>
              <a:latin typeface="Castellar" panose="020A0402060406010301" pitchFamily="18" charset="0"/>
            </a:endParaRPr>
          </a:p>
        </p:txBody>
      </p:sp>
      <p:sp>
        <p:nvSpPr>
          <p:cNvPr id="3" name="Content Placeholder 2">
            <a:extLst>
              <a:ext uri="{FF2B5EF4-FFF2-40B4-BE49-F238E27FC236}">
                <a16:creationId xmlns:a16="http://schemas.microsoft.com/office/drawing/2014/main" id="{9339FFC0-0863-C236-7052-16C211A05B6C}"/>
              </a:ext>
            </a:extLst>
          </p:cNvPr>
          <p:cNvSpPr>
            <a:spLocks noGrp="1"/>
          </p:cNvSpPr>
          <p:nvPr>
            <p:ph idx="1"/>
          </p:nvPr>
        </p:nvSpPr>
        <p:spPr/>
        <p:txBody>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 would like to express my heartfelt gratitude to everyone who supported me in the successful completion of this project. Special thanks to my teachers, and my team, for their invaluable guidance, constructive feedback, and encouragement throughout the development of the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Automated helpdesk support for Student Admission Department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C8940819-C2D2-31D1-8A23-1872D44AFBC5}"/>
              </a:ext>
            </a:extLst>
          </p:cNvPr>
          <p:cNvSpPr txBox="1"/>
          <p:nvPr/>
        </p:nvSpPr>
        <p:spPr>
          <a:xfrm>
            <a:off x="866775" y="4264115"/>
            <a:ext cx="7467600" cy="1862048"/>
          </a:xfrm>
          <a:prstGeom prst="rect">
            <a:avLst/>
          </a:prstGeom>
          <a:noFill/>
        </p:spPr>
        <p:txBody>
          <a:bodyPr wrap="square" rtlCol="0">
            <a:spAutoFit/>
          </a:bodyPr>
          <a:lstStyle/>
          <a:p>
            <a:pPr algn="ctr"/>
            <a:r>
              <a:rPr lang="en-US" sz="11500" dirty="0">
                <a:solidFill>
                  <a:schemeClr val="tx2"/>
                </a:solidFill>
                <a:latin typeface="Edwardian Script ITC" panose="030303020407070D0804" pitchFamily="66" charset="0"/>
              </a:rPr>
              <a:t>Thank You</a:t>
            </a:r>
            <a:endParaRPr lang="en-IN" dirty="0">
              <a:solidFill>
                <a:schemeClr val="tx2"/>
              </a:solidFill>
              <a:latin typeface="Edwardian Script ITC" panose="030303020407070D0804" pitchFamily="66" charset="0"/>
            </a:endParaRPr>
          </a:p>
        </p:txBody>
      </p:sp>
    </p:spTree>
    <p:extLst>
      <p:ext uri="{BB962C8B-B14F-4D97-AF65-F5344CB8AC3E}">
        <p14:creationId xmlns:p14="http://schemas.microsoft.com/office/powerpoint/2010/main" val="1626502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solidFill>
                  <a:schemeClr val="accent1"/>
                </a:solidFill>
                <a:latin typeface="Castellar" panose="020A0402060406010301" pitchFamily="18" charset="0"/>
              </a:rPr>
              <a:t>Introduction</a:t>
            </a:r>
          </a:p>
        </p:txBody>
      </p:sp>
      <p:sp>
        <p:nvSpPr>
          <p:cNvPr id="3" name="Content Placeholder 2"/>
          <p:cNvSpPr>
            <a:spLocks noGrp="1"/>
          </p:cNvSpPr>
          <p:nvPr>
            <p:ph idx="1"/>
          </p:nvPr>
        </p:nvSpPr>
        <p:spPr/>
        <p:txBody>
          <a:bodyPr/>
          <a:lstStyle/>
          <a:p>
            <a:r>
              <a:rPr dirty="0">
                <a:latin typeface="Bahnschrift SemiBold SemiConden" panose="020B0502040204020203" pitchFamily="34" charset="0"/>
              </a:rPr>
              <a:t>AI-powered chatbot for student admission queries.</a:t>
            </a:r>
          </a:p>
          <a:p>
            <a:r>
              <a:rPr dirty="0">
                <a:latin typeface="Bahnschrift SemiBold SemiConden" panose="020B0502040204020203" pitchFamily="34" charset="0"/>
              </a:rPr>
              <a:t>Uses LLMs to simulate real-time helpdesk support.</a:t>
            </a:r>
          </a:p>
          <a:p>
            <a:r>
              <a:rPr dirty="0">
                <a:latin typeface="Bahnschrift SemiBold SemiConden" panose="020B0502040204020203" pitchFamily="34" charset="0"/>
              </a:rPr>
              <a:t>Minimizes human workload in admission departments.</a:t>
            </a:r>
          </a:p>
          <a:p>
            <a:r>
              <a:rPr dirty="0">
                <a:latin typeface="Bahnschrift SemiBold SemiConden" panose="020B0502040204020203" pitchFamily="34" charset="0"/>
              </a:rPr>
              <a:t>Provides 24x7 accessible support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solidFill>
                  <a:schemeClr val="accent1"/>
                </a:solidFill>
                <a:latin typeface="Castellar" panose="020A0402060406010301" pitchFamily="18" charset="0"/>
              </a:rPr>
              <a:t>Objective</a:t>
            </a:r>
          </a:p>
        </p:txBody>
      </p:sp>
      <p:sp>
        <p:nvSpPr>
          <p:cNvPr id="3" name="Content Placeholder 2"/>
          <p:cNvSpPr>
            <a:spLocks noGrp="1"/>
          </p:cNvSpPr>
          <p:nvPr>
            <p:ph idx="1"/>
          </p:nvPr>
        </p:nvSpPr>
        <p:spPr/>
        <p:txBody>
          <a:bodyPr/>
          <a:lstStyle/>
          <a:p>
            <a:r>
              <a:rPr dirty="0">
                <a:latin typeface="Bahnschrift SemiBold SemiConden" panose="020B0502040204020203" pitchFamily="34" charset="0"/>
              </a:rPr>
              <a:t>Develop an interactive admission helpdesk bot.</a:t>
            </a:r>
          </a:p>
          <a:p>
            <a:r>
              <a:rPr dirty="0">
                <a:latin typeface="Bahnschrift SemiBold SemiConden" panose="020B0502040204020203" pitchFamily="34" charset="0"/>
              </a:rPr>
              <a:t>Use </a:t>
            </a:r>
            <a:r>
              <a:rPr lang="en-US" dirty="0">
                <a:latin typeface="Bahnschrift SemiBold SemiConden" panose="020B0502040204020203" pitchFamily="34" charset="0"/>
              </a:rPr>
              <a:t>Google AI Gemini </a:t>
            </a:r>
            <a:r>
              <a:rPr dirty="0">
                <a:latin typeface="Bahnschrift SemiBold SemiConden" panose="020B0502040204020203" pitchFamily="34" charset="0"/>
              </a:rPr>
              <a:t>for intelligent responses.</a:t>
            </a:r>
          </a:p>
          <a:p>
            <a:r>
              <a:rPr dirty="0">
                <a:latin typeface="Bahnschrift SemiBold SemiConden" panose="020B0502040204020203" pitchFamily="34" charset="0"/>
              </a:rPr>
              <a:t>Simple, user-friendly frontend via </a:t>
            </a:r>
            <a:r>
              <a:rPr dirty="0" err="1">
                <a:latin typeface="Bahnschrift SemiBold SemiConden" panose="020B0502040204020203" pitchFamily="34" charset="0"/>
              </a:rPr>
              <a:t>Streamlit</a:t>
            </a:r>
            <a:r>
              <a:rPr dirty="0">
                <a:latin typeface="Bahnschrift SemiBold SemiConden" panose="020B0502040204020203" pitchFamily="34" charset="0"/>
              </a:rPr>
              <a:t>.</a:t>
            </a:r>
          </a:p>
          <a:p>
            <a:r>
              <a:rPr dirty="0">
                <a:latin typeface="Bahnschrift SemiBold SemiConden" panose="020B0502040204020203" pitchFamily="34" charset="0"/>
              </a:rPr>
              <a:t>Quick, automated support system for students.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solidFill>
                  <a:schemeClr val="accent1"/>
                </a:solidFill>
                <a:latin typeface="Castellar" panose="020A0402060406010301" pitchFamily="18" charset="0"/>
              </a:rPr>
              <a:t>Technologies Used</a:t>
            </a:r>
          </a:p>
        </p:txBody>
      </p:sp>
      <p:sp>
        <p:nvSpPr>
          <p:cNvPr id="3" name="Content Placeholder 2"/>
          <p:cNvSpPr>
            <a:spLocks noGrp="1"/>
          </p:cNvSpPr>
          <p:nvPr>
            <p:ph idx="1"/>
          </p:nvPr>
        </p:nvSpPr>
        <p:spPr/>
        <p:txBody>
          <a:bodyPr/>
          <a:lstStyle/>
          <a:p>
            <a:r>
              <a:rPr dirty="0">
                <a:latin typeface="Bahnschrift SemiBold SemiConden" panose="020B0502040204020203" pitchFamily="34" charset="0"/>
              </a:rPr>
              <a:t>Python for backend logic and API calls.</a:t>
            </a:r>
          </a:p>
          <a:p>
            <a:r>
              <a:rPr dirty="0" err="1">
                <a:latin typeface="Bahnschrift SemiBold SemiConden" panose="020B0502040204020203" pitchFamily="34" charset="0"/>
              </a:rPr>
              <a:t>Streamlit</a:t>
            </a:r>
            <a:r>
              <a:rPr dirty="0">
                <a:latin typeface="Bahnschrift SemiBold SemiConden" panose="020B0502040204020203" pitchFamily="34" charset="0"/>
              </a:rPr>
              <a:t> for building frontend UI.</a:t>
            </a:r>
          </a:p>
          <a:p>
            <a:r>
              <a:rPr lang="en-US" dirty="0">
                <a:latin typeface="Bahnschrift SemiBold SemiConden" panose="020B0502040204020203" pitchFamily="34" charset="0"/>
              </a:rPr>
              <a:t>Gemini</a:t>
            </a:r>
            <a:r>
              <a:rPr dirty="0">
                <a:latin typeface="Bahnschrift SemiBold SemiConden" panose="020B0502040204020203" pitchFamily="34" charset="0"/>
              </a:rPr>
              <a:t>API for response generation.</a:t>
            </a:r>
          </a:p>
          <a:p>
            <a:r>
              <a:rPr dirty="0">
                <a:latin typeface="Bahnschrift SemiBold SemiConden" panose="020B0502040204020203" pitchFamily="34" charset="0"/>
              </a:rPr>
              <a:t>VS Code as IDE, pip for dependency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solidFill>
                  <a:schemeClr val="accent1"/>
                </a:solidFill>
                <a:latin typeface="Castellar" panose="020A0402060406010301" pitchFamily="18" charset="0"/>
              </a:rPr>
              <a:t>System Architecture</a:t>
            </a:r>
          </a:p>
        </p:txBody>
      </p:sp>
      <p:sp>
        <p:nvSpPr>
          <p:cNvPr id="3" name="Content Placeholder 2"/>
          <p:cNvSpPr>
            <a:spLocks noGrp="1"/>
          </p:cNvSpPr>
          <p:nvPr>
            <p:ph idx="1"/>
          </p:nvPr>
        </p:nvSpPr>
        <p:spPr/>
        <p:txBody>
          <a:bodyPr/>
          <a:lstStyle/>
          <a:p>
            <a:r>
              <a:rPr dirty="0">
                <a:latin typeface="Bahnschrift SemiBold SemiConden" panose="020B0502040204020203" pitchFamily="34" charset="0"/>
              </a:rPr>
              <a:t>User queries via </a:t>
            </a:r>
            <a:r>
              <a:rPr dirty="0" err="1">
                <a:latin typeface="Bahnschrift SemiBold SemiConden" panose="020B0502040204020203" pitchFamily="34" charset="0"/>
              </a:rPr>
              <a:t>Streamlit</a:t>
            </a:r>
            <a:r>
              <a:rPr dirty="0">
                <a:latin typeface="Bahnschrift SemiBold SemiConden" panose="020B0502040204020203" pitchFamily="34" charset="0"/>
              </a:rPr>
              <a:t> UI.</a:t>
            </a:r>
          </a:p>
          <a:p>
            <a:r>
              <a:rPr dirty="0">
                <a:latin typeface="Bahnschrift SemiBold SemiConden" panose="020B0502040204020203" pitchFamily="34" charset="0"/>
              </a:rPr>
              <a:t>Python backend processes and forwards to </a:t>
            </a:r>
            <a:r>
              <a:rPr lang="en-US" dirty="0">
                <a:latin typeface="Bahnschrift SemiBold SemiConden" panose="020B0502040204020203" pitchFamily="34" charset="0"/>
              </a:rPr>
              <a:t>Gemini</a:t>
            </a:r>
            <a:r>
              <a:rPr dirty="0">
                <a:latin typeface="Bahnschrift SemiBold SemiConden" panose="020B0502040204020203" pitchFamily="34" charset="0"/>
              </a:rPr>
              <a:t> API.</a:t>
            </a:r>
          </a:p>
          <a:p>
            <a:r>
              <a:rPr dirty="0">
                <a:latin typeface="Bahnschrift SemiBold SemiConden" panose="020B0502040204020203" pitchFamily="34" charset="0"/>
              </a:rPr>
              <a:t>Model generates responses based on query context.</a:t>
            </a:r>
          </a:p>
          <a:p>
            <a:r>
              <a:rPr dirty="0">
                <a:latin typeface="Bahnschrift SemiBold SemiConden" panose="020B0502040204020203" pitchFamily="34" charset="0"/>
              </a:rPr>
              <a:t>Responses sent back and displayed on UI.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600" u="sng" dirty="0">
                <a:solidFill>
                  <a:schemeClr val="accent1"/>
                </a:solidFill>
                <a:latin typeface="Castellar" panose="020A0402060406010301" pitchFamily="18" charset="0"/>
              </a:rPr>
              <a:t>Flow Diagram with RAG Scope</a:t>
            </a:r>
          </a:p>
        </p:txBody>
      </p:sp>
      <p:sp>
        <p:nvSpPr>
          <p:cNvPr id="3" name="Content Placeholder 2"/>
          <p:cNvSpPr>
            <a:spLocks noGrp="1"/>
          </p:cNvSpPr>
          <p:nvPr>
            <p:ph idx="1"/>
          </p:nvPr>
        </p:nvSpPr>
        <p:spPr/>
        <p:txBody>
          <a:bodyPr>
            <a:normAutofit/>
          </a:bodyPr>
          <a:lstStyle/>
          <a:p>
            <a:r>
              <a:rPr sz="2800" dirty="0">
                <a:latin typeface="Bahnschrift SemiBold SemiConden" panose="020B0502040204020203" pitchFamily="34" charset="0"/>
              </a:rPr>
              <a:t>Input captured via </a:t>
            </a:r>
            <a:r>
              <a:rPr sz="2800" dirty="0" err="1">
                <a:latin typeface="Bahnschrift SemiBold SemiConden" panose="020B0502040204020203" pitchFamily="34" charset="0"/>
              </a:rPr>
              <a:t>Streamlit</a:t>
            </a:r>
            <a:r>
              <a:rPr sz="2800" dirty="0">
                <a:latin typeface="Bahnschrift SemiBold SemiConden" panose="020B0502040204020203" pitchFamily="34" charset="0"/>
              </a:rPr>
              <a:t> frontend.</a:t>
            </a:r>
          </a:p>
          <a:p>
            <a:r>
              <a:rPr sz="2800" dirty="0">
                <a:latin typeface="Bahnschrift SemiBold SemiConden" panose="020B0502040204020203" pitchFamily="34" charset="0"/>
              </a:rPr>
              <a:t>Query flows to backend via Python logic.</a:t>
            </a:r>
          </a:p>
          <a:p>
            <a:r>
              <a:rPr sz="2800" dirty="0">
                <a:latin typeface="Bahnschrift SemiBold SemiConden" panose="020B0502040204020203" pitchFamily="34" charset="0"/>
              </a:rPr>
              <a:t>If RAG</a:t>
            </a:r>
            <a:r>
              <a:rPr lang="en-US" sz="2800" dirty="0">
                <a:latin typeface="Bahnschrift SemiBold SemiConden" panose="020B0502040204020203" pitchFamily="34" charset="0"/>
              </a:rPr>
              <a:t> </a:t>
            </a:r>
            <a:r>
              <a:rPr lang="en-US" sz="2000" i="1" dirty="0">
                <a:latin typeface="Bahnschrift SemiBold SemiConden" panose="020B0502040204020203" pitchFamily="34" charset="0"/>
              </a:rPr>
              <a:t>(Retrieval Augmented Generation)</a:t>
            </a:r>
            <a:r>
              <a:rPr sz="2800" dirty="0">
                <a:latin typeface="Bahnschrift SemiBold SemiConden" panose="020B0502040204020203" pitchFamily="34" charset="0"/>
              </a:rPr>
              <a:t> enabled: pulls relevant admission data.</a:t>
            </a:r>
          </a:p>
          <a:p>
            <a:r>
              <a:rPr sz="2800" dirty="0">
                <a:latin typeface="Bahnschrift SemiBold SemiConden" panose="020B0502040204020203" pitchFamily="34" charset="0"/>
              </a:rPr>
              <a:t>Bot replies based on data and model reasoning.</a:t>
            </a:r>
          </a:p>
        </p:txBody>
      </p:sp>
      <p:pic>
        <p:nvPicPr>
          <p:cNvPr id="4" name="Picture 3" descr="A_flowchart_diagram_in_a_2D_digital_illustration_s.png">
            <a:extLst>
              <a:ext uri="{FF2B5EF4-FFF2-40B4-BE49-F238E27FC236}">
                <a16:creationId xmlns:a16="http://schemas.microsoft.com/office/drawing/2014/main" id="{4269CFF3-F38F-E44A-BC95-6B95D2861E61}"/>
              </a:ext>
            </a:extLst>
          </p:cNvPr>
          <p:cNvPicPr>
            <a:picLocks noChangeAspect="1"/>
          </p:cNvPicPr>
          <p:nvPr/>
        </p:nvPicPr>
        <p:blipFill>
          <a:blip r:embed="rId2"/>
          <a:stretch>
            <a:fillRect/>
          </a:stretch>
        </p:blipFill>
        <p:spPr>
          <a:xfrm>
            <a:off x="4463845" y="4021394"/>
            <a:ext cx="4572579" cy="2684206"/>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600" u="sng" dirty="0">
                <a:solidFill>
                  <a:schemeClr val="accent1"/>
                </a:solidFill>
                <a:latin typeface="Castellar" panose="020A0402060406010301" pitchFamily="18" charset="0"/>
              </a:rPr>
              <a:t>Project Architecture &amp; Tech Stack</a:t>
            </a:r>
          </a:p>
        </p:txBody>
      </p:sp>
      <p:sp>
        <p:nvSpPr>
          <p:cNvPr id="3" name="Content Placeholder 2"/>
          <p:cNvSpPr>
            <a:spLocks noGrp="1"/>
          </p:cNvSpPr>
          <p:nvPr>
            <p:ph idx="1"/>
          </p:nvPr>
        </p:nvSpPr>
        <p:spPr/>
        <p:txBody>
          <a:bodyPr/>
          <a:lstStyle/>
          <a:p>
            <a:r>
              <a:rPr dirty="0">
                <a:latin typeface="Bahnschrift SemiBold SemiConden" panose="020B0502040204020203" pitchFamily="34" charset="0"/>
              </a:rPr>
              <a:t>Frontend: </a:t>
            </a:r>
            <a:r>
              <a:rPr dirty="0" err="1">
                <a:latin typeface="Bahnschrift SemiBold SemiConden" panose="020B0502040204020203" pitchFamily="34" charset="0"/>
              </a:rPr>
              <a:t>Streamlit</a:t>
            </a:r>
            <a:r>
              <a:rPr dirty="0">
                <a:latin typeface="Bahnschrift SemiBold SemiConden" panose="020B0502040204020203" pitchFamily="34" charset="0"/>
              </a:rPr>
              <a:t> web app.</a:t>
            </a:r>
          </a:p>
          <a:p>
            <a:r>
              <a:rPr dirty="0">
                <a:latin typeface="Bahnschrift SemiBold SemiConden" panose="020B0502040204020203" pitchFamily="34" charset="0"/>
              </a:rPr>
              <a:t>Backend: Python APIs and GPT integration.</a:t>
            </a:r>
          </a:p>
          <a:p>
            <a:r>
              <a:rPr dirty="0">
                <a:latin typeface="Bahnschrift SemiBold SemiConden" panose="020B0502040204020203" pitchFamily="34" charset="0"/>
              </a:rPr>
              <a:t>LLM: OpenAI GPT-3.5-turbo.</a:t>
            </a:r>
          </a:p>
          <a:p>
            <a:r>
              <a:rPr dirty="0">
                <a:latin typeface="Bahnschrift SemiBold SemiConden" panose="020B0502040204020203" pitchFamily="34" charset="0"/>
              </a:rPr>
              <a:t>Toolchain: Python 3.11+, pip, VS Code.</a:t>
            </a:r>
          </a:p>
        </p:txBody>
      </p:sp>
      <p:pic>
        <p:nvPicPr>
          <p:cNvPr id="1028" name="Picture 4" descr="streamlit · GitHub Topics · GitHub">
            <a:extLst>
              <a:ext uri="{FF2B5EF4-FFF2-40B4-BE49-F238E27FC236}">
                <a16:creationId xmlns:a16="http://schemas.microsoft.com/office/drawing/2014/main" id="{0067E782-450B-C3A7-ECDC-1525C064C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639" y="1501877"/>
            <a:ext cx="830826" cy="8308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CA01C74-694B-3FAF-1CD1-B430D3009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446" y="2241755"/>
            <a:ext cx="666785" cy="7318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isual studio code png images | PNGWing">
            <a:extLst>
              <a:ext uri="{FF2B5EF4-FFF2-40B4-BE49-F238E27FC236}">
                <a16:creationId xmlns:a16="http://schemas.microsoft.com/office/drawing/2014/main" id="{C1DA918B-FDF8-903D-13F1-E3039C552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554" y="3313471"/>
            <a:ext cx="662115" cy="651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ree Gemini icon logo PNG and vector files (svg, eps) - Brandlogos.net">
            <a:extLst>
              <a:ext uri="{FF2B5EF4-FFF2-40B4-BE49-F238E27FC236}">
                <a16:creationId xmlns:a16="http://schemas.microsoft.com/office/drawing/2014/main" id="{DCD6BF46-F504-D002-E6F4-720187F1F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288" y="2724728"/>
            <a:ext cx="775276" cy="775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solidFill>
                  <a:schemeClr val="accent1"/>
                </a:solidFill>
                <a:latin typeface="Castellar" panose="020A0402060406010301" pitchFamily="18" charset="0"/>
              </a:rPr>
              <a:t>Role of Each Agent</a:t>
            </a:r>
          </a:p>
        </p:txBody>
      </p:sp>
      <p:sp>
        <p:nvSpPr>
          <p:cNvPr id="3" name="Content Placeholder 2"/>
          <p:cNvSpPr>
            <a:spLocks noGrp="1"/>
          </p:cNvSpPr>
          <p:nvPr>
            <p:ph idx="1"/>
          </p:nvPr>
        </p:nvSpPr>
        <p:spPr/>
        <p:txBody>
          <a:bodyPr/>
          <a:lstStyle/>
          <a:p>
            <a:r>
              <a:rPr dirty="0">
                <a:latin typeface="Bahnschrift SemiBold SemiConden" panose="020B0502040204020203" pitchFamily="34" charset="0"/>
              </a:rPr>
              <a:t>User</a:t>
            </a:r>
            <a:r>
              <a:rPr lang="en-US" dirty="0">
                <a:latin typeface="Bahnschrift SemiBold SemiConden" panose="020B0502040204020203" pitchFamily="34" charset="0"/>
              </a:rPr>
              <a:t> </a:t>
            </a:r>
            <a:r>
              <a:rPr dirty="0">
                <a:latin typeface="Bahnschrift SemiBold SemiConden" panose="020B0502040204020203" pitchFamily="34" charset="0"/>
              </a:rPr>
              <a:t>: Inputs query to the bot.</a:t>
            </a:r>
          </a:p>
          <a:p>
            <a:r>
              <a:rPr dirty="0">
                <a:latin typeface="Bahnschrift SemiBold SemiConden" panose="020B0502040204020203" pitchFamily="34" charset="0"/>
              </a:rPr>
              <a:t>Frontend Agent: Handles UI and data input.</a:t>
            </a:r>
          </a:p>
          <a:p>
            <a:r>
              <a:rPr dirty="0">
                <a:latin typeface="Bahnschrift SemiBold SemiConden" panose="020B0502040204020203" pitchFamily="34" charset="0"/>
              </a:rPr>
              <a:t>Backend Agent: Connects with </a:t>
            </a:r>
            <a:r>
              <a:rPr lang="en-US" dirty="0">
                <a:latin typeface="Bahnschrift SemiBold SemiConden" panose="020B0502040204020203" pitchFamily="34" charset="0"/>
              </a:rPr>
              <a:t>Gemini</a:t>
            </a:r>
            <a:r>
              <a:rPr dirty="0">
                <a:latin typeface="Bahnschrift SemiBold SemiConden" panose="020B0502040204020203" pitchFamily="34" charset="0"/>
              </a:rPr>
              <a:t> API.</a:t>
            </a:r>
          </a:p>
          <a:p>
            <a:r>
              <a:rPr dirty="0">
                <a:latin typeface="Bahnschrift SemiBold SemiConden" panose="020B0502040204020203" pitchFamily="34" charset="0"/>
              </a:rPr>
              <a:t>All agents synchronize via </a:t>
            </a:r>
            <a:r>
              <a:rPr dirty="0" err="1">
                <a:latin typeface="Bahnschrift SemiBold SemiConden" panose="020B0502040204020203" pitchFamily="34" charset="0"/>
              </a:rPr>
              <a:t>Streamlit</a:t>
            </a:r>
            <a:r>
              <a:rPr dirty="0">
                <a:latin typeface="Bahnschrift SemiBold SemiConden" panose="020B0502040204020203" pitchFamily="34" charset="0"/>
              </a:rPr>
              <a:t> runtime.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u="sng" dirty="0">
                <a:solidFill>
                  <a:schemeClr val="accent1"/>
                </a:solidFill>
                <a:latin typeface="Castellar" panose="020A0402060406010301" pitchFamily="18" charset="0"/>
              </a:rPr>
              <a:t>Use Case Screenshots</a:t>
            </a:r>
          </a:p>
        </p:txBody>
      </p:sp>
      <p:pic>
        <p:nvPicPr>
          <p:cNvPr id="5" name="Content Placeholder 4">
            <a:extLst>
              <a:ext uri="{FF2B5EF4-FFF2-40B4-BE49-F238E27FC236}">
                <a16:creationId xmlns:a16="http://schemas.microsoft.com/office/drawing/2014/main" id="{604C55C4-0E43-7D59-BC40-085C5F326F44}"/>
              </a:ext>
            </a:extLst>
          </p:cNvPr>
          <p:cNvPicPr>
            <a:picLocks noGrp="1" noChangeAspect="1"/>
          </p:cNvPicPr>
          <p:nvPr>
            <p:ph idx="1"/>
          </p:nvPr>
        </p:nvPicPr>
        <p:blipFill>
          <a:blip r:embed="rId2"/>
          <a:stretch>
            <a:fillRect/>
          </a:stretch>
        </p:blipFill>
        <p:spPr>
          <a:xfrm>
            <a:off x="584874" y="1417637"/>
            <a:ext cx="3681356" cy="2230131"/>
          </a:xfrm>
          <a:ln>
            <a:solidFill>
              <a:schemeClr val="tx1"/>
            </a:solidFill>
          </a:ln>
        </p:spPr>
      </p:pic>
      <p:sp>
        <p:nvSpPr>
          <p:cNvPr id="6" name="TextBox 5">
            <a:extLst>
              <a:ext uri="{FF2B5EF4-FFF2-40B4-BE49-F238E27FC236}">
                <a16:creationId xmlns:a16="http://schemas.microsoft.com/office/drawing/2014/main" id="{7191E71B-41DB-B187-F485-A598A924A520}"/>
              </a:ext>
            </a:extLst>
          </p:cNvPr>
          <p:cNvSpPr txBox="1"/>
          <p:nvPr/>
        </p:nvSpPr>
        <p:spPr>
          <a:xfrm>
            <a:off x="658761" y="3708907"/>
            <a:ext cx="3490452" cy="369332"/>
          </a:xfrm>
          <a:prstGeom prst="rect">
            <a:avLst/>
          </a:prstGeom>
          <a:noFill/>
        </p:spPr>
        <p:txBody>
          <a:bodyPr wrap="square" rtlCol="0">
            <a:spAutoFit/>
          </a:bodyPr>
          <a:lstStyle/>
          <a:p>
            <a:pPr algn="ctr"/>
            <a:r>
              <a:rPr lang="en-US" u="sng" dirty="0">
                <a:latin typeface="Bahnschrift SemiBold SemiConden" panose="020B0502040204020203" pitchFamily="34" charset="0"/>
              </a:rPr>
              <a:t>Students Helpdesk Folder</a:t>
            </a:r>
            <a:endParaRPr lang="en-IN" u="sng" dirty="0">
              <a:latin typeface="Bahnschrift SemiBold SemiConden" panose="020B0502040204020203" pitchFamily="34" charset="0"/>
            </a:endParaRPr>
          </a:p>
        </p:txBody>
      </p:sp>
      <p:pic>
        <p:nvPicPr>
          <p:cNvPr id="8" name="Picture 7">
            <a:extLst>
              <a:ext uri="{FF2B5EF4-FFF2-40B4-BE49-F238E27FC236}">
                <a16:creationId xmlns:a16="http://schemas.microsoft.com/office/drawing/2014/main" id="{8BCA420F-70D7-BA02-B842-C29251919965}"/>
              </a:ext>
            </a:extLst>
          </p:cNvPr>
          <p:cNvPicPr>
            <a:picLocks noChangeAspect="1"/>
          </p:cNvPicPr>
          <p:nvPr/>
        </p:nvPicPr>
        <p:blipFill>
          <a:blip r:embed="rId3"/>
          <a:stretch>
            <a:fillRect/>
          </a:stretch>
        </p:blipFill>
        <p:spPr>
          <a:xfrm>
            <a:off x="4393904" y="1417636"/>
            <a:ext cx="4572000" cy="2230131"/>
          </a:xfrm>
          <a:prstGeom prst="rect">
            <a:avLst/>
          </a:prstGeom>
          <a:ln>
            <a:solidFill>
              <a:schemeClr val="tx1"/>
            </a:solidFill>
          </a:ln>
        </p:spPr>
      </p:pic>
      <p:sp>
        <p:nvSpPr>
          <p:cNvPr id="9" name="TextBox 8">
            <a:extLst>
              <a:ext uri="{FF2B5EF4-FFF2-40B4-BE49-F238E27FC236}">
                <a16:creationId xmlns:a16="http://schemas.microsoft.com/office/drawing/2014/main" id="{CAAC01BC-F491-4088-AA6C-2737B172AA79}"/>
              </a:ext>
            </a:extLst>
          </p:cNvPr>
          <p:cNvSpPr txBox="1"/>
          <p:nvPr/>
        </p:nvSpPr>
        <p:spPr>
          <a:xfrm>
            <a:off x="4719483" y="3708907"/>
            <a:ext cx="4100051" cy="369332"/>
          </a:xfrm>
          <a:prstGeom prst="rect">
            <a:avLst/>
          </a:prstGeom>
          <a:noFill/>
        </p:spPr>
        <p:txBody>
          <a:bodyPr wrap="square" rtlCol="0">
            <a:spAutoFit/>
          </a:bodyPr>
          <a:lstStyle/>
          <a:p>
            <a:pPr algn="ctr"/>
            <a:r>
              <a:rPr lang="en-US" u="sng" dirty="0">
                <a:latin typeface="Bahnschrift SemiBold SemiConden" panose="020B0502040204020203" pitchFamily="34" charset="0"/>
              </a:rPr>
              <a:t>Chatbot backend.py</a:t>
            </a:r>
            <a:endParaRPr lang="en-IN" u="sng" dirty="0">
              <a:latin typeface="Bahnschrift SemiBold SemiConden" panose="020B0502040204020203" pitchFamily="34" charset="0"/>
            </a:endParaRPr>
          </a:p>
        </p:txBody>
      </p:sp>
      <p:pic>
        <p:nvPicPr>
          <p:cNvPr id="11" name="Picture 10">
            <a:extLst>
              <a:ext uri="{FF2B5EF4-FFF2-40B4-BE49-F238E27FC236}">
                <a16:creationId xmlns:a16="http://schemas.microsoft.com/office/drawing/2014/main" id="{0DB04C39-5B88-7A8F-F426-ACED36BEF646}"/>
              </a:ext>
            </a:extLst>
          </p:cNvPr>
          <p:cNvPicPr>
            <a:picLocks noChangeAspect="1"/>
          </p:cNvPicPr>
          <p:nvPr/>
        </p:nvPicPr>
        <p:blipFill>
          <a:blip r:embed="rId4"/>
          <a:stretch>
            <a:fillRect/>
          </a:stretch>
        </p:blipFill>
        <p:spPr>
          <a:xfrm>
            <a:off x="584874" y="4078239"/>
            <a:ext cx="3681357" cy="2337796"/>
          </a:xfrm>
          <a:prstGeom prst="rect">
            <a:avLst/>
          </a:prstGeom>
        </p:spPr>
      </p:pic>
      <p:sp>
        <p:nvSpPr>
          <p:cNvPr id="12" name="TextBox 11">
            <a:extLst>
              <a:ext uri="{FF2B5EF4-FFF2-40B4-BE49-F238E27FC236}">
                <a16:creationId xmlns:a16="http://schemas.microsoft.com/office/drawing/2014/main" id="{89EFA06A-EBD9-A1F1-D6A3-FBA9CF9C256E}"/>
              </a:ext>
            </a:extLst>
          </p:cNvPr>
          <p:cNvSpPr txBox="1"/>
          <p:nvPr/>
        </p:nvSpPr>
        <p:spPr>
          <a:xfrm>
            <a:off x="658761" y="6471773"/>
            <a:ext cx="3490452" cy="369332"/>
          </a:xfrm>
          <a:prstGeom prst="rect">
            <a:avLst/>
          </a:prstGeom>
          <a:noFill/>
        </p:spPr>
        <p:txBody>
          <a:bodyPr wrap="square" rtlCol="0">
            <a:spAutoFit/>
          </a:bodyPr>
          <a:lstStyle/>
          <a:p>
            <a:pPr algn="ctr"/>
            <a:r>
              <a:rPr lang="en-US" u="sng" dirty="0">
                <a:latin typeface="Bahnschrift SemiBold SemiConden" panose="020B0502040204020203" pitchFamily="34" charset="0"/>
              </a:rPr>
              <a:t>Frontend app.py</a:t>
            </a:r>
            <a:endParaRPr lang="en-IN" u="sng" dirty="0">
              <a:latin typeface="Bahnschrift SemiBold SemiConden" panose="020B0502040204020203" pitchFamily="34" charset="0"/>
            </a:endParaRPr>
          </a:p>
        </p:txBody>
      </p:sp>
      <p:pic>
        <p:nvPicPr>
          <p:cNvPr id="14" name="Picture 13">
            <a:extLst>
              <a:ext uri="{FF2B5EF4-FFF2-40B4-BE49-F238E27FC236}">
                <a16:creationId xmlns:a16="http://schemas.microsoft.com/office/drawing/2014/main" id="{AB35D370-B9DC-E004-E61B-AF48A03103E6}"/>
              </a:ext>
            </a:extLst>
          </p:cNvPr>
          <p:cNvPicPr>
            <a:picLocks noChangeAspect="1"/>
          </p:cNvPicPr>
          <p:nvPr/>
        </p:nvPicPr>
        <p:blipFill>
          <a:blip r:embed="rId5"/>
          <a:stretch>
            <a:fillRect/>
          </a:stretch>
        </p:blipFill>
        <p:spPr>
          <a:xfrm>
            <a:off x="4393904" y="4375684"/>
            <a:ext cx="4572000" cy="1769806"/>
          </a:xfrm>
          <a:prstGeom prst="rect">
            <a:avLst/>
          </a:prstGeom>
        </p:spPr>
      </p:pic>
      <p:sp>
        <p:nvSpPr>
          <p:cNvPr id="15" name="TextBox 14">
            <a:extLst>
              <a:ext uri="{FF2B5EF4-FFF2-40B4-BE49-F238E27FC236}">
                <a16:creationId xmlns:a16="http://schemas.microsoft.com/office/drawing/2014/main" id="{DE56EDA3-7682-293B-2270-156A3E2F5DEC}"/>
              </a:ext>
            </a:extLst>
          </p:cNvPr>
          <p:cNvSpPr txBox="1"/>
          <p:nvPr/>
        </p:nvSpPr>
        <p:spPr>
          <a:xfrm>
            <a:off x="5171768" y="6398696"/>
            <a:ext cx="2969342" cy="369332"/>
          </a:xfrm>
          <a:prstGeom prst="rect">
            <a:avLst/>
          </a:prstGeom>
          <a:noFill/>
        </p:spPr>
        <p:txBody>
          <a:bodyPr wrap="square" rtlCol="0">
            <a:spAutoFit/>
          </a:bodyPr>
          <a:lstStyle/>
          <a:p>
            <a:pPr algn="ctr"/>
            <a:r>
              <a:rPr lang="en-US" u="sng" dirty="0" err="1">
                <a:latin typeface="Bahnschrift SemiBold SemiConden" panose="020B0502040204020203" pitchFamily="34" charset="0"/>
              </a:rPr>
              <a:t>Streamlit</a:t>
            </a:r>
            <a:r>
              <a:rPr lang="en-US" u="sng" dirty="0">
                <a:latin typeface="Bahnschrift SemiBold SemiConden" panose="020B0502040204020203" pitchFamily="34" charset="0"/>
              </a:rPr>
              <a:t> running</a:t>
            </a:r>
            <a:endParaRPr lang="en-IN" u="sng" dirty="0">
              <a:latin typeface="Bahnschrift SemiBold SemiConden"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TotalTime>
  <Words>331</Words>
  <Application>Microsoft Office PowerPoint</Application>
  <PresentationFormat>On-screen Show (4:3)</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 SemiBold SemiConden</vt:lpstr>
      <vt:lpstr>Britannic Bold</vt:lpstr>
      <vt:lpstr>Calibri</vt:lpstr>
      <vt:lpstr>Castellar</vt:lpstr>
      <vt:lpstr>Edwardian Script ITC</vt:lpstr>
      <vt:lpstr>Times New Roman</vt:lpstr>
      <vt:lpstr>Office Theme</vt:lpstr>
      <vt:lpstr>Automated Helpdesk Support for Student Admission Department</vt:lpstr>
      <vt:lpstr>Introduction</vt:lpstr>
      <vt:lpstr>Objective</vt:lpstr>
      <vt:lpstr>Technologies Used</vt:lpstr>
      <vt:lpstr>System Architecture</vt:lpstr>
      <vt:lpstr>Flow Diagram with RAG Scope</vt:lpstr>
      <vt:lpstr>Project Architecture &amp; Tech Stack</vt:lpstr>
      <vt:lpstr>Role of Each Agent</vt:lpstr>
      <vt:lpstr>Use Case Screenshots</vt:lpstr>
      <vt:lpstr> Output Screenshot</vt:lpstr>
      <vt:lpstr>Acknowledgement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Soham</dc:creator>
  <cp:keywords/>
  <dc:description>generated using python-pptx</dc:description>
  <cp:lastModifiedBy>Soham Banerjee</cp:lastModifiedBy>
  <cp:revision>3</cp:revision>
  <dcterms:created xsi:type="dcterms:W3CDTF">2013-01-27T09:14:16Z</dcterms:created>
  <dcterms:modified xsi:type="dcterms:W3CDTF">2025-04-12T17:41:43Z</dcterms:modified>
  <cp:category/>
</cp:coreProperties>
</file>