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Thin"/>
      <p:regular r:id="rId23"/>
      <p:bold r:id="rId24"/>
      <p:italic r:id="rId25"/>
      <p:boldItalic r:id="rId26"/>
    </p:embeddedFont>
    <p:embeddedFont>
      <p:font typeface="Roboto"/>
      <p:regular r:id="rId27"/>
      <p:bold r:id="rId28"/>
      <p:italic r:id="rId29"/>
      <p:boldItalic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088">
          <p15:clr>
            <a:srgbClr val="9AA0A6"/>
          </p15:clr>
        </p15:guide>
      </p15:sldGuideLst>
    </p:ext>
    <p:ext uri="http://customooxmlschemas.google.com/">
      <go:slidesCustomData xmlns:go="http://customooxmlschemas.google.com/" r:id="rId35" roundtripDataSignature="AMtx7mj1UCITL5ZCOQBX6kxDr6SrgJC/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E1BE54-10B2-4132-9BEC-046AAAE6BA72}">
  <a:tblStyle styleId="{80E1BE54-10B2-4132-9BEC-046AAAE6BA7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0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HelveticaNeue-italic.fntdata"/><Relationship Id="rId10" Type="http://schemas.openxmlformats.org/officeDocument/2006/relationships/slide" Target="slides/slide4.xml"/><Relationship Id="rId32" Type="http://schemas.openxmlformats.org/officeDocument/2006/relationships/font" Target="fonts/HelveticaNeue-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HelveticaNeue-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1200">
                <a:latin typeface="Roboto"/>
                <a:ea typeface="Roboto"/>
                <a:cs typeface="Roboto"/>
                <a:sym typeface="Roboto"/>
              </a:rPr>
              <a:t>Text-Preprocessing: </a:t>
            </a:r>
            <a:r>
              <a:rPr lang="en" sz="1200">
                <a:latin typeface="Roboto"/>
                <a:ea typeface="Roboto"/>
                <a:cs typeface="Roboto"/>
                <a:sym typeface="Roboto"/>
              </a:rPr>
              <a:t>Aggregated response and votes by grouping the id, title, body, and tags</a:t>
            </a:r>
            <a:endParaRPr sz="1200"/>
          </a:p>
          <a:p>
            <a:pPr indent="-330200" lvl="0" marL="457200" rtl="0" algn="l">
              <a:lnSpc>
                <a:spcPct val="115000"/>
              </a:lnSpc>
              <a:spcBef>
                <a:spcPts val="0"/>
              </a:spcBef>
              <a:spcAft>
                <a:spcPts val="0"/>
              </a:spcAft>
              <a:buClr>
                <a:srgbClr val="000000"/>
              </a:buClr>
              <a:buSzPts val="1200"/>
              <a:buChar char="●"/>
            </a:pPr>
            <a:r>
              <a:rPr lang="en" sz="1200">
                <a:latin typeface="Roboto"/>
                <a:ea typeface="Roboto"/>
                <a:cs typeface="Roboto"/>
                <a:sym typeface="Roboto"/>
              </a:rPr>
              <a:t>Removed codes and HTML tags from body and responses</a:t>
            </a:r>
            <a:endParaRPr sz="1200"/>
          </a:p>
          <a:p>
            <a:pPr indent="-330200" lvl="0" marL="457200" rtl="0" algn="l">
              <a:lnSpc>
                <a:spcPct val="115000"/>
              </a:lnSpc>
              <a:spcBef>
                <a:spcPts val="0"/>
              </a:spcBef>
              <a:spcAft>
                <a:spcPts val="0"/>
              </a:spcAft>
              <a:buClr>
                <a:srgbClr val="000000"/>
              </a:buClr>
              <a:buSzPts val="1200"/>
              <a:buChar char="●"/>
            </a:pPr>
            <a:r>
              <a:rPr lang="en" sz="1200">
                <a:latin typeface="Roboto"/>
                <a:ea typeface="Roboto"/>
                <a:cs typeface="Roboto"/>
                <a:sym typeface="Roboto"/>
              </a:rPr>
              <a:t>Tokenization</a:t>
            </a:r>
            <a:endParaRPr sz="1200">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200"/>
              <a:buFont typeface="Roboto"/>
              <a:buChar char="●"/>
            </a:pPr>
            <a:r>
              <a:rPr lang="en" sz="1200">
                <a:latin typeface="Roboto"/>
                <a:ea typeface="Roboto"/>
                <a:cs typeface="Roboto"/>
                <a:sym typeface="Roboto"/>
              </a:rPr>
              <a:t>Removed stop words and punctuations </a:t>
            </a:r>
            <a:endParaRPr sz="1200">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p>
          <a:p>
            <a:pPr indent="0" lvl="0" marL="0" rtl="0" algn="l">
              <a:lnSpc>
                <a:spcPct val="115000"/>
              </a:lnSpc>
              <a:spcBef>
                <a:spcPts val="0"/>
              </a:spcBef>
              <a:spcAft>
                <a:spcPts val="0"/>
              </a:spcAft>
              <a:buSzPts val="1100"/>
              <a:buNone/>
            </a:pPr>
            <a:r>
              <a:rPr b="1" lang="en" sz="1200">
                <a:solidFill>
                  <a:schemeClr val="dk1"/>
                </a:solidFill>
                <a:latin typeface="Roboto"/>
                <a:ea typeface="Roboto"/>
                <a:cs typeface="Roboto"/>
                <a:sym typeface="Roboto"/>
              </a:rPr>
              <a:t>Model Configuration: </a:t>
            </a:r>
            <a:r>
              <a:rPr lang="en" sz="1200">
                <a:solidFill>
                  <a:schemeClr val="dk1"/>
                </a:solidFill>
                <a:latin typeface="Roboto"/>
                <a:ea typeface="Roboto"/>
                <a:cs typeface="Roboto"/>
                <a:sym typeface="Roboto"/>
              </a:rPr>
              <a:t>Word2Vec Algorithm: convert text to a vector space</a:t>
            </a:r>
            <a:endParaRPr sz="1200">
              <a:solidFill>
                <a:schemeClr val="dk1"/>
              </a:solidFill>
            </a:endParaRPr>
          </a:p>
          <a:p>
            <a:pPr indent="-330200" lvl="0" marL="457200" rtl="0" algn="l">
              <a:lnSpc>
                <a:spcPct val="115000"/>
              </a:lnSpc>
              <a:spcBef>
                <a:spcPts val="0"/>
              </a:spcBef>
              <a:spcAft>
                <a:spcPts val="0"/>
              </a:spcAft>
              <a:buClr>
                <a:schemeClr val="dk1"/>
              </a:buClr>
              <a:buSzPts val="1200"/>
              <a:buChar char="●"/>
            </a:pPr>
            <a:r>
              <a:rPr lang="en" sz="1200">
                <a:solidFill>
                  <a:schemeClr val="dk1"/>
                </a:solidFill>
                <a:latin typeface="Calibri"/>
                <a:ea typeface="Calibri"/>
                <a:cs typeface="Calibri"/>
                <a:sym typeface="Calibri"/>
              </a:rPr>
              <a:t>LSTM architecture: classification of tags</a:t>
            </a:r>
            <a:endParaRPr sz="1200">
              <a:solidFill>
                <a:schemeClr val="dk1"/>
              </a:solidFill>
              <a:latin typeface="Roboto"/>
              <a:ea typeface="Roboto"/>
              <a:cs typeface="Roboto"/>
              <a:sym typeface="Roboto"/>
            </a:endParaRPr>
          </a:p>
          <a:p>
            <a:pPr indent="0" lvl="8" marL="13970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 Adam Optimizer </a:t>
            </a:r>
            <a:endParaRPr sz="1200">
              <a:solidFill>
                <a:schemeClr val="dk1"/>
              </a:solidFill>
            </a:endParaRPr>
          </a:p>
          <a:p>
            <a:pPr indent="0" lvl="8" marL="13970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 Early stopping </a:t>
            </a:r>
            <a:endParaRPr sz="1200">
              <a:solidFill>
                <a:schemeClr val="dk1"/>
              </a:solidFill>
            </a:endParaRPr>
          </a:p>
          <a:p>
            <a:pPr indent="0" lvl="8" marL="139700" rtl="0" algn="l">
              <a:lnSpc>
                <a:spcPct val="115000"/>
              </a:lnSpc>
              <a:spcBef>
                <a:spcPts val="0"/>
              </a:spcBef>
              <a:spcAft>
                <a:spcPts val="0"/>
              </a:spcAft>
              <a:buSzPts val="1100"/>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6b87010b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d6b87010b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rPr>
              <a:t>Limitations:</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Though our model is performing better than the baseline score we set, there is still some overfitting </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More training examples are required to control for this</a:t>
            </a:r>
            <a:endParaRPr sz="12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Model assigns a binary (conservative and liberal) to political bias which is not how real life data will usually behave</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This affects the generalizing power of the model</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Future Work:</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Defining more nuanced definitions of political bias will allow for a more reliable model</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Instead of using traditional pre-trained word embedding models (Glove and Word2Vec), newer representations such as deep contextualized word representations that can model semantics and linguistic variation of words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(Iyyer et al., 2018) developed ELMo, a learned function of the deep bidirectional LSTM language model which significantly improved the state of the art across various NLP tasks</a:t>
            </a:r>
            <a:endParaRPr sz="1200">
              <a:solidFill>
                <a:schemeClr val="dk1"/>
              </a:solidFill>
            </a:endParaRPr>
          </a:p>
          <a:p>
            <a:pPr indent="0" lvl="0" marL="0" rtl="0" algn="l">
              <a:lnSpc>
                <a:spcPct val="100000"/>
              </a:lnSpc>
              <a:spcBef>
                <a:spcPts val="1200"/>
              </a:spcBef>
              <a:spcAft>
                <a:spcPts val="0"/>
              </a:spcAft>
              <a:buSzPts val="1100"/>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The echo chambers or bubbles created by the biases among media outlets may, over time, cause their user base to lose touch with other viewpoints. This leads to clashes among opposing groups ( such as conservatives and liberals ) without any scope of resolution and is a threat to the unity of the people. It is thus necessary to be able to gauge whether a certain media outlets harbors any political leaning so as to have greater clarity over the nature of information being received.</a:t>
            </a:r>
            <a:endParaRPr sz="90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Clr>
                <a:schemeClr val="dk1"/>
              </a:buClr>
              <a:buSzPts val="1100"/>
              <a:buFont typeface="Arial"/>
              <a:buNone/>
            </a:pPr>
            <a:r>
              <a:t/>
            </a:r>
            <a:endParaRPr sz="100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Clr>
                <a:schemeClr val="dk1"/>
              </a:buClr>
              <a:buSzPts val="1100"/>
              <a:buFont typeface="Arial"/>
              <a:buNone/>
            </a:pPr>
            <a:r>
              <a:t/>
            </a:r>
            <a:endParaRPr sz="200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Word Embeddings: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Vector representations or spatially represented words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Fast Text is a Facebook library for learning word representations and is an extension of the popular word2vec model for word embeddings.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For our project we used pretrained vectors of a million words from the WikiNews corpus (till 2017)</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We used the word2vec model to fit these vectors</a:t>
            </a:r>
            <a:endParaRPr b="1" sz="12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1"/>
                </a:solidFill>
              </a:rPr>
              <a:t>Our final dataset had 96749 data points after removing the publications and NA values</a:t>
            </a:r>
            <a:endParaRPr sz="1300">
              <a:solidFill>
                <a:schemeClr val="dk1"/>
              </a:solidFill>
            </a:endParaRPr>
          </a:p>
          <a:p>
            <a:pPr indent="0" lvl="0" marL="0" rtl="0" algn="l">
              <a:lnSpc>
                <a:spcPct val="100000"/>
              </a:lnSpc>
              <a:spcBef>
                <a:spcPts val="0"/>
              </a:spcBef>
              <a:spcAft>
                <a:spcPts val="0"/>
              </a:spcAft>
              <a:buSzPts val="1100"/>
              <a:buNone/>
            </a:pPr>
            <a:r>
              <a:t/>
            </a:r>
            <a:endParaRPr sz="1300">
              <a:solidFill>
                <a:schemeClr val="dk1"/>
              </a:solidFill>
            </a:endParaRPr>
          </a:p>
          <a:p>
            <a:pPr indent="0" lvl="0" marL="0" rtl="0" algn="l">
              <a:lnSpc>
                <a:spcPct val="100000"/>
              </a:lnSpc>
              <a:spcBef>
                <a:spcPts val="0"/>
              </a:spcBef>
              <a:spcAft>
                <a:spcPts val="0"/>
              </a:spcAft>
              <a:buSzPts val="1100"/>
              <a:buNone/>
            </a:pPr>
            <a:r>
              <a:rPr lang="en" sz="1400">
                <a:solidFill>
                  <a:schemeClr val="dk1"/>
                </a:solidFill>
              </a:rPr>
              <a:t>Allsides and mediabiasfactcheck to assign ‘liberal’ and ‘conservative’ labels</a:t>
            </a:r>
            <a:endParaRPr sz="1400">
              <a:solidFill>
                <a:schemeClr val="dk1"/>
              </a:solidFill>
            </a:endParaRPr>
          </a:p>
          <a:p>
            <a:pPr indent="0" lvl="0" marL="0" rtl="0" algn="l">
              <a:lnSpc>
                <a:spcPct val="100000"/>
              </a:lnSpc>
              <a:spcBef>
                <a:spcPts val="0"/>
              </a:spcBef>
              <a:spcAft>
                <a:spcPts val="0"/>
              </a:spcAft>
              <a:buSzPts val="1100"/>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Description: 2.7 million news articles and essays from 27 American publications. Includes date, title, publication, article text, publication name, year, month, and URL (for some). Articles mostly span from 2013 to early 2020.</a:t>
            </a:r>
            <a:r>
              <a:rPr lang="en" sz="1400">
                <a:solidFill>
                  <a:schemeClr val="dk1"/>
                </a:solidFill>
              </a:rPr>
              <a:t> </a:t>
            </a:r>
            <a:endParaRPr sz="1200">
              <a:solidFill>
                <a:schemeClr val="dk1"/>
              </a:solidFill>
            </a:endParaRPr>
          </a:p>
          <a:p>
            <a:pPr indent="0" lvl="0" marL="0" rtl="0" algn="l">
              <a:lnSpc>
                <a:spcPct val="115000"/>
              </a:lnSpc>
              <a:spcBef>
                <a:spcPts val="1200"/>
              </a:spcBef>
              <a:spcAft>
                <a:spcPts val="0"/>
              </a:spcAft>
              <a:buSzPts val="1100"/>
              <a:buNone/>
            </a:pPr>
            <a:r>
              <a:rPr lang="en" sz="1200">
                <a:solidFill>
                  <a:schemeClr val="dk1"/>
                </a:solidFill>
              </a:rPr>
              <a:t>Date added: 4/3/2020</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Created by: Andrew Thompson</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Components is a publication and research group that assembles, investigates, and editorializes large datasets. Our members come from a variety of backgrounds and are located around the United States in Philadelphia, San Francisco, New York City, Charlottesville, and Boston.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1"/>
                </a:solidFill>
              </a:rPr>
              <a:t>Our final dataset had 96749 data points after removing the publications and NA values</a:t>
            </a:r>
            <a:endParaRPr sz="1300">
              <a:solidFill>
                <a:schemeClr val="dk1"/>
              </a:solidFill>
            </a:endParaRPr>
          </a:p>
          <a:p>
            <a:pPr indent="0" lvl="0" marL="0" rtl="0" algn="l">
              <a:lnSpc>
                <a:spcPct val="100000"/>
              </a:lnSpc>
              <a:spcBef>
                <a:spcPts val="0"/>
              </a:spcBef>
              <a:spcAft>
                <a:spcPts val="0"/>
              </a:spcAft>
              <a:buSzPts val="1100"/>
              <a:buNone/>
            </a:pPr>
            <a:r>
              <a:t/>
            </a:r>
            <a:endParaRPr sz="1300">
              <a:solidFill>
                <a:schemeClr val="dk1"/>
              </a:solidFill>
            </a:endParaRPr>
          </a:p>
          <a:p>
            <a:pPr indent="0" lvl="0" marL="0" rtl="0" algn="l">
              <a:lnSpc>
                <a:spcPct val="100000"/>
              </a:lnSpc>
              <a:spcBef>
                <a:spcPts val="0"/>
              </a:spcBef>
              <a:spcAft>
                <a:spcPts val="0"/>
              </a:spcAft>
              <a:buSzPts val="1100"/>
              <a:buNone/>
            </a:pPr>
            <a:r>
              <a:rPr lang="en" sz="1400">
                <a:solidFill>
                  <a:schemeClr val="dk1"/>
                </a:solidFill>
              </a:rPr>
              <a:t>Allsides and mediabiasfactcheck to assign ‘liberal’ and ‘conservative’ labels</a:t>
            </a:r>
            <a:endParaRPr sz="1400">
              <a:solidFill>
                <a:schemeClr val="dk1"/>
              </a:solidFill>
            </a:endParaRPr>
          </a:p>
          <a:p>
            <a:pPr indent="0" lvl="0" marL="0" rtl="0" algn="l">
              <a:lnSpc>
                <a:spcPct val="100000"/>
              </a:lnSpc>
              <a:spcBef>
                <a:spcPts val="0"/>
              </a:spcBef>
              <a:spcAft>
                <a:spcPts val="0"/>
              </a:spcAft>
              <a:buSzPts val="1100"/>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Description: 2.7 million news articles and essays from 27 American publications. Includes date, title, publication, article text, publication name, year, month, and URL (for some). Articles mostly span from 2013 to early 2020.</a:t>
            </a:r>
            <a:r>
              <a:rPr lang="en" sz="1400">
                <a:solidFill>
                  <a:schemeClr val="dk1"/>
                </a:solidFill>
              </a:rPr>
              <a:t> </a:t>
            </a:r>
            <a:endParaRPr sz="1200">
              <a:solidFill>
                <a:schemeClr val="dk1"/>
              </a:solidFill>
            </a:endParaRPr>
          </a:p>
          <a:p>
            <a:pPr indent="0" lvl="0" marL="0" rtl="0" algn="l">
              <a:lnSpc>
                <a:spcPct val="115000"/>
              </a:lnSpc>
              <a:spcBef>
                <a:spcPts val="1200"/>
              </a:spcBef>
              <a:spcAft>
                <a:spcPts val="0"/>
              </a:spcAft>
              <a:buSzPts val="1100"/>
              <a:buNone/>
            </a:pPr>
            <a:r>
              <a:rPr lang="en" sz="1200">
                <a:solidFill>
                  <a:schemeClr val="dk1"/>
                </a:solidFill>
              </a:rPr>
              <a:t>Date added: 4/3/2020</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Created by: Andrew Thompson</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Components is a publication and research group that assembles, investigates, and editorializes large datasets. Our members come from a variety of backgrounds and are located around the United States in Philadelphia, San Francisco, New York City, Charlottesville, and Boston.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1"/>
                </a:solidFill>
              </a:rPr>
              <a:t>Our final dataset had 96749 data points after removing the publications and NA values</a:t>
            </a:r>
            <a:endParaRPr sz="1300">
              <a:solidFill>
                <a:schemeClr val="dk1"/>
              </a:solidFill>
            </a:endParaRPr>
          </a:p>
          <a:p>
            <a:pPr indent="0" lvl="0" marL="0" rtl="0" algn="l">
              <a:lnSpc>
                <a:spcPct val="100000"/>
              </a:lnSpc>
              <a:spcBef>
                <a:spcPts val="0"/>
              </a:spcBef>
              <a:spcAft>
                <a:spcPts val="0"/>
              </a:spcAft>
              <a:buSzPts val="1100"/>
              <a:buNone/>
            </a:pPr>
            <a:r>
              <a:t/>
            </a:r>
            <a:endParaRPr sz="1300">
              <a:solidFill>
                <a:schemeClr val="dk1"/>
              </a:solidFill>
            </a:endParaRPr>
          </a:p>
          <a:p>
            <a:pPr indent="0" lvl="0" marL="0" rtl="0" algn="l">
              <a:lnSpc>
                <a:spcPct val="100000"/>
              </a:lnSpc>
              <a:spcBef>
                <a:spcPts val="0"/>
              </a:spcBef>
              <a:spcAft>
                <a:spcPts val="0"/>
              </a:spcAft>
              <a:buSzPts val="1100"/>
              <a:buNone/>
            </a:pPr>
            <a:r>
              <a:rPr lang="en" sz="1400">
                <a:solidFill>
                  <a:schemeClr val="dk1"/>
                </a:solidFill>
              </a:rPr>
              <a:t>Allsides and mediabiasfactcheck to assign ‘liberal’ and ‘conservative’ labels</a:t>
            </a:r>
            <a:endParaRPr sz="1400">
              <a:solidFill>
                <a:schemeClr val="dk1"/>
              </a:solidFill>
            </a:endParaRPr>
          </a:p>
          <a:p>
            <a:pPr indent="0" lvl="0" marL="0" rtl="0" algn="l">
              <a:lnSpc>
                <a:spcPct val="100000"/>
              </a:lnSpc>
              <a:spcBef>
                <a:spcPts val="0"/>
              </a:spcBef>
              <a:spcAft>
                <a:spcPts val="0"/>
              </a:spcAft>
              <a:buSzPts val="1100"/>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Description: 2.7 million news articles and essays from 27 American publications. Includes date, title, publication, article text, publication name, year, month, and URL (for some). Articles mostly span from 2013 to early 2020.</a:t>
            </a:r>
            <a:r>
              <a:rPr lang="en" sz="1400">
                <a:solidFill>
                  <a:schemeClr val="dk1"/>
                </a:solidFill>
              </a:rPr>
              <a:t> </a:t>
            </a:r>
            <a:endParaRPr sz="1200">
              <a:solidFill>
                <a:schemeClr val="dk1"/>
              </a:solidFill>
            </a:endParaRPr>
          </a:p>
          <a:p>
            <a:pPr indent="0" lvl="0" marL="0" rtl="0" algn="l">
              <a:lnSpc>
                <a:spcPct val="115000"/>
              </a:lnSpc>
              <a:spcBef>
                <a:spcPts val="1200"/>
              </a:spcBef>
              <a:spcAft>
                <a:spcPts val="0"/>
              </a:spcAft>
              <a:buSzPts val="1100"/>
              <a:buNone/>
            </a:pPr>
            <a:r>
              <a:rPr lang="en" sz="1200">
                <a:solidFill>
                  <a:schemeClr val="dk1"/>
                </a:solidFill>
              </a:rPr>
              <a:t>Date added: 4/3/2020</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Created by: Andrew Thompson</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Components is a publication and research group that assembles, investigates, and editorializes large datasets. Our members come from a variety of backgrounds and are located around the United States in Philadelphia, San Francisco, New York City, Charlottesville, and Boston.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30000"/>
          </a:blip>
          <a:srcRect b="0" l="0" r="0" t="0"/>
          <a:stretch/>
        </p:blipFill>
        <p:spPr>
          <a:xfrm>
            <a:off x="-1" y="0"/>
            <a:ext cx="9143989" cy="5143502"/>
          </a:xfrm>
          <a:prstGeom prst="rect">
            <a:avLst/>
          </a:prstGeom>
          <a:noFill/>
          <a:ln>
            <a:noFill/>
          </a:ln>
        </p:spPr>
      </p:pic>
      <p:sp>
        <p:nvSpPr>
          <p:cNvPr id="55" name="Google Shape;55;p1"/>
          <p:cNvSpPr txBox="1"/>
          <p:nvPr>
            <p:ph type="ctrTitle"/>
          </p:nvPr>
        </p:nvSpPr>
        <p:spPr>
          <a:xfrm>
            <a:off x="1143000" y="1052557"/>
            <a:ext cx="6858000" cy="14031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b="1" lang="en">
                <a:latin typeface="Helvetica Neue"/>
                <a:ea typeface="Helvetica Neue"/>
                <a:cs typeface="Helvetica Neue"/>
                <a:sym typeface="Helvetica Neue"/>
              </a:rPr>
              <a:t>Analyzing Media Bias </a:t>
            </a:r>
            <a:endParaRPr b="1">
              <a:latin typeface="Helvetica Neue"/>
              <a:ea typeface="Helvetica Neue"/>
              <a:cs typeface="Helvetica Neue"/>
              <a:sym typeface="Helvetica Neue"/>
            </a:endParaRPr>
          </a:p>
        </p:txBody>
      </p:sp>
      <p:sp>
        <p:nvSpPr>
          <p:cNvPr id="56" name="Google Shape;56;p1"/>
          <p:cNvSpPr txBox="1"/>
          <p:nvPr>
            <p:ph idx="1" type="subTitle"/>
          </p:nvPr>
        </p:nvSpPr>
        <p:spPr>
          <a:xfrm>
            <a:off x="1143000" y="2849157"/>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i="1" lang="en" sz="2300">
                <a:latin typeface="Helvetica Neue"/>
                <a:ea typeface="Helvetica Neue"/>
                <a:cs typeface="Helvetica Neue"/>
                <a:sym typeface="Helvetica Neue"/>
              </a:rPr>
              <a:t>Reema Domadia and Srijon Mukhopadhyay</a:t>
            </a:r>
            <a:endParaRPr i="1" sz="2300">
              <a:latin typeface="Helvetica Neue"/>
              <a:ea typeface="Helvetica Neue"/>
              <a:cs typeface="Helvetica Neue"/>
              <a:sym typeface="Helvetica Neue"/>
            </a:endParaRPr>
          </a:p>
        </p:txBody>
      </p:sp>
      <p:cxnSp>
        <p:nvCxnSpPr>
          <p:cNvPr id="57" name="Google Shape;57;p1"/>
          <p:cNvCxnSpPr/>
          <p:nvPr/>
        </p:nvCxnSpPr>
        <p:spPr>
          <a:xfrm>
            <a:off x="2147175" y="2648363"/>
            <a:ext cx="4849800" cy="8100"/>
          </a:xfrm>
          <a:prstGeom prst="straightConnector1">
            <a:avLst/>
          </a:prstGeom>
          <a:noFill/>
          <a:ln cap="flat" cmpd="sng" w="28575">
            <a:solidFill>
              <a:srgbClr val="980000"/>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cxnSp>
        <p:nvCxnSpPr>
          <p:cNvPr id="173" name="Google Shape;173;p10"/>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174" name="Google Shape;174;p10"/>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Model Evaluation</a:t>
            </a:r>
            <a:endParaRPr b="1"/>
          </a:p>
        </p:txBody>
      </p:sp>
      <p:pic>
        <p:nvPicPr>
          <p:cNvPr id="175" name="Google Shape;175;p10"/>
          <p:cNvPicPr preferRelativeResize="0"/>
          <p:nvPr/>
        </p:nvPicPr>
        <p:blipFill rotWithShape="1">
          <a:blip r:embed="rId3">
            <a:alphaModFix/>
          </a:blip>
          <a:srcRect b="5938" l="5710" r="9934" t="8860"/>
          <a:stretch/>
        </p:blipFill>
        <p:spPr>
          <a:xfrm>
            <a:off x="5193525" y="1339000"/>
            <a:ext cx="3600451" cy="3470602"/>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graphicFrame>
        <p:nvGraphicFramePr>
          <p:cNvPr id="176" name="Google Shape;176;p10"/>
          <p:cNvGraphicFramePr/>
          <p:nvPr/>
        </p:nvGraphicFramePr>
        <p:xfrm>
          <a:off x="620388" y="1270425"/>
          <a:ext cx="3000000" cy="3000000"/>
        </p:xfrm>
        <a:graphic>
          <a:graphicData uri="http://schemas.openxmlformats.org/drawingml/2006/table">
            <a:tbl>
              <a:tblPr>
                <a:noFill/>
                <a:tableStyleId>{80E1BE54-10B2-4132-9BEC-046AAAE6BA72}</a:tableStyleId>
              </a:tblPr>
              <a:tblGrid>
                <a:gridCol w="1322425"/>
                <a:gridCol w="1010600"/>
                <a:gridCol w="844025"/>
                <a:gridCol w="1046100"/>
              </a:tblGrid>
              <a:tr h="488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Label</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Precision</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Recall</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F1 Score</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14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liberal</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0.83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0.66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0.74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33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conservative</a:t>
                      </a:r>
                      <a:endParaRPr b="1"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0.71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0.86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0.71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77" name="Google Shape;177;p10"/>
          <p:cNvPicPr preferRelativeResize="0"/>
          <p:nvPr/>
        </p:nvPicPr>
        <p:blipFill rotWithShape="1">
          <a:blip r:embed="rId4">
            <a:alphaModFix/>
          </a:blip>
          <a:srcRect b="0" l="0" r="0" t="0"/>
          <a:stretch/>
        </p:blipFill>
        <p:spPr>
          <a:xfrm>
            <a:off x="939700" y="2675475"/>
            <a:ext cx="3705974" cy="2217523"/>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6b87010b3_1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Tableau Dashboard</a:t>
            </a:r>
            <a:endParaRPr b="1"/>
          </a:p>
        </p:txBody>
      </p:sp>
      <p:cxnSp>
        <p:nvCxnSpPr>
          <p:cNvPr id="183" name="Google Shape;183;gd6b87010b3_1_8"/>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184" name="Google Shape;184;gd6b87010b3_1_8"/>
          <p:cNvSpPr txBox="1"/>
          <p:nvPr/>
        </p:nvSpPr>
        <p:spPr>
          <a:xfrm>
            <a:off x="6570000" y="2131688"/>
            <a:ext cx="2012400" cy="1790700"/>
          </a:xfrm>
          <a:prstGeom prst="rect">
            <a:avLst/>
          </a:prstGeom>
          <a:solidFill>
            <a:srgbClr val="E6B8AF"/>
          </a:solidFill>
          <a:ln cap="flat" cmpd="sng" w="2857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600">
                <a:solidFill>
                  <a:schemeClr val="dk1"/>
                </a:solidFill>
              </a:rPr>
              <a:t>Variables:</a:t>
            </a:r>
            <a:endParaRPr/>
          </a:p>
          <a:p>
            <a:pPr indent="-330200" lvl="0" marL="457200" rtl="0" algn="l">
              <a:spcBef>
                <a:spcPts val="1000"/>
              </a:spcBef>
              <a:spcAft>
                <a:spcPts val="0"/>
              </a:spcAft>
              <a:buClr>
                <a:schemeClr val="dk1"/>
              </a:buClr>
              <a:buSzPts val="1600"/>
              <a:buChar char="●"/>
            </a:pPr>
            <a:r>
              <a:rPr lang="en" sz="1600">
                <a:solidFill>
                  <a:schemeClr val="dk1"/>
                </a:solidFill>
              </a:rPr>
              <a:t>Column Name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Title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Publication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Leaning</a:t>
            </a:r>
            <a:endParaRPr sz="1600">
              <a:solidFill>
                <a:schemeClr val="dk1"/>
              </a:solidFill>
            </a:endParaRPr>
          </a:p>
        </p:txBody>
      </p:sp>
      <p:pic>
        <p:nvPicPr>
          <p:cNvPr id="185" name="Google Shape;185;gd6b87010b3_1_8"/>
          <p:cNvPicPr preferRelativeResize="0"/>
          <p:nvPr/>
        </p:nvPicPr>
        <p:blipFill>
          <a:blip r:embed="rId3">
            <a:alphaModFix/>
          </a:blip>
          <a:stretch>
            <a:fillRect/>
          </a:stretch>
        </p:blipFill>
        <p:spPr>
          <a:xfrm>
            <a:off x="809775" y="1037763"/>
            <a:ext cx="5290800" cy="3978575"/>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5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Publication Bias Breakdown</a:t>
            </a:r>
            <a:endParaRPr b="1"/>
          </a:p>
        </p:txBody>
      </p:sp>
      <p:cxnSp>
        <p:nvCxnSpPr>
          <p:cNvPr id="191" name="Google Shape;191;p11"/>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pic>
        <p:nvPicPr>
          <p:cNvPr id="192" name="Google Shape;192;p11"/>
          <p:cNvPicPr preferRelativeResize="0"/>
          <p:nvPr/>
        </p:nvPicPr>
        <p:blipFill rotWithShape="1">
          <a:blip r:embed="rId3">
            <a:alphaModFix/>
          </a:blip>
          <a:srcRect b="0" l="0" r="0" t="0"/>
          <a:stretch/>
        </p:blipFill>
        <p:spPr>
          <a:xfrm>
            <a:off x="1908225" y="1105125"/>
            <a:ext cx="5327525" cy="3626600"/>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sp>
        <p:nvSpPr>
          <p:cNvPr id="193" name="Google Shape;193;p11"/>
          <p:cNvSpPr txBox="1"/>
          <p:nvPr/>
        </p:nvSpPr>
        <p:spPr>
          <a:xfrm>
            <a:off x="170750" y="1805574"/>
            <a:ext cx="1650000" cy="2225700"/>
          </a:xfrm>
          <a:prstGeom prst="rect">
            <a:avLst/>
          </a:prstGeom>
          <a:solidFill>
            <a:srgbClr val="E6B8AF"/>
          </a:solidFill>
          <a:ln cap="flat" cmpd="sng" w="19050">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000000"/>
                </a:solidFill>
                <a:latin typeface="Roboto"/>
                <a:ea typeface="Roboto"/>
                <a:cs typeface="Roboto"/>
                <a:sym typeface="Roboto"/>
              </a:rPr>
              <a:t>Top 5 (Conservative):</a:t>
            </a:r>
            <a:endParaRPr b="0" i="0" sz="1300" u="none" cap="none" strike="noStrike">
              <a:solidFill>
                <a:srgbClr val="000000"/>
              </a:solidFill>
              <a:latin typeface="Roboto"/>
              <a:ea typeface="Roboto"/>
              <a:cs typeface="Roboto"/>
              <a:sym typeface="Roboto"/>
            </a:endParaRPr>
          </a:p>
          <a:p>
            <a:pPr indent="-285750" lvl="1" marL="285750" marR="0" rtl="0" algn="l">
              <a:lnSpc>
                <a:spcPct val="115000"/>
              </a:lnSpc>
              <a:spcBef>
                <a:spcPts val="0"/>
              </a:spcBef>
              <a:spcAft>
                <a:spcPts val="0"/>
              </a:spcAft>
              <a:buClr>
                <a:schemeClr val="dk1"/>
              </a:buClr>
              <a:buSzPts val="1300"/>
              <a:buFont typeface="Roboto"/>
              <a:buChar char="○"/>
            </a:pPr>
            <a:r>
              <a:rPr b="0" i="0" lang="en" sz="1300" u="none" cap="none" strike="noStrike">
                <a:solidFill>
                  <a:srgbClr val="000000"/>
                </a:solidFill>
                <a:latin typeface="Roboto"/>
                <a:ea typeface="Roboto"/>
                <a:cs typeface="Roboto"/>
                <a:sym typeface="Roboto"/>
              </a:rPr>
              <a:t>The American Conservative</a:t>
            </a:r>
            <a:endParaRPr b="0" i="0" sz="1300" u="none" cap="none" strike="noStrike">
              <a:solidFill>
                <a:srgbClr val="000000"/>
              </a:solidFill>
              <a:latin typeface="Roboto"/>
              <a:ea typeface="Roboto"/>
              <a:cs typeface="Roboto"/>
              <a:sym typeface="Roboto"/>
            </a:endParaRPr>
          </a:p>
          <a:p>
            <a:pPr indent="-285750" lvl="1" marL="28575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Daily Caller</a:t>
            </a:r>
            <a:endParaRPr b="0" i="0" sz="1300" u="none" cap="none" strike="noStrike">
              <a:solidFill>
                <a:srgbClr val="000000"/>
              </a:solidFill>
              <a:latin typeface="Roboto"/>
              <a:ea typeface="Roboto"/>
              <a:cs typeface="Roboto"/>
              <a:sym typeface="Roboto"/>
            </a:endParaRPr>
          </a:p>
          <a:p>
            <a:pPr indent="-285750" lvl="1" marL="28575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National Review</a:t>
            </a:r>
            <a:endParaRPr b="0" i="0" sz="1300" u="none" cap="none" strike="noStrike">
              <a:solidFill>
                <a:srgbClr val="000000"/>
              </a:solidFill>
              <a:latin typeface="Roboto"/>
              <a:ea typeface="Roboto"/>
              <a:cs typeface="Roboto"/>
              <a:sym typeface="Roboto"/>
            </a:endParaRPr>
          </a:p>
          <a:p>
            <a:pPr indent="-285750" lvl="1" marL="28575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Red State</a:t>
            </a:r>
            <a:endParaRPr b="0" i="0" sz="1300" u="none" cap="none" strike="noStrike">
              <a:solidFill>
                <a:srgbClr val="000000"/>
              </a:solidFill>
              <a:latin typeface="Roboto"/>
              <a:ea typeface="Roboto"/>
              <a:cs typeface="Roboto"/>
              <a:sym typeface="Roboto"/>
            </a:endParaRPr>
          </a:p>
          <a:p>
            <a:pPr indent="-285750" lvl="1" marL="28575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Wall Street Journal</a:t>
            </a:r>
            <a:endParaRPr b="0" i="0" sz="1200" u="none" cap="none" strike="noStrike">
              <a:solidFill>
                <a:srgbClr val="000000"/>
              </a:solidFill>
              <a:latin typeface="Arial"/>
              <a:ea typeface="Arial"/>
              <a:cs typeface="Arial"/>
              <a:sym typeface="Arial"/>
            </a:endParaRPr>
          </a:p>
        </p:txBody>
      </p:sp>
      <p:sp>
        <p:nvSpPr>
          <p:cNvPr id="194" name="Google Shape;194;p11"/>
          <p:cNvSpPr txBox="1"/>
          <p:nvPr/>
        </p:nvSpPr>
        <p:spPr>
          <a:xfrm>
            <a:off x="7391500" y="2035675"/>
            <a:ext cx="1659600" cy="1765500"/>
          </a:xfrm>
          <a:prstGeom prst="rect">
            <a:avLst/>
          </a:prstGeom>
          <a:solidFill>
            <a:srgbClr val="C9DAF8"/>
          </a:solidFill>
          <a:ln cap="flat" cmpd="sng" w="19050">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000000"/>
                </a:solidFill>
                <a:latin typeface="Roboto"/>
                <a:ea typeface="Roboto"/>
                <a:cs typeface="Roboto"/>
                <a:sym typeface="Roboto"/>
              </a:rPr>
              <a:t>Top 5 (Liberal):</a:t>
            </a:r>
            <a:endParaRPr b="0"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Vox</a:t>
            </a:r>
            <a:endParaRPr b="0"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Buzzfeed News</a:t>
            </a:r>
            <a:endParaRPr b="0"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NPR</a:t>
            </a:r>
            <a:endParaRPr b="0"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CNN</a:t>
            </a:r>
            <a:endParaRPr b="0" i="0" sz="1300" u="none" cap="none" strike="noStrike">
              <a:solidFill>
                <a:srgbClr val="000000"/>
              </a:solidFill>
              <a:latin typeface="Roboto"/>
              <a:ea typeface="Roboto"/>
              <a:cs typeface="Roboto"/>
              <a:sym typeface="Roboto"/>
            </a:endParaRPr>
          </a:p>
          <a:p>
            <a:pPr indent="-311150" lvl="0" marL="457200" marR="0" rtl="0" algn="l">
              <a:lnSpc>
                <a:spcPct val="115000"/>
              </a:lnSpc>
              <a:spcBef>
                <a:spcPts val="0"/>
              </a:spcBef>
              <a:spcAft>
                <a:spcPts val="0"/>
              </a:spcAft>
              <a:buClr>
                <a:srgbClr val="000000"/>
              </a:buClr>
              <a:buSzPts val="1300"/>
              <a:buFont typeface="Roboto"/>
              <a:buChar char="●"/>
            </a:pPr>
            <a:r>
              <a:rPr b="0" i="0" lang="en" sz="1300" u="none" cap="none" strike="noStrike">
                <a:solidFill>
                  <a:srgbClr val="000000"/>
                </a:solidFill>
                <a:latin typeface="Roboto"/>
                <a:ea typeface="Roboto"/>
                <a:cs typeface="Roboto"/>
                <a:sym typeface="Roboto"/>
              </a:rPr>
              <a:t>Wire US</a:t>
            </a:r>
            <a:endParaRPr b="0" i="0" sz="13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Bias Based on Publication</a:t>
            </a:r>
            <a:endParaRPr b="1"/>
          </a:p>
        </p:txBody>
      </p:sp>
      <p:cxnSp>
        <p:nvCxnSpPr>
          <p:cNvPr id="200" name="Google Shape;200;p12"/>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pic>
        <p:nvPicPr>
          <p:cNvPr id="201" name="Google Shape;201;p12"/>
          <p:cNvPicPr preferRelativeResize="0"/>
          <p:nvPr/>
        </p:nvPicPr>
        <p:blipFill>
          <a:blip r:embed="rId3">
            <a:alphaModFix/>
          </a:blip>
          <a:stretch>
            <a:fillRect/>
          </a:stretch>
        </p:blipFill>
        <p:spPr>
          <a:xfrm>
            <a:off x="1623688" y="1080225"/>
            <a:ext cx="5896624" cy="3938525"/>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5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13"/>
          <p:cNvGrpSpPr/>
          <p:nvPr/>
        </p:nvGrpSpPr>
        <p:grpSpPr>
          <a:xfrm>
            <a:off x="419125" y="358066"/>
            <a:ext cx="2723092" cy="4427378"/>
            <a:chOff x="1118224" y="283725"/>
            <a:chExt cx="2090826" cy="4076400"/>
          </a:xfrm>
        </p:grpSpPr>
        <p:sp>
          <p:nvSpPr>
            <p:cNvPr id="207" name="Google Shape;207;p13"/>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1118224" y="341739"/>
              <a:ext cx="2048100" cy="8763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1233857" y="470595"/>
              <a:ext cx="1815000" cy="6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B02C20"/>
                  </a:solidFill>
                  <a:latin typeface="Roboto"/>
                  <a:ea typeface="Roboto"/>
                  <a:cs typeface="Roboto"/>
                  <a:sym typeface="Roboto"/>
                </a:rPr>
                <a:t>Conclusion</a:t>
              </a:r>
              <a:endParaRPr b="0" i="0" sz="3400" u="none" cap="none" strike="noStrike">
                <a:solidFill>
                  <a:srgbClr val="B02C20"/>
                </a:solidFill>
                <a:latin typeface="Roboto Thin"/>
                <a:ea typeface="Roboto Thin"/>
                <a:cs typeface="Roboto Thin"/>
                <a:sym typeface="Roboto Thin"/>
              </a:endParaRPr>
            </a:p>
          </p:txBody>
        </p:sp>
        <p:sp>
          <p:nvSpPr>
            <p:cNvPr id="210" name="Google Shape;210;p13"/>
            <p:cNvSpPr/>
            <p:nvPr/>
          </p:nvSpPr>
          <p:spPr>
            <a:xfrm>
              <a:off x="1148438" y="1416447"/>
              <a:ext cx="2030400" cy="28530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Top 5 Conservative Pub:</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Fox News</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The American Conservative</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Daily Caller</a:t>
              </a:r>
              <a:endParaRPr sz="1300">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National Review</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Wall Street Journal</a:t>
              </a:r>
              <a:endParaRPr b="0" i="0" sz="1300" u="none" cap="none" strike="noStrike">
                <a:solidFill>
                  <a:schemeClr val="lt1"/>
                </a:solidFill>
                <a:latin typeface="Roboto"/>
                <a:ea typeface="Roboto"/>
                <a:cs typeface="Roboto"/>
                <a:sym typeface="Roboto"/>
              </a:endParaRPr>
            </a:p>
            <a:p>
              <a:pPr indent="-311150" lvl="0" marL="4572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Top 5 Liberal Pub:</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Slate</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Vox</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The Guardian</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Buzzfeed News</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CNN</a:t>
              </a:r>
              <a:endParaRPr b="0" i="0" sz="1300" u="none" cap="none" strike="noStrike">
                <a:solidFill>
                  <a:schemeClr val="lt1"/>
                </a:solidFill>
                <a:latin typeface="Roboto"/>
                <a:ea typeface="Roboto"/>
                <a:cs typeface="Roboto"/>
                <a:sym typeface="Roboto"/>
              </a:endParaRPr>
            </a:p>
            <a:p>
              <a:pPr indent="0" lvl="0" marL="9144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lt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800"/>
                <a:buFont typeface="Arial"/>
                <a:buNone/>
              </a:pPr>
              <a:r>
                <a:t/>
              </a:r>
              <a:endParaRPr b="0" i="0" sz="800" u="none" cap="none" strike="noStrike">
                <a:solidFill>
                  <a:srgbClr val="FFFFFF"/>
                </a:solidFill>
                <a:latin typeface="Roboto"/>
                <a:ea typeface="Roboto"/>
                <a:cs typeface="Roboto"/>
                <a:sym typeface="Roboto"/>
              </a:endParaRPr>
            </a:p>
          </p:txBody>
        </p:sp>
      </p:grpSp>
      <p:grpSp>
        <p:nvGrpSpPr>
          <p:cNvPr id="211" name="Google Shape;211;p13"/>
          <p:cNvGrpSpPr/>
          <p:nvPr/>
        </p:nvGrpSpPr>
        <p:grpSpPr>
          <a:xfrm>
            <a:off x="3210475" y="358066"/>
            <a:ext cx="2723080" cy="4427378"/>
            <a:chOff x="1118233" y="283725"/>
            <a:chExt cx="2090817" cy="4076400"/>
          </a:xfrm>
        </p:grpSpPr>
        <p:sp>
          <p:nvSpPr>
            <p:cNvPr id="212" name="Google Shape;212;p13"/>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
            <p:cNvSpPr/>
            <p:nvPr/>
          </p:nvSpPr>
          <p:spPr>
            <a:xfrm>
              <a:off x="1118233" y="341740"/>
              <a:ext cx="2048100" cy="8604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 sz="3400" u="none" cap="none" strike="noStrike">
                  <a:solidFill>
                    <a:srgbClr val="B02C20"/>
                  </a:solidFill>
                  <a:latin typeface="Roboto"/>
                  <a:ea typeface="Roboto"/>
                  <a:cs typeface="Roboto"/>
                  <a:sym typeface="Roboto"/>
                </a:rPr>
                <a:t>Limitations</a:t>
              </a:r>
              <a:endParaRPr b="0" i="0" sz="3400" u="none" cap="none" strike="noStrike">
                <a:solidFill>
                  <a:srgbClr val="B02C20"/>
                </a:solidFill>
                <a:latin typeface="Roboto Thin"/>
                <a:ea typeface="Roboto Thin"/>
                <a:cs typeface="Roboto Thin"/>
                <a:sym typeface="Roboto Thin"/>
              </a:endParaRPr>
            </a:p>
          </p:txBody>
        </p:sp>
        <p:sp>
          <p:nvSpPr>
            <p:cNvPr id="215" name="Google Shape;215;p13"/>
            <p:cNvSpPr/>
            <p:nvPr/>
          </p:nvSpPr>
          <p:spPr>
            <a:xfrm>
              <a:off x="1126142" y="1384657"/>
              <a:ext cx="2030400" cy="2606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Despite models performance beyond baseline score, the model still shows signs of overfitting</a:t>
              </a:r>
              <a:endParaRPr b="0" i="0" sz="1300" u="none" cap="none" strike="noStrike">
                <a:solidFill>
                  <a:schemeClr val="lt1"/>
                </a:solidFill>
                <a:latin typeface="Roboto"/>
                <a:ea typeface="Roboto"/>
                <a:cs typeface="Roboto"/>
                <a:sym typeface="Roboto"/>
              </a:endParaRPr>
            </a:p>
            <a:p>
              <a:pPr indent="-311150" lvl="1" marL="914400" marR="0" rtl="0" algn="l">
                <a:lnSpc>
                  <a:spcPct val="115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Use a larger and more diverse train dataset</a:t>
              </a:r>
              <a:endParaRPr b="0" i="0" sz="1300" u="none" cap="none" strike="noStrike">
                <a:solidFill>
                  <a:schemeClr val="lt1"/>
                </a:solidFill>
                <a:latin typeface="Roboto"/>
                <a:ea typeface="Roboto"/>
                <a:cs typeface="Roboto"/>
                <a:sym typeface="Roboto"/>
              </a:endParaRPr>
            </a:p>
            <a:p>
              <a:pPr indent="-311150" lvl="0" marL="457200" marR="0" rtl="0" algn="l">
                <a:lnSpc>
                  <a:spcPct val="115000"/>
                </a:lnSpc>
                <a:spcBef>
                  <a:spcPts val="100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Limited control over the degree of politicized headlines in the dataset </a:t>
              </a:r>
              <a:endParaRPr b="0" i="0" sz="800" u="none" cap="none" strike="noStrike">
                <a:solidFill>
                  <a:srgbClr val="FFFFFF"/>
                </a:solidFill>
                <a:latin typeface="Roboto"/>
                <a:ea typeface="Roboto"/>
                <a:cs typeface="Roboto"/>
                <a:sym typeface="Roboto"/>
              </a:endParaRPr>
            </a:p>
          </p:txBody>
        </p:sp>
      </p:grpSp>
      <p:grpSp>
        <p:nvGrpSpPr>
          <p:cNvPr id="216" name="Google Shape;216;p13"/>
          <p:cNvGrpSpPr/>
          <p:nvPr/>
        </p:nvGrpSpPr>
        <p:grpSpPr>
          <a:xfrm>
            <a:off x="6001800" y="358066"/>
            <a:ext cx="2723094" cy="4427393"/>
            <a:chOff x="1118223" y="283725"/>
            <a:chExt cx="2090827" cy="4076414"/>
          </a:xfrm>
        </p:grpSpPr>
        <p:sp>
          <p:nvSpPr>
            <p:cNvPr id="217" name="Google Shape;217;p13"/>
            <p:cNvSpPr/>
            <p:nvPr/>
          </p:nvSpPr>
          <p:spPr>
            <a:xfrm>
              <a:off x="1178650" y="283725"/>
              <a:ext cx="2030400" cy="4076400"/>
            </a:xfrm>
            <a:prstGeom prst="rect">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a:off x="1118223" y="341745"/>
              <a:ext cx="2048100" cy="844500"/>
            </a:xfrm>
            <a:prstGeom prst="rect">
              <a:avLst/>
            </a:prstGeom>
            <a:solidFill>
              <a:srgbClr val="FFFFFF"/>
            </a:solidFill>
            <a:ln cap="flat" cmpd="sng" w="1905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 sz="3100" u="none" cap="none" strike="noStrike">
                  <a:solidFill>
                    <a:srgbClr val="B02C20"/>
                  </a:solidFill>
                  <a:latin typeface="Roboto"/>
                  <a:ea typeface="Roboto"/>
                  <a:cs typeface="Roboto"/>
                  <a:sym typeface="Roboto"/>
                </a:rPr>
                <a:t>Future Work</a:t>
              </a:r>
              <a:endParaRPr b="0" i="0" sz="3100" u="none" cap="none" strike="noStrike">
                <a:solidFill>
                  <a:srgbClr val="B02C20"/>
                </a:solidFill>
                <a:latin typeface="Roboto Thin"/>
                <a:ea typeface="Roboto Thin"/>
                <a:cs typeface="Roboto Thin"/>
                <a:sym typeface="Roboto Thin"/>
              </a:endParaRPr>
            </a:p>
          </p:txBody>
        </p:sp>
        <p:sp>
          <p:nvSpPr>
            <p:cNvPr id="220" name="Google Shape;220;p13"/>
            <p:cNvSpPr/>
            <p:nvPr/>
          </p:nvSpPr>
          <p:spPr>
            <a:xfrm>
              <a:off x="1118223" y="1236539"/>
              <a:ext cx="2030400" cy="3123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100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Determining additional categories, beyond binary, to prevent categorical overfitting </a:t>
              </a:r>
              <a:endParaRPr b="0" i="0" sz="1300" u="none" cap="none" strike="noStrike">
                <a:solidFill>
                  <a:schemeClr val="lt1"/>
                </a:solidFill>
                <a:latin typeface="Roboto"/>
                <a:ea typeface="Roboto"/>
                <a:cs typeface="Roboto"/>
                <a:sym typeface="Roboto"/>
              </a:endParaRPr>
            </a:p>
            <a:p>
              <a:pPr indent="-311150" lvl="0" marL="457200" marR="0" rtl="0" algn="l">
                <a:lnSpc>
                  <a:spcPct val="100000"/>
                </a:lnSpc>
                <a:spcBef>
                  <a:spcPts val="100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Newer deep contextualized representation models for semantics and linguistic variation of words </a:t>
              </a:r>
              <a:endParaRPr b="0" i="0" sz="1300" u="none" cap="none" strike="noStrike">
                <a:solidFill>
                  <a:schemeClr val="lt1"/>
                </a:solidFill>
                <a:latin typeface="Roboto"/>
                <a:ea typeface="Roboto"/>
                <a:cs typeface="Roboto"/>
                <a:sym typeface="Roboto"/>
              </a:endParaRPr>
            </a:p>
            <a:p>
              <a:pPr indent="-311150" lvl="1" marL="914400" marR="0" rtl="0" algn="l">
                <a:lnSpc>
                  <a:spcPct val="100000"/>
                </a:lnSpc>
                <a:spcBef>
                  <a:spcPts val="0"/>
                </a:spcBef>
                <a:spcAft>
                  <a:spcPts val="0"/>
                </a:spcAft>
                <a:buClr>
                  <a:schemeClr val="lt1"/>
                </a:buClr>
                <a:buSzPts val="1300"/>
                <a:buFont typeface="Roboto"/>
                <a:buChar char="○"/>
              </a:pPr>
              <a:r>
                <a:rPr b="0" i="0" lang="en" sz="1300" u="none" cap="none" strike="noStrike">
                  <a:solidFill>
                    <a:schemeClr val="lt1"/>
                  </a:solidFill>
                  <a:latin typeface="Roboto"/>
                  <a:ea typeface="Roboto"/>
                  <a:cs typeface="Roboto"/>
                  <a:sym typeface="Roboto"/>
                </a:rPr>
                <a:t>i.e. ELMo, a learned function of the deep bidirectional LSTM language model which significantly improves NLP</a:t>
              </a:r>
              <a:endParaRPr b="0" i="0" sz="800" u="none" cap="none" strike="noStrike">
                <a:solidFill>
                  <a:srgbClr val="FFFFFF"/>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References</a:t>
            </a:r>
            <a:endParaRPr b="1"/>
          </a:p>
        </p:txBody>
      </p:sp>
      <p:sp>
        <p:nvSpPr>
          <p:cNvPr id="226" name="Google Shape;226;p14"/>
          <p:cNvSpPr txBox="1"/>
          <p:nvPr>
            <p:ph idx="1" type="body"/>
          </p:nvPr>
        </p:nvSpPr>
        <p:spPr>
          <a:xfrm>
            <a:off x="311700" y="1125400"/>
            <a:ext cx="8520600" cy="3819900"/>
          </a:xfrm>
          <a:prstGeom prst="rect">
            <a:avLst/>
          </a:prstGeom>
          <a:noFill/>
          <a:ln>
            <a:noFill/>
          </a:ln>
        </p:spPr>
        <p:txBody>
          <a:bodyPr anchorCtr="0" anchor="t" bIns="91425" lIns="91425" spcFirstLastPara="1" rIns="91425" wrap="square" tIns="91425">
            <a:normAutofit fontScale="77500"/>
          </a:bodyPr>
          <a:lstStyle/>
          <a:p>
            <a:pPr indent="-336867" lvl="0" marL="457200" rtl="0" algn="l">
              <a:lnSpc>
                <a:spcPct val="100000"/>
              </a:lnSpc>
              <a:spcBef>
                <a:spcPts val="1000"/>
              </a:spcBef>
              <a:spcAft>
                <a:spcPts val="0"/>
              </a:spcAft>
              <a:buClr>
                <a:srgbClr val="000000"/>
              </a:buClr>
              <a:buSzPct val="100000"/>
              <a:buChar char="■"/>
            </a:pPr>
            <a:r>
              <a:rPr lang="en" sz="2200">
                <a:solidFill>
                  <a:srgbClr val="000000"/>
                </a:solidFill>
              </a:rPr>
              <a:t>M. Iyyer, P. Enns, J. Boyd Graber, P. Resnik. Political Ideology Detection Using Recursive Neural Networks. </a:t>
            </a:r>
            <a:r>
              <a:rPr i="1" lang="en" sz="2200">
                <a:solidFill>
                  <a:srgbClr val="000000"/>
                </a:solidFill>
              </a:rPr>
              <a:t>Proceedings of the 52nd Annual Meeting of the Association for Computational Linguistics,</a:t>
            </a:r>
            <a:r>
              <a:rPr lang="en" sz="2200">
                <a:solidFill>
                  <a:srgbClr val="000000"/>
                </a:solidFill>
              </a:rPr>
              <a:t> vol 1, 2014.</a:t>
            </a:r>
            <a:endParaRPr sz="2200">
              <a:solidFill>
                <a:srgbClr val="000000"/>
              </a:solidFill>
            </a:endParaRPr>
          </a:p>
          <a:p>
            <a:pPr indent="-336867" lvl="0" marL="457200" rtl="0" algn="l">
              <a:lnSpc>
                <a:spcPct val="100000"/>
              </a:lnSpc>
              <a:spcBef>
                <a:spcPts val="1000"/>
              </a:spcBef>
              <a:spcAft>
                <a:spcPts val="0"/>
              </a:spcAft>
              <a:buClr>
                <a:srgbClr val="000000"/>
              </a:buClr>
              <a:buSzPct val="100000"/>
              <a:buChar char="■"/>
            </a:pPr>
            <a:r>
              <a:rPr lang="en" sz="2200">
                <a:solidFill>
                  <a:srgbClr val="000000"/>
                </a:solidFill>
              </a:rPr>
              <a:t>R.R.R Gangula, S.R Duggenpudi, R. Mamidi. Detecting Political Bias in News Articles Using Headline Attention.</a:t>
            </a:r>
            <a:r>
              <a:rPr i="1" lang="en" sz="2200">
                <a:solidFill>
                  <a:srgbClr val="000000"/>
                </a:solidFill>
              </a:rPr>
              <a:t> Proceedings of the 2019 ACL Workshop BlackboxNLP: Analyzing and Interpreting Neural Networks for NLP</a:t>
            </a:r>
            <a:r>
              <a:rPr lang="en" sz="2200">
                <a:solidFill>
                  <a:srgbClr val="000000"/>
                </a:solidFill>
              </a:rPr>
              <a:t>. 2019.</a:t>
            </a:r>
            <a:endParaRPr sz="2200">
              <a:solidFill>
                <a:srgbClr val="000000"/>
              </a:solidFill>
            </a:endParaRPr>
          </a:p>
          <a:p>
            <a:pPr indent="-336867" lvl="0" marL="457200" rtl="0" algn="l">
              <a:lnSpc>
                <a:spcPct val="100000"/>
              </a:lnSpc>
              <a:spcBef>
                <a:spcPts val="1000"/>
              </a:spcBef>
              <a:spcAft>
                <a:spcPts val="0"/>
              </a:spcAft>
              <a:buClr>
                <a:srgbClr val="000000"/>
              </a:buClr>
              <a:buSzPct val="100000"/>
              <a:buChar char="■"/>
            </a:pPr>
            <a:r>
              <a:rPr lang="en" sz="2200">
                <a:solidFill>
                  <a:srgbClr val="000000"/>
                </a:solidFill>
              </a:rPr>
              <a:t>K. Pant, T. Dadu, R. Mamidi. </a:t>
            </a:r>
            <a:r>
              <a:rPr lang="en" sz="2200">
                <a:solidFill>
                  <a:schemeClr val="dk1"/>
                </a:solidFill>
              </a:rPr>
              <a:t>Towards Detection of Subjective Bias using Contextualized Word Embeddings. </a:t>
            </a:r>
            <a:r>
              <a:rPr i="1" lang="en" sz="2200">
                <a:solidFill>
                  <a:schemeClr val="dk1"/>
                </a:solidFill>
              </a:rPr>
              <a:t>WWW '20: Companion Proceedings of the Web Conference 2020,</a:t>
            </a:r>
            <a:r>
              <a:rPr lang="en" sz="2200">
                <a:solidFill>
                  <a:schemeClr val="dk1"/>
                </a:solidFill>
              </a:rPr>
              <a:t> pp. 75-76, April 2020.</a:t>
            </a:r>
            <a:endParaRPr sz="2200">
              <a:solidFill>
                <a:schemeClr val="dk1"/>
              </a:solidFill>
            </a:endParaRPr>
          </a:p>
          <a:p>
            <a:pPr indent="-336867" lvl="0" marL="457200" rtl="0" algn="l">
              <a:lnSpc>
                <a:spcPct val="100000"/>
              </a:lnSpc>
              <a:spcBef>
                <a:spcPts val="1000"/>
              </a:spcBef>
              <a:spcAft>
                <a:spcPts val="0"/>
              </a:spcAft>
              <a:buClr>
                <a:srgbClr val="000000"/>
              </a:buClr>
              <a:buSzPct val="100000"/>
              <a:buChar char="■"/>
            </a:pPr>
            <a:r>
              <a:rPr lang="en" sz="2200">
                <a:solidFill>
                  <a:srgbClr val="000000"/>
                </a:solidFill>
              </a:rPr>
              <a:t>A. Misra, S. Basak. Political Bias Analysis. </a:t>
            </a:r>
            <a:r>
              <a:rPr i="1" lang="en" sz="2200">
                <a:solidFill>
                  <a:srgbClr val="000000"/>
                </a:solidFill>
              </a:rPr>
              <a:t>CS224n, </a:t>
            </a:r>
            <a:r>
              <a:rPr lang="en" sz="2200">
                <a:solidFill>
                  <a:srgbClr val="000000"/>
                </a:solidFill>
              </a:rPr>
              <a:t>pp. 8, 2017.</a:t>
            </a:r>
            <a:endParaRPr sz="2200">
              <a:solidFill>
                <a:srgbClr val="000000"/>
              </a:solidFill>
            </a:endParaRPr>
          </a:p>
          <a:p>
            <a:pPr indent="-336867" lvl="0" marL="457200" rtl="0" algn="l">
              <a:lnSpc>
                <a:spcPct val="100000"/>
              </a:lnSpc>
              <a:spcBef>
                <a:spcPts val="1000"/>
              </a:spcBef>
              <a:spcAft>
                <a:spcPts val="1000"/>
              </a:spcAft>
              <a:buClr>
                <a:srgbClr val="000000"/>
              </a:buClr>
              <a:buSzPct val="100000"/>
              <a:buChar char="■"/>
            </a:pPr>
            <a:r>
              <a:rPr lang="en" sz="2200">
                <a:solidFill>
                  <a:srgbClr val="000000"/>
                </a:solidFill>
              </a:rPr>
              <a:t>M. Peters, M. Neumann, M. Iyyer, M. Gardner, C. Clark, K. Lee, L. Zettlemoyer. Deep Contextualized Word Representations. </a:t>
            </a:r>
            <a:r>
              <a:rPr i="1" lang="en" sz="2200">
                <a:solidFill>
                  <a:srgbClr val="000000"/>
                </a:solidFill>
              </a:rPr>
              <a:t>NAACL 2018, </a:t>
            </a:r>
            <a:r>
              <a:rPr lang="en" sz="2200">
                <a:solidFill>
                  <a:srgbClr val="000000"/>
                </a:solidFill>
              </a:rPr>
              <a:t>2018.</a:t>
            </a:r>
            <a:endParaRPr sz="2000">
              <a:solidFill>
                <a:srgbClr val="000000"/>
              </a:solidFill>
            </a:endParaRPr>
          </a:p>
        </p:txBody>
      </p:sp>
      <p:cxnSp>
        <p:nvCxnSpPr>
          <p:cNvPr id="227" name="Google Shape;227;p14"/>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5"/>
          <p:cNvPicPr preferRelativeResize="0"/>
          <p:nvPr/>
        </p:nvPicPr>
        <p:blipFill rotWithShape="1">
          <a:blip r:embed="rId3">
            <a:alphaModFix/>
          </a:blip>
          <a:srcRect b="54228" l="0" r="73448" t="23488"/>
          <a:stretch/>
        </p:blipFill>
        <p:spPr>
          <a:xfrm>
            <a:off x="4016700" y="558851"/>
            <a:ext cx="3265550" cy="2959824"/>
          </a:xfrm>
          <a:prstGeom prst="rect">
            <a:avLst/>
          </a:prstGeom>
          <a:noFill/>
          <a:ln>
            <a:noFill/>
          </a:ln>
        </p:spPr>
      </p:pic>
      <p:sp>
        <p:nvSpPr>
          <p:cNvPr id="233" name="Google Shape;233;p15"/>
          <p:cNvSpPr txBox="1"/>
          <p:nvPr>
            <p:ph idx="1" type="body"/>
          </p:nvPr>
        </p:nvSpPr>
        <p:spPr>
          <a:xfrm>
            <a:off x="311700" y="2719675"/>
            <a:ext cx="8520600" cy="1849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b="1" lang="en" sz="9000">
                <a:solidFill>
                  <a:srgbClr val="000000"/>
                </a:solidFill>
              </a:rPr>
              <a:t>Questions?</a:t>
            </a:r>
            <a:endParaRPr b="1" sz="9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idx="1" type="body"/>
          </p:nvPr>
        </p:nvSpPr>
        <p:spPr>
          <a:xfrm>
            <a:off x="280675" y="1417125"/>
            <a:ext cx="3977400" cy="2959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1200"/>
              </a:spcBef>
              <a:spcAft>
                <a:spcPts val="0"/>
              </a:spcAft>
              <a:buClr>
                <a:schemeClr val="dk1"/>
              </a:buClr>
              <a:buSzPts val="1800"/>
              <a:buChar char="●"/>
            </a:pPr>
            <a:r>
              <a:rPr lang="en">
                <a:solidFill>
                  <a:schemeClr val="dk1"/>
                </a:solidFill>
              </a:rPr>
              <a:t>Introduction</a:t>
            </a:r>
            <a:endParaRPr>
              <a:solidFill>
                <a:schemeClr val="dk1"/>
              </a:solidFill>
            </a:endParaRPr>
          </a:p>
          <a:p>
            <a:pPr indent="-342900" lvl="0" marL="457200" marR="0" rtl="0" algn="l">
              <a:lnSpc>
                <a:spcPct val="150000"/>
              </a:lnSpc>
              <a:spcBef>
                <a:spcPts val="0"/>
              </a:spcBef>
              <a:spcAft>
                <a:spcPts val="0"/>
              </a:spcAft>
              <a:buClr>
                <a:schemeClr val="dk1"/>
              </a:buClr>
              <a:buSzPts val="1800"/>
              <a:buChar char="●"/>
            </a:pPr>
            <a:r>
              <a:rPr lang="en">
                <a:solidFill>
                  <a:schemeClr val="dk1"/>
                </a:solidFill>
              </a:rPr>
              <a:t>Literature Review</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Methodology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Results &amp; Analysis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Conclusion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References</a:t>
            </a:r>
            <a:endParaRPr>
              <a:solidFill>
                <a:schemeClr val="dk1"/>
              </a:solidFill>
            </a:endParaRPr>
          </a:p>
        </p:txBody>
      </p:sp>
      <p:cxnSp>
        <p:nvCxnSpPr>
          <p:cNvPr id="63" name="Google Shape;63;p2"/>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64" name="Google Shape;64;p2"/>
          <p:cNvSpPr txBox="1"/>
          <p:nvPr>
            <p:ph type="title"/>
          </p:nvPr>
        </p:nvSpPr>
        <p:spPr>
          <a:xfrm>
            <a:off x="311688" y="337181"/>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Agenda</a:t>
            </a:r>
            <a:endParaRPr b="1"/>
          </a:p>
        </p:txBody>
      </p:sp>
      <p:pic>
        <p:nvPicPr>
          <p:cNvPr id="65" name="Google Shape;65;p2"/>
          <p:cNvPicPr preferRelativeResize="0"/>
          <p:nvPr/>
        </p:nvPicPr>
        <p:blipFill rotWithShape="1">
          <a:blip r:embed="rId3">
            <a:alphaModFix/>
          </a:blip>
          <a:srcRect b="0" l="0" r="0" t="0"/>
          <a:stretch/>
        </p:blipFill>
        <p:spPr>
          <a:xfrm>
            <a:off x="4402475" y="1417125"/>
            <a:ext cx="4135125" cy="25676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Problem Statement</a:t>
            </a:r>
            <a:endParaRPr b="1"/>
          </a:p>
        </p:txBody>
      </p:sp>
      <p:cxnSp>
        <p:nvCxnSpPr>
          <p:cNvPr id="71" name="Google Shape;71;p3"/>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pic>
        <p:nvPicPr>
          <p:cNvPr id="72" name="Google Shape;72;p3"/>
          <p:cNvPicPr preferRelativeResize="0"/>
          <p:nvPr/>
        </p:nvPicPr>
        <p:blipFill rotWithShape="1">
          <a:blip r:embed="rId3">
            <a:alphaModFix amt="23000"/>
          </a:blip>
          <a:srcRect b="9728" l="0" r="0" t="0"/>
          <a:stretch/>
        </p:blipFill>
        <p:spPr>
          <a:xfrm rot="2202010">
            <a:off x="5126765" y="-616502"/>
            <a:ext cx="5028959" cy="3493240"/>
          </a:xfrm>
          <a:prstGeom prst="rect">
            <a:avLst/>
          </a:prstGeom>
          <a:noFill/>
          <a:ln>
            <a:noFill/>
          </a:ln>
        </p:spPr>
      </p:pic>
      <p:sp>
        <p:nvSpPr>
          <p:cNvPr id="73" name="Google Shape;73;p3"/>
          <p:cNvSpPr txBox="1"/>
          <p:nvPr>
            <p:ph idx="1" type="body"/>
          </p:nvPr>
        </p:nvSpPr>
        <p:spPr>
          <a:xfrm>
            <a:off x="415575" y="1259438"/>
            <a:ext cx="8313000" cy="3384900"/>
          </a:xfrm>
          <a:prstGeom prst="rect">
            <a:avLst/>
          </a:prstGeom>
          <a:noFill/>
          <a:ln>
            <a:noFill/>
          </a:ln>
        </p:spPr>
        <p:txBody>
          <a:bodyPr anchorCtr="0" anchor="t" bIns="91425" lIns="91425" spcFirstLastPara="1" rIns="91425" wrap="square" tIns="91425">
            <a:noAutofit/>
          </a:bodyPr>
          <a:lstStyle/>
          <a:p>
            <a:pPr indent="0" lvl="0" marL="0" rtl="0" algn="l">
              <a:lnSpc>
                <a:spcPct val="105454"/>
              </a:lnSpc>
              <a:spcBef>
                <a:spcPts val="0"/>
              </a:spcBef>
              <a:spcAft>
                <a:spcPts val="0"/>
              </a:spcAft>
              <a:buSzPts val="935"/>
              <a:buNone/>
            </a:pPr>
            <a:r>
              <a:rPr lang="en" sz="2300">
                <a:solidFill>
                  <a:schemeClr val="dk1"/>
                </a:solidFill>
                <a:latin typeface="Calibri"/>
                <a:ea typeface="Calibri"/>
                <a:cs typeface="Calibri"/>
                <a:sym typeface="Calibri"/>
              </a:rPr>
              <a:t>The echo chambers created by the biases among media outlets may, over time, cause their user base to lose touch with other viewpoints. This leads to clashes among opposing groups (i.e. conservatives and liberals) without any scope of resolution and is a threat to the unity of the people. </a:t>
            </a:r>
            <a:endParaRPr sz="2300">
              <a:solidFill>
                <a:schemeClr val="dk1"/>
              </a:solidFill>
              <a:latin typeface="Calibri"/>
              <a:ea typeface="Calibri"/>
              <a:cs typeface="Calibri"/>
              <a:sym typeface="Calibri"/>
            </a:endParaRPr>
          </a:p>
          <a:p>
            <a:pPr indent="0" lvl="0" marL="0" rtl="0" algn="l">
              <a:lnSpc>
                <a:spcPct val="105454"/>
              </a:lnSpc>
              <a:spcBef>
                <a:spcPts val="0"/>
              </a:spcBef>
              <a:spcAft>
                <a:spcPts val="0"/>
              </a:spcAft>
              <a:buSzPts val="935"/>
              <a:buNone/>
            </a:pPr>
            <a:r>
              <a:t/>
            </a:r>
            <a:endParaRPr sz="2300">
              <a:solidFill>
                <a:schemeClr val="dk1"/>
              </a:solidFill>
              <a:latin typeface="Calibri"/>
              <a:ea typeface="Calibri"/>
              <a:cs typeface="Calibri"/>
              <a:sym typeface="Calibri"/>
            </a:endParaRPr>
          </a:p>
          <a:p>
            <a:pPr indent="0" lvl="0" marL="0" rtl="0" algn="ctr">
              <a:lnSpc>
                <a:spcPct val="105454"/>
              </a:lnSpc>
              <a:spcBef>
                <a:spcPts val="0"/>
              </a:spcBef>
              <a:spcAft>
                <a:spcPts val="0"/>
              </a:spcAft>
              <a:buSzPts val="935"/>
              <a:buNone/>
            </a:pPr>
            <a:r>
              <a:rPr lang="en" sz="2300">
                <a:solidFill>
                  <a:srgbClr val="666666"/>
                </a:solidFill>
                <a:latin typeface="Calibri"/>
                <a:ea typeface="Calibri"/>
                <a:cs typeface="Calibri"/>
                <a:sym typeface="Calibri"/>
              </a:rPr>
              <a:t>It is thus critical to understand the political leanings of a media outlet to have a greater clarity over the nature of information being received.</a:t>
            </a:r>
            <a:endParaRPr sz="2300">
              <a:solidFill>
                <a:srgbClr val="666666"/>
              </a:solidFill>
              <a:latin typeface="Calibri"/>
              <a:ea typeface="Calibri"/>
              <a:cs typeface="Calibri"/>
              <a:sym typeface="Calibri"/>
            </a:endParaRPr>
          </a:p>
        </p:txBody>
      </p:sp>
      <p:pic>
        <p:nvPicPr>
          <p:cNvPr id="74" name="Google Shape;74;p3"/>
          <p:cNvPicPr preferRelativeResize="0"/>
          <p:nvPr/>
        </p:nvPicPr>
        <p:blipFill rotWithShape="1">
          <a:blip r:embed="rId3">
            <a:alphaModFix amt="26000"/>
          </a:blip>
          <a:srcRect b="7130" l="0" r="0" t="0"/>
          <a:stretch/>
        </p:blipFill>
        <p:spPr>
          <a:xfrm rot="-8815065">
            <a:off x="6292867" y="3423105"/>
            <a:ext cx="3420223" cy="24443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Project Scope</a:t>
            </a:r>
            <a:endParaRPr b="1"/>
          </a:p>
          <a:p>
            <a:pPr indent="0" lvl="0" marL="0" rtl="0" algn="l">
              <a:lnSpc>
                <a:spcPct val="100000"/>
              </a:lnSpc>
              <a:spcBef>
                <a:spcPts val="0"/>
              </a:spcBef>
              <a:spcAft>
                <a:spcPts val="0"/>
              </a:spcAft>
              <a:buSzPct val="111111"/>
              <a:buNone/>
            </a:pPr>
            <a:r>
              <a:t/>
            </a:r>
            <a:endParaRPr b="1"/>
          </a:p>
        </p:txBody>
      </p:sp>
      <p:cxnSp>
        <p:nvCxnSpPr>
          <p:cNvPr id="80" name="Google Shape;80;p4"/>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81" name="Google Shape;81;p4"/>
          <p:cNvSpPr txBox="1"/>
          <p:nvPr>
            <p:ph idx="1" type="body"/>
          </p:nvPr>
        </p:nvSpPr>
        <p:spPr>
          <a:xfrm>
            <a:off x="628650" y="1838644"/>
            <a:ext cx="7886700" cy="1719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800"/>
              <a:buFont typeface="Arial"/>
              <a:buNone/>
            </a:pPr>
            <a:r>
              <a:rPr b="1" lang="en" sz="2900">
                <a:solidFill>
                  <a:schemeClr val="dk1"/>
                </a:solidFill>
              </a:rPr>
              <a:t>To identify information biases in major news sources to provide factual and bi-partisan news</a:t>
            </a:r>
            <a:endParaRPr b="1" sz="29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Literature Review</a:t>
            </a:r>
            <a:endParaRPr b="1"/>
          </a:p>
        </p:txBody>
      </p:sp>
      <p:cxnSp>
        <p:nvCxnSpPr>
          <p:cNvPr id="87" name="Google Shape;87;p5"/>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88" name="Google Shape;88;p5"/>
          <p:cNvSpPr txBox="1"/>
          <p:nvPr>
            <p:ph idx="1" type="body"/>
          </p:nvPr>
        </p:nvSpPr>
        <p:spPr>
          <a:xfrm>
            <a:off x="391075" y="1203625"/>
            <a:ext cx="8480400" cy="3750900"/>
          </a:xfrm>
          <a:prstGeom prst="rect">
            <a:avLst/>
          </a:prstGeom>
          <a:noFill/>
          <a:ln>
            <a:noFill/>
          </a:ln>
        </p:spPr>
        <p:txBody>
          <a:bodyPr anchorCtr="0" anchor="t" bIns="91425" lIns="91425" spcFirstLastPara="1" rIns="91425" wrap="square" tIns="91425">
            <a:normAutofit lnSpcReduction="20000"/>
          </a:bodyPr>
          <a:lstStyle/>
          <a:p>
            <a:pPr indent="-336550" lvl="0" marL="457200" rtl="0" algn="l">
              <a:lnSpc>
                <a:spcPct val="115000"/>
              </a:lnSpc>
              <a:spcBef>
                <a:spcPts val="600"/>
              </a:spcBef>
              <a:spcAft>
                <a:spcPts val="0"/>
              </a:spcAft>
              <a:buClr>
                <a:schemeClr val="dk1"/>
              </a:buClr>
              <a:buSzPts val="1700"/>
              <a:buChar char="●"/>
            </a:pPr>
            <a:r>
              <a:rPr b="1" lang="en" sz="1700" u="sng">
                <a:solidFill>
                  <a:schemeClr val="dk1"/>
                </a:solidFill>
              </a:rPr>
              <a:t>Gottfried et.al, 2014</a:t>
            </a:r>
            <a:r>
              <a:rPr b="1" lang="en" sz="1700">
                <a:solidFill>
                  <a:schemeClr val="dk1"/>
                </a:solidFill>
              </a:rPr>
              <a:t>: </a:t>
            </a:r>
            <a:r>
              <a:rPr lang="en" sz="1700">
                <a:solidFill>
                  <a:schemeClr val="dk1"/>
                </a:solidFill>
              </a:rPr>
              <a:t>finds that left and right information streams are distinct from those of individuals with more mixed political views</a:t>
            </a:r>
            <a:endParaRPr b="1" sz="1700">
              <a:solidFill>
                <a:schemeClr val="dk1"/>
              </a:solidFill>
            </a:endParaRPr>
          </a:p>
          <a:p>
            <a:pPr indent="-336550" lvl="0" marL="457200" rtl="0" algn="l">
              <a:lnSpc>
                <a:spcPct val="115000"/>
              </a:lnSpc>
              <a:spcBef>
                <a:spcPts val="1000"/>
              </a:spcBef>
              <a:spcAft>
                <a:spcPts val="0"/>
              </a:spcAft>
              <a:buClr>
                <a:srgbClr val="000000"/>
              </a:buClr>
              <a:buSzPts val="1700"/>
              <a:buChar char="●"/>
            </a:pPr>
            <a:r>
              <a:rPr b="1" lang="en" sz="1700" u="sng">
                <a:solidFill>
                  <a:srgbClr val="000000"/>
                </a:solidFill>
              </a:rPr>
              <a:t>Iyyer et al., 2014</a:t>
            </a:r>
            <a:r>
              <a:rPr lang="en" sz="1700">
                <a:solidFill>
                  <a:srgbClr val="000000"/>
                </a:solidFill>
              </a:rPr>
              <a:t>:</a:t>
            </a:r>
            <a:r>
              <a:rPr lang="en" sz="1700">
                <a:solidFill>
                  <a:srgbClr val="000000"/>
                </a:solidFill>
              </a:rPr>
              <a:t> Recursive Neural Networks and Bag of Words model detect ideological biases in text</a:t>
            </a:r>
            <a:endParaRPr sz="1700">
              <a:solidFill>
                <a:srgbClr val="000000"/>
              </a:solidFill>
            </a:endParaRPr>
          </a:p>
          <a:p>
            <a:pPr indent="-336550" lvl="0" marL="457200" rtl="0" algn="l">
              <a:lnSpc>
                <a:spcPct val="115000"/>
              </a:lnSpc>
              <a:spcBef>
                <a:spcPts val="1000"/>
              </a:spcBef>
              <a:spcAft>
                <a:spcPts val="0"/>
              </a:spcAft>
              <a:buClr>
                <a:srgbClr val="000000"/>
              </a:buClr>
              <a:buSzPts val="1700"/>
              <a:buChar char="●"/>
            </a:pPr>
            <a:r>
              <a:rPr b="1" lang="en" sz="1700" u="sng">
                <a:solidFill>
                  <a:srgbClr val="000000"/>
                </a:solidFill>
              </a:rPr>
              <a:t>Mamidi et al., 2019</a:t>
            </a:r>
            <a:r>
              <a:rPr lang="en" sz="1700">
                <a:solidFill>
                  <a:srgbClr val="000000"/>
                </a:solidFill>
              </a:rPr>
              <a:t>:</a:t>
            </a:r>
            <a:r>
              <a:rPr lang="en" sz="1700">
                <a:solidFill>
                  <a:srgbClr val="000000"/>
                </a:solidFill>
              </a:rPr>
              <a:t> detect political bias within news headlines</a:t>
            </a:r>
            <a:endParaRPr sz="1700">
              <a:solidFill>
                <a:srgbClr val="000000"/>
              </a:solidFill>
            </a:endParaRPr>
          </a:p>
          <a:p>
            <a:pPr indent="-336550" lvl="0" marL="457200" rtl="0" algn="l">
              <a:lnSpc>
                <a:spcPct val="115000"/>
              </a:lnSpc>
              <a:spcBef>
                <a:spcPts val="1000"/>
              </a:spcBef>
              <a:spcAft>
                <a:spcPts val="0"/>
              </a:spcAft>
              <a:buClr>
                <a:srgbClr val="000000"/>
              </a:buClr>
              <a:buSzPts val="1700"/>
              <a:buChar char="●"/>
            </a:pPr>
            <a:r>
              <a:rPr b="1" lang="en" sz="1700" u="sng">
                <a:solidFill>
                  <a:srgbClr val="000000"/>
                </a:solidFill>
              </a:rPr>
              <a:t>Mamidi et al., 2020</a:t>
            </a:r>
            <a:r>
              <a:rPr lang="en" sz="1700">
                <a:solidFill>
                  <a:srgbClr val="000000"/>
                </a:solidFill>
              </a:rPr>
              <a:t>: contextualized word embeddings to detect bias with an F1 score of 0.70 (baseline score to emulate or improve)</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u="sng">
                <a:solidFill>
                  <a:srgbClr val="000000"/>
                </a:solidFill>
              </a:rPr>
              <a:t>Merkley, Eric, 2019</a:t>
            </a:r>
            <a:r>
              <a:rPr b="1" lang="en" sz="1700">
                <a:solidFill>
                  <a:srgbClr val="000000"/>
                </a:solidFill>
              </a:rPr>
              <a:t>: </a:t>
            </a:r>
            <a:r>
              <a:rPr lang="en" sz="1700">
                <a:solidFill>
                  <a:srgbClr val="000000"/>
                </a:solidFill>
              </a:rPr>
              <a:t>Trust in mainstream news media is on the decline</a:t>
            </a:r>
            <a:endParaRPr sz="1700">
              <a:solidFill>
                <a:srgbClr val="000000"/>
              </a:solidFill>
            </a:endParaRPr>
          </a:p>
          <a:p>
            <a:pPr indent="-336550" lvl="0" marL="457200" rtl="0" algn="l">
              <a:lnSpc>
                <a:spcPct val="115000"/>
              </a:lnSpc>
              <a:spcBef>
                <a:spcPts val="1000"/>
              </a:spcBef>
              <a:spcAft>
                <a:spcPts val="0"/>
              </a:spcAft>
              <a:buClr>
                <a:schemeClr val="dk1"/>
              </a:buClr>
              <a:buSzPts val="1700"/>
              <a:buChar char="●"/>
            </a:pPr>
            <a:r>
              <a:rPr b="1" lang="en" sz="1700" u="sng">
                <a:solidFill>
                  <a:srgbClr val="000000"/>
                </a:solidFill>
              </a:rPr>
              <a:t>Misra et Basak, 2017</a:t>
            </a:r>
            <a:r>
              <a:rPr lang="en" sz="1700">
                <a:solidFill>
                  <a:srgbClr val="000000"/>
                </a:solidFill>
              </a:rPr>
              <a:t>: LSTM models process underlying text meaning better than the traditional RNN ne</a:t>
            </a:r>
            <a:r>
              <a:rPr lang="en" sz="1700">
                <a:solidFill>
                  <a:schemeClr val="dk1"/>
                </a:solidFill>
              </a:rPr>
              <a:t>tworks</a:t>
            </a:r>
            <a:endParaRPr sz="1700">
              <a:solidFill>
                <a:schemeClr val="dk1"/>
              </a:solidFill>
            </a:endParaRPr>
          </a:p>
          <a:p>
            <a:pPr indent="-336550" lvl="0" marL="457200" rtl="0" algn="l">
              <a:lnSpc>
                <a:spcPct val="115000"/>
              </a:lnSpc>
              <a:spcBef>
                <a:spcPts val="1000"/>
              </a:spcBef>
              <a:spcAft>
                <a:spcPts val="1000"/>
              </a:spcAft>
              <a:buClr>
                <a:schemeClr val="dk1"/>
              </a:buClr>
              <a:buSzPts val="1700"/>
              <a:buChar char="●"/>
            </a:pPr>
            <a:r>
              <a:rPr b="1" lang="en" sz="1700" u="sng">
                <a:solidFill>
                  <a:schemeClr val="dk1"/>
                </a:solidFill>
              </a:rPr>
              <a:t>Saenger, 2019: </a:t>
            </a:r>
            <a:r>
              <a:rPr lang="en" sz="1700">
                <a:solidFill>
                  <a:schemeClr val="dk1"/>
                </a:solidFill>
              </a:rPr>
              <a:t>Media Bias Detection using Deep Learning Libraries in Python</a:t>
            </a:r>
            <a:endParaRPr b="1" sz="1700" u="sng">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cxnSp>
        <p:nvCxnSpPr>
          <p:cNvPr id="93" name="Google Shape;93;p6"/>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94" name="Google Shape;94;p6"/>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Methodology</a:t>
            </a:r>
            <a:endParaRPr b="1"/>
          </a:p>
        </p:txBody>
      </p:sp>
      <p:sp>
        <p:nvSpPr>
          <p:cNvPr id="95" name="Google Shape;95;p6"/>
          <p:cNvSpPr/>
          <p:nvPr/>
        </p:nvSpPr>
        <p:spPr>
          <a:xfrm flipH="1" rot="10800000">
            <a:off x="2690350" y="1038150"/>
            <a:ext cx="3758100" cy="3609000"/>
          </a:xfrm>
          <a:prstGeom prst="round2DiagRect">
            <a:avLst>
              <a:gd fmla="val 0" name="adj1"/>
              <a:gd fmla="val 17764" name="adj2"/>
            </a:avLst>
          </a:prstGeom>
          <a:solidFill>
            <a:srgbClr val="B02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6"/>
          <p:cNvGrpSpPr/>
          <p:nvPr/>
        </p:nvGrpSpPr>
        <p:grpSpPr>
          <a:xfrm>
            <a:off x="314878" y="1089563"/>
            <a:ext cx="2384080" cy="3557655"/>
            <a:chOff x="1126863" y="2013875"/>
            <a:chExt cx="1944600" cy="1569600"/>
          </a:xfrm>
        </p:grpSpPr>
        <p:sp>
          <p:nvSpPr>
            <p:cNvPr id="97" name="Google Shape;97;p6"/>
            <p:cNvSpPr/>
            <p:nvPr/>
          </p:nvSpPr>
          <p:spPr>
            <a:xfrm>
              <a:off x="1126863" y="2013875"/>
              <a:ext cx="1944600" cy="1569600"/>
            </a:xfrm>
            <a:prstGeom prst="round2DiagRect">
              <a:avLst>
                <a:gd fmla="val 0" name="adj1"/>
                <a:gd fmla="val 17764" name="adj2"/>
              </a:avLst>
            </a:prstGeom>
            <a:solidFill>
              <a:srgbClr val="D838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txBox="1"/>
            <p:nvPr/>
          </p:nvSpPr>
          <p:spPr>
            <a:xfrm>
              <a:off x="1251646" y="2084485"/>
              <a:ext cx="1643100" cy="186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Text-Preprocessing</a:t>
              </a:r>
              <a:endParaRPr b="0" i="0" sz="1600" u="none" cap="none" strike="noStrike">
                <a:solidFill>
                  <a:srgbClr val="FFFFFF"/>
                </a:solidFill>
                <a:latin typeface="Roboto"/>
                <a:ea typeface="Roboto"/>
                <a:cs typeface="Roboto"/>
                <a:sym typeface="Roboto"/>
              </a:endParaRPr>
            </a:p>
          </p:txBody>
        </p:sp>
        <p:sp>
          <p:nvSpPr>
            <p:cNvPr id="99" name="Google Shape;99;p6"/>
            <p:cNvSpPr txBox="1"/>
            <p:nvPr/>
          </p:nvSpPr>
          <p:spPr>
            <a:xfrm>
              <a:off x="1277615" y="2373021"/>
              <a:ext cx="1643100" cy="94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1200"/>
                </a:spcBef>
                <a:spcAft>
                  <a:spcPts val="0"/>
                </a:spcAft>
                <a:buClr>
                  <a:schemeClr val="lt1"/>
                </a:buClr>
                <a:buSzPts val="1100"/>
                <a:buFont typeface="Roboto"/>
                <a:buChar char="●"/>
              </a:pPr>
              <a:r>
                <a:rPr b="0" i="0" lang="en" sz="1100" u="none" cap="none" strike="noStrike">
                  <a:solidFill>
                    <a:schemeClr val="lt1"/>
                  </a:solidFill>
                  <a:latin typeface="Roboto"/>
                  <a:ea typeface="Roboto"/>
                  <a:cs typeface="Roboto"/>
                  <a:sym typeface="Roboto"/>
                </a:rPr>
                <a:t>Tokenization</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1000"/>
                </a:spcBef>
                <a:spcAft>
                  <a:spcPts val="0"/>
                </a:spcAft>
                <a:buClr>
                  <a:schemeClr val="lt1"/>
                </a:buClr>
                <a:buSzPts val="1100"/>
                <a:buFont typeface="Roboto"/>
                <a:buChar char="●"/>
              </a:pPr>
              <a:r>
                <a:rPr b="0" i="0" lang="en" sz="1100" u="none" cap="none" strike="noStrike">
                  <a:solidFill>
                    <a:schemeClr val="lt1"/>
                  </a:solidFill>
                  <a:latin typeface="Roboto"/>
                  <a:ea typeface="Roboto"/>
                  <a:cs typeface="Roboto"/>
                  <a:sym typeface="Roboto"/>
                </a:rPr>
                <a:t>Removed stop words and punctuations</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1000"/>
                </a:spcBef>
                <a:spcAft>
                  <a:spcPts val="1000"/>
                </a:spcAft>
                <a:buClr>
                  <a:schemeClr val="lt1"/>
                </a:buClr>
                <a:buSzPts val="1100"/>
                <a:buFont typeface="Roboto"/>
                <a:buChar char="●"/>
              </a:pPr>
              <a:r>
                <a:rPr b="0" i="0" lang="en" sz="1100" u="none" cap="none" strike="noStrike">
                  <a:solidFill>
                    <a:schemeClr val="lt1"/>
                  </a:solidFill>
                  <a:latin typeface="Roboto"/>
                  <a:ea typeface="Roboto"/>
                  <a:cs typeface="Roboto"/>
                  <a:sym typeface="Roboto"/>
                </a:rPr>
                <a:t>Lower cases and stemmed text</a:t>
              </a:r>
              <a:endParaRPr b="0" i="0" sz="1100" u="none" cap="none" strike="noStrike">
                <a:solidFill>
                  <a:srgbClr val="FFFFFF"/>
                </a:solidFill>
                <a:latin typeface="Roboto"/>
                <a:ea typeface="Roboto"/>
                <a:cs typeface="Roboto"/>
                <a:sym typeface="Roboto"/>
              </a:endParaRPr>
            </a:p>
          </p:txBody>
        </p:sp>
      </p:grpSp>
      <p:grpSp>
        <p:nvGrpSpPr>
          <p:cNvPr id="100" name="Google Shape;100;p6"/>
          <p:cNvGrpSpPr/>
          <p:nvPr/>
        </p:nvGrpSpPr>
        <p:grpSpPr>
          <a:xfrm>
            <a:off x="2541402" y="1968283"/>
            <a:ext cx="319213" cy="260366"/>
            <a:chOff x="3157188" y="909150"/>
            <a:chExt cx="470400" cy="470400"/>
          </a:xfrm>
        </p:grpSpPr>
        <p:sp>
          <p:nvSpPr>
            <p:cNvPr id="101" name="Google Shape;101;p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a:off x="3243138" y="995100"/>
              <a:ext cx="298500" cy="298500"/>
            </a:xfrm>
            <a:prstGeom prst="mathPlus">
              <a:avLst>
                <a:gd fmla="val 9900" name="adj1"/>
              </a:avLst>
            </a:prstGeom>
            <a:solidFill>
              <a:srgbClr val="D838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6"/>
          <p:cNvGrpSpPr/>
          <p:nvPr/>
        </p:nvGrpSpPr>
        <p:grpSpPr>
          <a:xfrm>
            <a:off x="6448130" y="1038101"/>
            <a:ext cx="2384153" cy="3608981"/>
            <a:chOff x="5015938" y="2013875"/>
            <a:chExt cx="3001200" cy="1569600"/>
          </a:xfrm>
        </p:grpSpPr>
        <p:sp>
          <p:nvSpPr>
            <p:cNvPr id="104" name="Google Shape;104;p6"/>
            <p:cNvSpPr/>
            <p:nvPr/>
          </p:nvSpPr>
          <p:spPr>
            <a:xfrm>
              <a:off x="5015938" y="2013875"/>
              <a:ext cx="3001200" cy="1569600"/>
            </a:xfrm>
            <a:prstGeom prst="round2DiagRect">
              <a:avLst>
                <a:gd fmla="val 0" name="adj1"/>
                <a:gd fmla="val 17764" name="adj2"/>
              </a:avLst>
            </a:prstGeom>
            <a:solidFill>
              <a:srgbClr val="8020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txBox="1"/>
            <p:nvPr/>
          </p:nvSpPr>
          <p:spPr>
            <a:xfrm>
              <a:off x="5207627" y="2389016"/>
              <a:ext cx="2617800" cy="97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Roboto"/>
                  <a:ea typeface="Roboto"/>
                  <a:cs typeface="Roboto"/>
                  <a:sym typeface="Roboto"/>
                </a:rPr>
                <a:t>Binary Classification Evaluation: </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1000"/>
                </a:spcBef>
                <a:spcAft>
                  <a:spcPts val="0"/>
                </a:spcAft>
                <a:buClr>
                  <a:schemeClr val="lt1"/>
                </a:buClr>
                <a:buSzPts val="1100"/>
                <a:buFont typeface="Roboto"/>
                <a:buChar char="●"/>
              </a:pPr>
              <a:r>
                <a:rPr b="1" i="0" lang="en" sz="1100" u="sng" cap="none" strike="noStrike">
                  <a:solidFill>
                    <a:schemeClr val="lt1"/>
                  </a:solidFill>
                  <a:latin typeface="Roboto"/>
                  <a:ea typeface="Roboto"/>
                  <a:cs typeface="Roboto"/>
                  <a:sym typeface="Roboto"/>
                </a:rPr>
                <a:t>F1 score</a:t>
              </a:r>
              <a:r>
                <a:rPr b="0" i="0" lang="en" sz="1100" u="none" cap="none" strike="noStrike">
                  <a:solidFill>
                    <a:schemeClr val="lt1"/>
                  </a:solidFill>
                  <a:latin typeface="Roboto"/>
                  <a:ea typeface="Roboto"/>
                  <a:cs typeface="Roboto"/>
                  <a:sym typeface="Roboto"/>
                </a:rPr>
                <a:t>:  weighted avg. of the precision and recall scores</a:t>
              </a:r>
              <a:endParaRPr b="0"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1000"/>
                </a:spcBef>
                <a:spcAft>
                  <a:spcPts val="0"/>
                </a:spcAft>
                <a:buClr>
                  <a:schemeClr val="lt1"/>
                </a:buClr>
                <a:buSzPts val="1100"/>
                <a:buFont typeface="Roboto"/>
                <a:buChar char="●"/>
              </a:pPr>
              <a:r>
                <a:rPr b="1" i="0" lang="en" sz="1100" u="sng" cap="none" strike="noStrike">
                  <a:solidFill>
                    <a:schemeClr val="lt1"/>
                  </a:solidFill>
                  <a:latin typeface="Roboto"/>
                  <a:ea typeface="Roboto"/>
                  <a:cs typeface="Roboto"/>
                  <a:sym typeface="Roboto"/>
                </a:rPr>
                <a:t>AUC curve</a:t>
              </a:r>
              <a:r>
                <a:rPr b="0" i="0" lang="en" sz="1100" u="none" cap="none" strike="noStrike">
                  <a:solidFill>
                    <a:schemeClr val="lt1"/>
                  </a:solidFill>
                  <a:latin typeface="Roboto"/>
                  <a:ea typeface="Roboto"/>
                  <a:cs typeface="Roboto"/>
                  <a:sym typeface="Roboto"/>
                </a:rPr>
                <a:t>: model’s ability to differentiate between the two classes: ‘conservative’ and ‘liberal’</a:t>
              </a:r>
              <a:endParaRPr b="0" i="0" sz="1100" u="none" cap="none" strike="noStrike">
                <a:solidFill>
                  <a:schemeClr val="lt1"/>
                </a:solidFill>
                <a:latin typeface="Roboto"/>
                <a:ea typeface="Roboto"/>
                <a:cs typeface="Roboto"/>
                <a:sym typeface="Roboto"/>
              </a:endParaRPr>
            </a:p>
            <a:p>
              <a:pPr indent="0" lvl="0" marL="0" marR="0" rtl="0" algn="l">
                <a:lnSpc>
                  <a:spcPct val="100000"/>
                </a:lnSpc>
                <a:spcBef>
                  <a:spcPts val="1000"/>
                </a:spcBef>
                <a:spcAft>
                  <a:spcPts val="0"/>
                </a:spcAft>
                <a:buClr>
                  <a:schemeClr val="dk1"/>
                </a:buClr>
                <a:buSzPts val="1100"/>
                <a:buFont typeface="Arial"/>
                <a:buNone/>
              </a:pPr>
              <a:r>
                <a:t/>
              </a:r>
              <a:endParaRPr b="0" i="0" sz="1100" u="none" cap="none" strike="noStrike">
                <a:solidFill>
                  <a:schemeClr val="lt1"/>
                </a:solidFill>
                <a:latin typeface="Roboto"/>
                <a:ea typeface="Roboto"/>
                <a:cs typeface="Roboto"/>
                <a:sym typeface="Roboto"/>
              </a:endParaRPr>
            </a:p>
            <a:p>
              <a:pPr indent="0" lvl="0" marL="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FFFFFF"/>
                </a:solidFill>
                <a:latin typeface="Roboto"/>
                <a:ea typeface="Roboto"/>
                <a:cs typeface="Roboto"/>
                <a:sym typeface="Roboto"/>
              </a:endParaRPr>
            </a:p>
          </p:txBody>
        </p:sp>
      </p:grpSp>
      <p:grpSp>
        <p:nvGrpSpPr>
          <p:cNvPr id="106" name="Google Shape;106;p6"/>
          <p:cNvGrpSpPr/>
          <p:nvPr/>
        </p:nvGrpSpPr>
        <p:grpSpPr>
          <a:xfrm>
            <a:off x="6296264" y="1968282"/>
            <a:ext cx="320682" cy="260379"/>
            <a:chOff x="4858109" y="2631368"/>
            <a:chExt cx="316442" cy="315000"/>
          </a:xfrm>
        </p:grpSpPr>
        <p:sp>
          <p:nvSpPr>
            <p:cNvPr id="107" name="Google Shape;107;p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
            <p:cNvSpPr/>
            <p:nvPr/>
          </p:nvSpPr>
          <p:spPr>
            <a:xfrm>
              <a:off x="4858109" y="2739300"/>
              <a:ext cx="239100" cy="99000"/>
            </a:xfrm>
            <a:prstGeom prst="rightArrow">
              <a:avLst>
                <a:gd fmla="val 32020" name="adj1"/>
                <a:gd fmla="val 66970" name="adj2"/>
              </a:avLst>
            </a:prstGeom>
            <a:solidFill>
              <a:srgbClr val="B02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grpSp>
      <p:cxnSp>
        <p:nvCxnSpPr>
          <p:cNvPr id="109" name="Google Shape;109;p6"/>
          <p:cNvCxnSpPr/>
          <p:nvPr/>
        </p:nvCxnSpPr>
        <p:spPr>
          <a:xfrm>
            <a:off x="940213" y="1695550"/>
            <a:ext cx="1285800" cy="0"/>
          </a:xfrm>
          <a:prstGeom prst="straightConnector1">
            <a:avLst/>
          </a:prstGeom>
          <a:noFill/>
          <a:ln cap="flat" cmpd="sng" w="19050">
            <a:solidFill>
              <a:srgbClr val="000000"/>
            </a:solidFill>
            <a:prstDash val="solid"/>
            <a:round/>
            <a:headEnd len="sm" w="sm" type="none"/>
            <a:tailEnd len="sm" w="sm" type="none"/>
          </a:ln>
        </p:spPr>
      </p:cxnSp>
      <p:cxnSp>
        <p:nvCxnSpPr>
          <p:cNvPr id="110" name="Google Shape;110;p6"/>
          <p:cNvCxnSpPr/>
          <p:nvPr/>
        </p:nvCxnSpPr>
        <p:spPr>
          <a:xfrm>
            <a:off x="6997288" y="1695538"/>
            <a:ext cx="1285800" cy="0"/>
          </a:xfrm>
          <a:prstGeom prst="straightConnector1">
            <a:avLst/>
          </a:prstGeom>
          <a:noFill/>
          <a:ln cap="flat" cmpd="sng" w="19050">
            <a:solidFill>
              <a:srgbClr val="000000"/>
            </a:solidFill>
            <a:prstDash val="solid"/>
            <a:round/>
            <a:headEnd len="sm" w="sm" type="none"/>
            <a:tailEnd len="sm" w="sm" type="none"/>
          </a:ln>
        </p:spPr>
      </p:cxnSp>
      <p:sp>
        <p:nvSpPr>
          <p:cNvPr id="111" name="Google Shape;111;p6"/>
          <p:cNvSpPr txBox="1"/>
          <p:nvPr/>
        </p:nvSpPr>
        <p:spPr>
          <a:xfrm>
            <a:off x="6750238" y="1213780"/>
            <a:ext cx="1779900" cy="41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Evaluation</a:t>
            </a:r>
            <a:endParaRPr b="0" i="0" sz="1600" u="none" cap="none" strike="noStrike">
              <a:solidFill>
                <a:srgbClr val="FFFFFF"/>
              </a:solidFill>
              <a:latin typeface="Roboto"/>
              <a:ea typeface="Roboto"/>
              <a:cs typeface="Roboto"/>
              <a:sym typeface="Roboto"/>
            </a:endParaRPr>
          </a:p>
        </p:txBody>
      </p:sp>
      <p:sp>
        <p:nvSpPr>
          <p:cNvPr id="112" name="Google Shape;112;p6"/>
          <p:cNvSpPr txBox="1"/>
          <p:nvPr/>
        </p:nvSpPr>
        <p:spPr>
          <a:xfrm>
            <a:off x="3764413" y="1284855"/>
            <a:ext cx="1779900" cy="410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Roboto"/>
                <a:ea typeface="Roboto"/>
                <a:cs typeface="Roboto"/>
                <a:sym typeface="Roboto"/>
              </a:rPr>
              <a:t>Models</a:t>
            </a:r>
            <a:endParaRPr b="0" i="0" sz="1600" u="none" cap="none" strike="noStrike">
              <a:solidFill>
                <a:srgbClr val="FFFFFF"/>
              </a:solidFill>
              <a:latin typeface="Roboto"/>
              <a:ea typeface="Roboto"/>
              <a:cs typeface="Roboto"/>
              <a:sym typeface="Roboto"/>
            </a:endParaRPr>
          </a:p>
        </p:txBody>
      </p:sp>
      <p:cxnSp>
        <p:nvCxnSpPr>
          <p:cNvPr id="113" name="Google Shape;113;p6"/>
          <p:cNvCxnSpPr/>
          <p:nvPr/>
        </p:nvCxnSpPr>
        <p:spPr>
          <a:xfrm>
            <a:off x="4011475" y="1671550"/>
            <a:ext cx="1285800" cy="0"/>
          </a:xfrm>
          <a:prstGeom prst="straightConnector1">
            <a:avLst/>
          </a:prstGeom>
          <a:noFill/>
          <a:ln cap="flat" cmpd="sng" w="19050">
            <a:solidFill>
              <a:srgbClr val="000000"/>
            </a:solidFill>
            <a:prstDash val="solid"/>
            <a:round/>
            <a:headEnd len="sm" w="sm" type="none"/>
            <a:tailEnd len="sm" w="sm" type="none"/>
          </a:ln>
        </p:spPr>
      </p:cxnSp>
      <p:sp>
        <p:nvSpPr>
          <p:cNvPr id="114" name="Google Shape;114;p6"/>
          <p:cNvSpPr txBox="1"/>
          <p:nvPr/>
        </p:nvSpPr>
        <p:spPr>
          <a:xfrm>
            <a:off x="2941825" y="1984575"/>
            <a:ext cx="15231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Word Embeddings</a:t>
            </a:r>
            <a:endParaRPr b="0" i="0" sz="1200" u="none" cap="none" strike="noStrike">
              <a:solidFill>
                <a:srgbClr val="FFFFFF"/>
              </a:solidFill>
              <a:latin typeface="Roboto"/>
              <a:ea typeface="Roboto"/>
              <a:cs typeface="Roboto"/>
              <a:sym typeface="Roboto"/>
            </a:endParaRPr>
          </a:p>
        </p:txBody>
      </p:sp>
      <p:sp>
        <p:nvSpPr>
          <p:cNvPr id="115" name="Google Shape;115;p6"/>
          <p:cNvSpPr txBox="1"/>
          <p:nvPr/>
        </p:nvSpPr>
        <p:spPr>
          <a:xfrm>
            <a:off x="2966700" y="2211150"/>
            <a:ext cx="1523100" cy="72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FFFFFF"/>
                </a:solidFill>
                <a:latin typeface="Roboto"/>
                <a:ea typeface="Roboto"/>
                <a:cs typeface="Roboto"/>
                <a:sym typeface="Roboto"/>
              </a:rPr>
              <a:t>load Text vectors to a pre-trained Wiki News Corpus</a:t>
            </a:r>
            <a:endParaRPr b="0" i="0" sz="1100" u="none" cap="none" strike="noStrike">
              <a:solidFill>
                <a:srgbClr val="FFFFFF"/>
              </a:solidFill>
              <a:latin typeface="Roboto"/>
              <a:ea typeface="Roboto"/>
              <a:cs typeface="Roboto"/>
              <a:sym typeface="Roboto"/>
            </a:endParaRPr>
          </a:p>
        </p:txBody>
      </p:sp>
      <p:graphicFrame>
        <p:nvGraphicFramePr>
          <p:cNvPr id="116" name="Google Shape;116;p6"/>
          <p:cNvGraphicFramePr/>
          <p:nvPr/>
        </p:nvGraphicFramePr>
        <p:xfrm>
          <a:off x="4518450" y="1984565"/>
          <a:ext cx="3000000" cy="3000000"/>
        </p:xfrm>
        <a:graphic>
          <a:graphicData uri="http://schemas.openxmlformats.org/drawingml/2006/table">
            <a:tbl>
              <a:tblPr>
                <a:noFill/>
                <a:tableStyleId>{80E1BE54-10B2-4132-9BEC-046AAAE6BA72}</a:tableStyleId>
              </a:tblPr>
              <a:tblGrid>
                <a:gridCol w="992550"/>
                <a:gridCol w="731725"/>
              </a:tblGrid>
              <a:tr h="300175">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Layer (type)</a:t>
                      </a:r>
                      <a:endParaRPr b="1"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Shape</a:t>
                      </a:r>
                      <a:endParaRPr b="1"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3001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Embedding</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24 x 300</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4366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Dropout Layer (0.3)</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24 x 300</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3001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Bidirectional </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24 x 256</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3001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LSTM layer</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128</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300175">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Dense Layer</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2</a:t>
                      </a:r>
                      <a:endParaRPr sz="1000" u="none" cap="none" strike="noStrike"/>
                    </a:p>
                  </a:txBody>
                  <a:tcPr marT="91425" marB="91425" marR="91425" marL="91425">
                    <a:lnL cap="flat" cmpd="sng" w="9525">
                      <a:solidFill>
                        <a:srgbClr val="F4CCCC"/>
                      </a:solidFill>
                      <a:prstDash val="solid"/>
                      <a:round/>
                      <a:headEnd len="sm" w="sm" type="none"/>
                      <a:tailEnd len="sm" w="sm" type="none"/>
                    </a:lnL>
                    <a:lnR cap="flat" cmpd="sng" w="9525">
                      <a:solidFill>
                        <a:srgbClr val="F4CCCC"/>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bl>
          </a:graphicData>
        </a:graphic>
      </p:graphicFrame>
      <p:sp>
        <p:nvSpPr>
          <p:cNvPr id="117" name="Google Shape;117;p6"/>
          <p:cNvSpPr txBox="1"/>
          <p:nvPr/>
        </p:nvSpPr>
        <p:spPr>
          <a:xfrm>
            <a:off x="2936247" y="3042525"/>
            <a:ext cx="1584000" cy="34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Roboto"/>
                <a:ea typeface="Roboto"/>
                <a:cs typeface="Roboto"/>
                <a:sym typeface="Roboto"/>
              </a:rPr>
              <a:t>LSTM Architecture</a:t>
            </a:r>
            <a:endParaRPr b="0" i="0" sz="1200" u="none" cap="none" strike="noStrike">
              <a:solidFill>
                <a:srgbClr val="FFFFFF"/>
              </a:solidFill>
              <a:latin typeface="Roboto"/>
              <a:ea typeface="Roboto"/>
              <a:cs typeface="Roboto"/>
              <a:sym typeface="Roboto"/>
            </a:endParaRPr>
          </a:p>
        </p:txBody>
      </p:sp>
      <p:sp>
        <p:nvSpPr>
          <p:cNvPr id="118" name="Google Shape;118;p6"/>
          <p:cNvSpPr txBox="1"/>
          <p:nvPr/>
        </p:nvSpPr>
        <p:spPr>
          <a:xfrm>
            <a:off x="2966700" y="3250975"/>
            <a:ext cx="1523100" cy="8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100"/>
              <a:buFont typeface="Arial"/>
              <a:buNone/>
            </a:pPr>
            <a:r>
              <a:rPr b="0" i="0" lang="en" sz="1100" u="none" cap="none" strike="noStrike">
                <a:solidFill>
                  <a:srgbClr val="FFFFFF"/>
                </a:solidFill>
                <a:latin typeface="Roboto"/>
                <a:ea typeface="Roboto"/>
                <a:cs typeface="Roboto"/>
                <a:sym typeface="Roboto"/>
              </a:rPr>
              <a:t>Train bidirectional LSTM model with 20% of  training data as the validation set  </a:t>
            </a:r>
            <a:endParaRPr b="0" i="0" sz="1100" u="none" cap="none" strike="noStrike">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7"/>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124" name="Google Shape;124;p7"/>
          <p:cNvSpPr/>
          <p:nvPr/>
        </p:nvSpPr>
        <p:spPr>
          <a:xfrm>
            <a:off x="4307629" y="4394124"/>
            <a:ext cx="4836300" cy="572400"/>
          </a:xfrm>
          <a:prstGeom prst="chevron">
            <a:avLst>
              <a:gd fmla="val 50000" name="adj"/>
            </a:avLst>
          </a:prstGeom>
          <a:solidFill>
            <a:srgbClr val="80201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Roboto"/>
                <a:ea typeface="Roboto"/>
                <a:cs typeface="Roboto"/>
                <a:sym typeface="Roboto"/>
              </a:rPr>
              <a:t>96,749 Articles</a:t>
            </a:r>
            <a:endParaRPr b="0" i="0" sz="1400" u="none" cap="none" strike="noStrike">
              <a:solidFill>
                <a:srgbClr val="FFFFFF"/>
              </a:solidFill>
              <a:latin typeface="Roboto"/>
              <a:ea typeface="Roboto"/>
              <a:cs typeface="Roboto"/>
              <a:sym typeface="Roboto"/>
            </a:endParaRPr>
          </a:p>
        </p:txBody>
      </p:sp>
      <p:sp>
        <p:nvSpPr>
          <p:cNvPr id="125" name="Google Shape;125;p7"/>
          <p:cNvSpPr/>
          <p:nvPr/>
        </p:nvSpPr>
        <p:spPr>
          <a:xfrm>
            <a:off x="75" y="4394308"/>
            <a:ext cx="5189400" cy="572400"/>
          </a:xfrm>
          <a:prstGeom prst="homePlate">
            <a:avLst>
              <a:gd fmla="val 50000" name="adj"/>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143,000 Articles</a:t>
            </a:r>
            <a:endParaRPr b="0" i="0" sz="1400" u="none" cap="none" strike="noStrike">
              <a:solidFill>
                <a:srgbClr val="000000"/>
              </a:solidFill>
              <a:latin typeface="Roboto"/>
              <a:ea typeface="Roboto"/>
              <a:cs typeface="Roboto"/>
              <a:sym typeface="Roboto"/>
            </a:endParaRPr>
          </a:p>
        </p:txBody>
      </p:sp>
      <p:sp>
        <p:nvSpPr>
          <p:cNvPr id="126" name="Google Shape;126;p7"/>
          <p:cNvSpPr txBox="1"/>
          <p:nvPr/>
        </p:nvSpPr>
        <p:spPr>
          <a:xfrm>
            <a:off x="185325" y="1259088"/>
            <a:ext cx="2830800" cy="2786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Originally created by Andrew Thompson, ComponentOne</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143,000 articles from 15 publications</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Date Range: 2014-2017</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10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Variables include </a:t>
            </a:r>
            <a:r>
              <a:rPr b="0" i="0" lang="en" sz="1600" u="none" cap="none" strike="noStrike">
                <a:solidFill>
                  <a:schemeClr val="dk1"/>
                </a:solidFill>
                <a:latin typeface="Arial"/>
                <a:ea typeface="Arial"/>
                <a:cs typeface="Arial"/>
                <a:sym typeface="Arial"/>
              </a:rPr>
              <a:t>Column Name, ID, Title, Publication, Leaning</a:t>
            </a:r>
            <a:endParaRPr b="0" i="0" sz="1600" u="none" cap="none" strike="noStrike">
              <a:solidFill>
                <a:srgbClr val="000000"/>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b="0" l="0" r="0" t="0"/>
          <a:stretch/>
        </p:blipFill>
        <p:spPr>
          <a:xfrm>
            <a:off x="3086951" y="1302359"/>
            <a:ext cx="3325420" cy="2711461"/>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pic>
        <p:nvPicPr>
          <p:cNvPr id="128" name="Google Shape;128;p7"/>
          <p:cNvPicPr preferRelativeResize="0"/>
          <p:nvPr/>
        </p:nvPicPr>
        <p:blipFill rotWithShape="1">
          <a:blip r:embed="rId4">
            <a:alphaModFix/>
          </a:blip>
          <a:srcRect b="0" l="0" r="0" t="0"/>
          <a:stretch/>
        </p:blipFill>
        <p:spPr>
          <a:xfrm>
            <a:off x="6412375" y="1302350"/>
            <a:ext cx="2419973" cy="2711473"/>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sp>
        <p:nvSpPr>
          <p:cNvPr id="129" name="Google Shape;129;p7"/>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Publication Dataset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cxnSp>
        <p:nvCxnSpPr>
          <p:cNvPr id="134" name="Google Shape;134;p8"/>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135" name="Google Shape;135;p8"/>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Pre-Processing</a:t>
            </a:r>
            <a:endParaRPr b="1"/>
          </a:p>
        </p:txBody>
      </p:sp>
      <p:sp>
        <p:nvSpPr>
          <p:cNvPr id="136" name="Google Shape;136;p8"/>
          <p:cNvSpPr/>
          <p:nvPr/>
        </p:nvSpPr>
        <p:spPr>
          <a:xfrm rot="5400000">
            <a:off x="6115325" y="2512975"/>
            <a:ext cx="1024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txBox="1"/>
          <p:nvPr/>
        </p:nvSpPr>
        <p:spPr>
          <a:xfrm>
            <a:off x="3958700" y="1960175"/>
            <a:ext cx="44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txBox="1"/>
          <p:nvPr/>
        </p:nvSpPr>
        <p:spPr>
          <a:xfrm>
            <a:off x="4026463" y="1305100"/>
            <a:ext cx="1136700" cy="3693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Lower Case</a:t>
            </a:r>
            <a:endParaRPr b="0" i="0" sz="1200" u="none" cap="none" strike="noStrike">
              <a:solidFill>
                <a:srgbClr val="000000"/>
              </a:solidFill>
              <a:latin typeface="Times New Roman"/>
              <a:ea typeface="Times New Roman"/>
              <a:cs typeface="Times New Roman"/>
              <a:sym typeface="Times New Roman"/>
            </a:endParaRPr>
          </a:p>
        </p:txBody>
      </p:sp>
      <p:sp>
        <p:nvSpPr>
          <p:cNvPr id="139" name="Google Shape;139;p8"/>
          <p:cNvSpPr/>
          <p:nvPr/>
        </p:nvSpPr>
        <p:spPr>
          <a:xfrm>
            <a:off x="4082413" y="2026325"/>
            <a:ext cx="1024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0" name="Google Shape;140;p8"/>
          <p:cNvPicPr preferRelativeResize="0"/>
          <p:nvPr/>
        </p:nvPicPr>
        <p:blipFill rotWithShape="1">
          <a:blip r:embed="rId3">
            <a:alphaModFix/>
          </a:blip>
          <a:srcRect b="9217" l="0" r="0" t="9209"/>
          <a:stretch/>
        </p:blipFill>
        <p:spPr>
          <a:xfrm>
            <a:off x="712513" y="1078013"/>
            <a:ext cx="3059651" cy="1406200"/>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pic>
        <p:nvPicPr>
          <p:cNvPr id="141" name="Google Shape;141;p8"/>
          <p:cNvPicPr preferRelativeResize="0"/>
          <p:nvPr/>
        </p:nvPicPr>
        <p:blipFill rotWithShape="1">
          <a:blip r:embed="rId4">
            <a:alphaModFix/>
          </a:blip>
          <a:srcRect b="0" l="0" r="0" t="0"/>
          <a:stretch/>
        </p:blipFill>
        <p:spPr>
          <a:xfrm>
            <a:off x="5573875" y="1078013"/>
            <a:ext cx="3002650" cy="1473676"/>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pic>
        <p:nvPicPr>
          <p:cNvPr id="142" name="Google Shape;142;p8"/>
          <p:cNvPicPr preferRelativeResize="0"/>
          <p:nvPr/>
        </p:nvPicPr>
        <p:blipFill rotWithShape="1">
          <a:blip r:embed="rId5">
            <a:alphaModFix/>
          </a:blip>
          <a:srcRect b="0" l="0" r="0" t="0"/>
          <a:stretch/>
        </p:blipFill>
        <p:spPr>
          <a:xfrm>
            <a:off x="5545376" y="3148538"/>
            <a:ext cx="3059650" cy="1716705"/>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pic>
        <p:nvPicPr>
          <p:cNvPr id="143" name="Google Shape;143;p8"/>
          <p:cNvPicPr preferRelativeResize="0"/>
          <p:nvPr/>
        </p:nvPicPr>
        <p:blipFill rotWithShape="1">
          <a:blip r:embed="rId6">
            <a:alphaModFix/>
          </a:blip>
          <a:srcRect b="0" l="0" r="0" t="0"/>
          <a:stretch/>
        </p:blipFill>
        <p:spPr>
          <a:xfrm>
            <a:off x="712526" y="3111700"/>
            <a:ext cx="3059650" cy="1790379"/>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sp>
        <p:nvSpPr>
          <p:cNvPr id="144" name="Google Shape;144;p8"/>
          <p:cNvSpPr txBox="1"/>
          <p:nvPr/>
        </p:nvSpPr>
        <p:spPr>
          <a:xfrm>
            <a:off x="4049275" y="3444675"/>
            <a:ext cx="1091100" cy="3693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Stemming</a:t>
            </a:r>
            <a:endParaRPr b="0" i="0" sz="1200" u="none" cap="none" strike="noStrike">
              <a:solidFill>
                <a:srgbClr val="000000"/>
              </a:solidFill>
              <a:latin typeface="Arial"/>
              <a:ea typeface="Arial"/>
              <a:cs typeface="Arial"/>
              <a:sym typeface="Arial"/>
            </a:endParaRPr>
          </a:p>
        </p:txBody>
      </p:sp>
      <p:sp>
        <p:nvSpPr>
          <p:cNvPr id="145" name="Google Shape;145;p8"/>
          <p:cNvSpPr txBox="1"/>
          <p:nvPr/>
        </p:nvSpPr>
        <p:spPr>
          <a:xfrm>
            <a:off x="7036325" y="2676150"/>
            <a:ext cx="1540200" cy="3693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Remove Stopwords</a:t>
            </a:r>
            <a:endParaRPr b="0" i="0" sz="1200" u="none" cap="none" strike="noStrike">
              <a:solidFill>
                <a:srgbClr val="000000"/>
              </a:solidFill>
              <a:latin typeface="Times New Roman"/>
              <a:ea typeface="Times New Roman"/>
              <a:cs typeface="Times New Roman"/>
              <a:sym typeface="Times New Roman"/>
            </a:endParaRPr>
          </a:p>
        </p:txBody>
      </p:sp>
      <p:sp>
        <p:nvSpPr>
          <p:cNvPr id="146" name="Google Shape;146;p8"/>
          <p:cNvSpPr/>
          <p:nvPr/>
        </p:nvSpPr>
        <p:spPr>
          <a:xfrm rot="10800000">
            <a:off x="4082413" y="3970275"/>
            <a:ext cx="1024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p:nvPr/>
        </p:nvSpPr>
        <p:spPr>
          <a:xfrm>
            <a:off x="1451463" y="2126425"/>
            <a:ext cx="1164900" cy="572700"/>
          </a:xfrm>
          <a:prstGeom prst="rightArrow">
            <a:avLst>
              <a:gd fmla="val 50000" name="adj1"/>
              <a:gd fmla="val 5000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2" name="Google Shape;152;p9"/>
          <p:cNvSpPr/>
          <p:nvPr/>
        </p:nvSpPr>
        <p:spPr>
          <a:xfrm>
            <a:off x="3935850" y="2126425"/>
            <a:ext cx="1227900" cy="572700"/>
          </a:xfrm>
          <a:prstGeom prst="rightArrow">
            <a:avLst>
              <a:gd fmla="val 50000" name="adj1"/>
              <a:gd fmla="val 5000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3" name="Google Shape;153;p9"/>
          <p:cNvSpPr/>
          <p:nvPr/>
        </p:nvSpPr>
        <p:spPr>
          <a:xfrm>
            <a:off x="6483225" y="2126425"/>
            <a:ext cx="1227900" cy="572700"/>
          </a:xfrm>
          <a:prstGeom prst="rightArrow">
            <a:avLst>
              <a:gd fmla="val 50000" name="adj1"/>
              <a:gd fmla="val 5000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54" name="Google Shape;154;p9"/>
          <p:cNvSpPr/>
          <p:nvPr/>
        </p:nvSpPr>
        <p:spPr>
          <a:xfrm>
            <a:off x="8048638" y="2934163"/>
            <a:ext cx="632100" cy="890100"/>
          </a:xfrm>
          <a:prstGeom prst="downArrow">
            <a:avLst>
              <a:gd fmla="val 50000" name="adj1"/>
              <a:gd fmla="val 5000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cxnSp>
        <p:nvCxnSpPr>
          <p:cNvPr id="155" name="Google Shape;155;p9"/>
          <p:cNvCxnSpPr/>
          <p:nvPr/>
        </p:nvCxnSpPr>
        <p:spPr>
          <a:xfrm flipH="1" rot="10800000">
            <a:off x="391075" y="909863"/>
            <a:ext cx="3756600" cy="12000"/>
          </a:xfrm>
          <a:prstGeom prst="straightConnector1">
            <a:avLst/>
          </a:prstGeom>
          <a:noFill/>
          <a:ln cap="flat" cmpd="sng" w="28575">
            <a:solidFill>
              <a:srgbClr val="980000"/>
            </a:solidFill>
            <a:prstDash val="solid"/>
            <a:round/>
            <a:headEnd len="sm" w="sm" type="none"/>
            <a:tailEnd len="sm" w="sm" type="none"/>
          </a:ln>
        </p:spPr>
      </p:cxnSp>
      <p:sp>
        <p:nvSpPr>
          <p:cNvPr id="156" name="Google Shape;156;p9"/>
          <p:cNvSpPr txBox="1"/>
          <p:nvPr>
            <p:ph type="title"/>
          </p:nvPr>
        </p:nvSpPr>
        <p:spPr>
          <a:xfrm>
            <a:off x="311738" y="33730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Feature Extraction</a:t>
            </a:r>
            <a:endParaRPr b="1"/>
          </a:p>
        </p:txBody>
      </p:sp>
      <p:sp>
        <p:nvSpPr>
          <p:cNvPr id="157" name="Google Shape;157;p9"/>
          <p:cNvSpPr/>
          <p:nvPr/>
        </p:nvSpPr>
        <p:spPr>
          <a:xfrm>
            <a:off x="107163" y="1891375"/>
            <a:ext cx="1344300" cy="10428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Dataset</a:t>
            </a:r>
            <a:endParaRPr b="1" i="0" sz="1400" u="none" cap="none" strike="noStrike">
              <a:solidFill>
                <a:srgbClr val="000000"/>
              </a:solidFill>
              <a:latin typeface="Arial"/>
              <a:ea typeface="Arial"/>
              <a:cs typeface="Arial"/>
              <a:sym typeface="Arial"/>
            </a:endParaRPr>
          </a:p>
        </p:txBody>
      </p:sp>
      <p:sp>
        <p:nvSpPr>
          <p:cNvPr id="158" name="Google Shape;158;p9"/>
          <p:cNvSpPr txBox="1"/>
          <p:nvPr/>
        </p:nvSpPr>
        <p:spPr>
          <a:xfrm>
            <a:off x="1567525" y="1280975"/>
            <a:ext cx="951300" cy="7389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Split into training and test sets</a:t>
            </a:r>
            <a:endParaRPr b="0" i="0" sz="1200" u="none" cap="none" strike="noStrike">
              <a:solidFill>
                <a:srgbClr val="000000"/>
              </a:solidFill>
              <a:latin typeface="Times New Roman"/>
              <a:ea typeface="Times New Roman"/>
              <a:cs typeface="Times New Roman"/>
              <a:sym typeface="Times New Roman"/>
            </a:endParaRPr>
          </a:p>
        </p:txBody>
      </p:sp>
      <p:sp>
        <p:nvSpPr>
          <p:cNvPr id="159" name="Google Shape;159;p9"/>
          <p:cNvSpPr txBox="1"/>
          <p:nvPr/>
        </p:nvSpPr>
        <p:spPr>
          <a:xfrm>
            <a:off x="4127159" y="1280975"/>
            <a:ext cx="888600" cy="7389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Headlines converted to array</a:t>
            </a:r>
            <a:r>
              <a:rPr b="0" i="0" lang="en" sz="1000" u="none" cap="none" strike="noStrike">
                <a:solidFill>
                  <a:srgbClr val="000000"/>
                </a:solidFill>
                <a:latin typeface="Arial"/>
                <a:ea typeface="Arial"/>
                <a:cs typeface="Arial"/>
                <a:sym typeface="Arial"/>
              </a:rPr>
              <a:t>s</a:t>
            </a:r>
            <a:endParaRPr b="0" i="0" sz="800" u="none" cap="none" strike="noStrike">
              <a:solidFill>
                <a:srgbClr val="000000"/>
              </a:solidFill>
              <a:latin typeface="Arial"/>
              <a:ea typeface="Arial"/>
              <a:cs typeface="Arial"/>
              <a:sym typeface="Arial"/>
            </a:endParaRPr>
          </a:p>
        </p:txBody>
      </p:sp>
      <p:sp>
        <p:nvSpPr>
          <p:cNvPr id="160" name="Google Shape;160;p9"/>
          <p:cNvSpPr/>
          <p:nvPr/>
        </p:nvSpPr>
        <p:spPr>
          <a:xfrm>
            <a:off x="5163713" y="1879075"/>
            <a:ext cx="1344300" cy="10674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Training and        test array of  headlines</a:t>
            </a:r>
            <a:endParaRPr b="1" i="0" sz="1400" u="none" cap="none" strike="noStrike">
              <a:solidFill>
                <a:srgbClr val="000000"/>
              </a:solidFill>
              <a:latin typeface="Arial"/>
              <a:ea typeface="Arial"/>
              <a:cs typeface="Arial"/>
              <a:sym typeface="Arial"/>
            </a:endParaRPr>
          </a:p>
        </p:txBody>
      </p:sp>
      <p:sp>
        <p:nvSpPr>
          <p:cNvPr id="161" name="Google Shape;161;p9"/>
          <p:cNvSpPr txBox="1"/>
          <p:nvPr/>
        </p:nvSpPr>
        <p:spPr>
          <a:xfrm>
            <a:off x="6602888" y="1065575"/>
            <a:ext cx="994800" cy="9543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Arrays fit on keras tokenizer and converted to sequences</a:t>
            </a:r>
            <a:endParaRPr b="0" i="0" sz="1000" u="none" cap="none" strike="noStrike">
              <a:solidFill>
                <a:srgbClr val="000000"/>
              </a:solidFill>
              <a:latin typeface="Arial"/>
              <a:ea typeface="Arial"/>
              <a:cs typeface="Arial"/>
              <a:sym typeface="Arial"/>
            </a:endParaRPr>
          </a:p>
        </p:txBody>
      </p:sp>
      <p:sp>
        <p:nvSpPr>
          <p:cNvPr id="162" name="Google Shape;162;p9"/>
          <p:cNvSpPr/>
          <p:nvPr/>
        </p:nvSpPr>
        <p:spPr>
          <a:xfrm>
            <a:off x="7692563" y="1874725"/>
            <a:ext cx="1344300" cy="10761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Sequences</a:t>
            </a:r>
            <a:endParaRPr b="1" i="0" sz="1400" u="none" cap="none" strike="noStrike">
              <a:solidFill>
                <a:srgbClr val="000000"/>
              </a:solidFill>
              <a:latin typeface="Arial"/>
              <a:ea typeface="Arial"/>
              <a:cs typeface="Arial"/>
              <a:sym typeface="Arial"/>
            </a:endParaRPr>
          </a:p>
        </p:txBody>
      </p:sp>
      <p:sp>
        <p:nvSpPr>
          <p:cNvPr id="163" name="Google Shape;163;p9"/>
          <p:cNvSpPr txBox="1"/>
          <p:nvPr/>
        </p:nvSpPr>
        <p:spPr>
          <a:xfrm>
            <a:off x="6996188" y="3041200"/>
            <a:ext cx="994800" cy="6927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Sequences </a:t>
            </a:r>
            <a:r>
              <a:rPr b="0" i="0" lang="en" sz="1000" u="none" cap="none" strike="noStrike">
                <a:solidFill>
                  <a:srgbClr val="000000"/>
                </a:solidFill>
                <a:latin typeface="Arial"/>
                <a:ea typeface="Arial"/>
                <a:cs typeface="Arial"/>
                <a:sym typeface="Arial"/>
              </a:rPr>
              <a:t>padded</a:t>
            </a:r>
            <a:r>
              <a:rPr b="0" i="0" lang="en" sz="1100" u="none" cap="none" strike="noStrike">
                <a:solidFill>
                  <a:srgbClr val="000000"/>
                </a:solidFill>
                <a:latin typeface="Arial"/>
                <a:ea typeface="Arial"/>
                <a:cs typeface="Arial"/>
                <a:sym typeface="Arial"/>
              </a:rPr>
              <a:t> to vector form</a:t>
            </a:r>
            <a:endParaRPr b="0" i="0" sz="1100" u="none" cap="none" strike="noStrike">
              <a:solidFill>
                <a:srgbClr val="000000"/>
              </a:solidFill>
              <a:latin typeface="Arial"/>
              <a:ea typeface="Arial"/>
              <a:cs typeface="Arial"/>
              <a:sym typeface="Arial"/>
            </a:endParaRPr>
          </a:p>
        </p:txBody>
      </p:sp>
      <p:pic>
        <p:nvPicPr>
          <p:cNvPr id="164" name="Google Shape;164;p9"/>
          <p:cNvPicPr preferRelativeResize="0"/>
          <p:nvPr/>
        </p:nvPicPr>
        <p:blipFill rotWithShape="1">
          <a:blip r:embed="rId3">
            <a:alphaModFix/>
          </a:blip>
          <a:srcRect b="0" l="0" r="0" t="0"/>
          <a:stretch/>
        </p:blipFill>
        <p:spPr>
          <a:xfrm>
            <a:off x="6950038" y="3824273"/>
            <a:ext cx="2086800" cy="1196200"/>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sp>
        <p:nvSpPr>
          <p:cNvPr id="165" name="Google Shape;165;p9"/>
          <p:cNvSpPr/>
          <p:nvPr/>
        </p:nvSpPr>
        <p:spPr>
          <a:xfrm>
            <a:off x="2991550" y="2934175"/>
            <a:ext cx="632100" cy="1124400"/>
          </a:xfrm>
          <a:prstGeom prst="downArrow">
            <a:avLst>
              <a:gd fmla="val 50000" name="adj1"/>
              <a:gd fmla="val 50000" name="adj2"/>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66" name="Google Shape;166;p9"/>
          <p:cNvSpPr txBox="1"/>
          <p:nvPr/>
        </p:nvSpPr>
        <p:spPr>
          <a:xfrm>
            <a:off x="1964850" y="3041188"/>
            <a:ext cx="888600" cy="831300"/>
          </a:xfrm>
          <a:prstGeom prst="rect">
            <a:avLst/>
          </a:prstGeom>
          <a:solidFill>
            <a:srgbClr val="D9D9D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Leanings </a:t>
            </a:r>
            <a:r>
              <a:rPr b="0" i="0" lang="en" sz="1200" u="none" cap="none" strike="noStrike">
                <a:solidFill>
                  <a:srgbClr val="000000"/>
                </a:solidFill>
                <a:latin typeface="Times New Roman"/>
                <a:ea typeface="Times New Roman"/>
                <a:cs typeface="Times New Roman"/>
                <a:sym typeface="Times New Roman"/>
              </a:rPr>
              <a:t>converted</a:t>
            </a:r>
            <a:r>
              <a:rPr b="0" i="0" lang="en" sz="1000" u="none" cap="none" strike="noStrike">
                <a:solidFill>
                  <a:srgbClr val="000000"/>
                </a:solidFill>
                <a:latin typeface="Arial"/>
                <a:ea typeface="Arial"/>
                <a:cs typeface="Arial"/>
                <a:sym typeface="Arial"/>
              </a:rPr>
              <a:t> to labels and encoded</a:t>
            </a:r>
            <a:endParaRPr b="0" i="0" sz="1000" u="none" cap="none" strike="noStrike">
              <a:solidFill>
                <a:srgbClr val="000000"/>
              </a:solidFill>
              <a:latin typeface="Arial"/>
              <a:ea typeface="Arial"/>
              <a:cs typeface="Arial"/>
              <a:sym typeface="Arial"/>
            </a:endParaRPr>
          </a:p>
        </p:txBody>
      </p:sp>
      <p:pic>
        <p:nvPicPr>
          <p:cNvPr id="167" name="Google Shape;167;p9"/>
          <p:cNvPicPr preferRelativeResize="0"/>
          <p:nvPr/>
        </p:nvPicPr>
        <p:blipFill rotWithShape="1">
          <a:blip r:embed="rId4">
            <a:alphaModFix/>
          </a:blip>
          <a:srcRect b="0" l="0" r="0" t="0"/>
          <a:stretch/>
        </p:blipFill>
        <p:spPr>
          <a:xfrm>
            <a:off x="2207263" y="4058600"/>
            <a:ext cx="2200650" cy="506500"/>
          </a:xfrm>
          <a:prstGeom prst="rect">
            <a:avLst/>
          </a:prstGeom>
          <a:noFill/>
          <a:ln cap="flat" cmpd="sng" w="9525">
            <a:solidFill>
              <a:srgbClr val="695D46"/>
            </a:solidFill>
            <a:prstDash val="solid"/>
            <a:round/>
            <a:headEnd len="sm" w="sm" type="none"/>
            <a:tailEnd len="sm" w="sm" type="none"/>
          </a:ln>
          <a:effectLst>
            <a:outerShdw blurRad="57150" rotWithShape="0" algn="bl" dir="120000" dist="85725">
              <a:srgbClr val="000000">
                <a:alpha val="52549"/>
              </a:srgbClr>
            </a:outerShdw>
          </a:effectLst>
        </p:spPr>
      </p:pic>
      <p:sp>
        <p:nvSpPr>
          <p:cNvPr id="168" name="Google Shape;168;p9"/>
          <p:cNvSpPr/>
          <p:nvPr/>
        </p:nvSpPr>
        <p:spPr>
          <a:xfrm>
            <a:off x="2634888" y="1891375"/>
            <a:ext cx="1344300" cy="1042800"/>
          </a:xfrm>
          <a:prstGeom prst="rect">
            <a:avLst/>
          </a:prstGeom>
          <a:solidFill>
            <a:srgbClr val="F3F3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Train &amp; Test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