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ceae2ea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ceae2ea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ceae2e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ceae2e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4ceae2ea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4ceae2ea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ceae2ea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ceae2ea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ceae2e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ceae2e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ceae2ea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ceae2ea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ceae2ea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ceae2ea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ceae2ea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ceae2ea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4ceae2ea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ceae2ea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ceae2ea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ceae2ea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4ceae2e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ceae2e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ceae2ea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4ceae2ea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ceae2ea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ceae2ea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ceae2ea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ceae2ea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4ceae2ea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4ceae2ea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ceae2ea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ceae2ea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4ceae2ea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ceae2ea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4ceae2ea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4ceae2ea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ceae2ea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ceae2ea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ceae2ea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ceae2ea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ceae2ea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ceae2ea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ceae2ea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4ceae2ea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ceae2ea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ceae2ea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ceae2ea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4ceae2ea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ceae2ea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ceae2ea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Modeling (DATS 6450) - Final Term Project</a:t>
            </a:r>
            <a:endParaRPr/>
          </a:p>
        </p:txBody>
      </p:sp>
      <p:sp>
        <p:nvSpPr>
          <p:cNvPr id="65" name="Google Shape;65;p13"/>
          <p:cNvSpPr txBox="1"/>
          <p:nvPr>
            <p:ph idx="1" type="subTitle"/>
          </p:nvPr>
        </p:nvSpPr>
        <p:spPr>
          <a:xfrm>
            <a:off x="247175" y="26897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Student: </a:t>
            </a:r>
            <a:r>
              <a:rPr lang="en">
                <a:solidFill>
                  <a:schemeClr val="accent1"/>
                </a:solidFill>
              </a:rPr>
              <a:t>Srijon Mukhopadhyay</a:t>
            </a:r>
            <a:endParaRPr>
              <a:solidFill>
                <a:schemeClr val="accent1"/>
              </a:solidFill>
            </a:endParaRPr>
          </a:p>
          <a:p>
            <a:pPr indent="0" lvl="0" marL="0" rtl="0" algn="l">
              <a:spcBef>
                <a:spcPts val="0"/>
              </a:spcBef>
              <a:spcAft>
                <a:spcPts val="0"/>
              </a:spcAft>
              <a:buNone/>
            </a:pPr>
            <a:r>
              <a:rPr lang="en">
                <a:solidFill>
                  <a:schemeClr val="accent1"/>
                </a:solidFill>
              </a:rPr>
              <a:t>Instructor: Dr. Reza Jafari</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70550"/>
            <a:ext cx="8520600" cy="45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Here’s how the Holts Winter Model did: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variance of the residuals is 168.90 (approx)</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mean of the residuals is 30.51</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RMSE of the model is 33.16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 can tell by the mean of the residuals that this estimator is a biased estimator. The residuals are not white and uncorrelated.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Next, I’ll try a Multiple Regression Model on my data using the same training test split of the data.</a:t>
            </a:r>
            <a:endParaRPr sz="1800"/>
          </a:p>
          <a:p>
            <a:pPr indent="0" lvl="0" marL="0" rtl="0" algn="l">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0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0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000"/>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000"/>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1" st="11"/>
                                            </p:txEl>
                                          </p:spTgt>
                                        </p:tgtEl>
                                        <p:attrNameLst>
                                          <p:attrName>style.visibility</p:attrName>
                                        </p:attrNameLst>
                                      </p:cBhvr>
                                      <p:to>
                                        <p:strVal val="visible"/>
                                      </p:to>
                                    </p:set>
                                    <p:animEffect filter="fade" transition="in">
                                      <p:cBhvr>
                                        <p:cTn dur="1000"/>
                                        <p:tgtEl>
                                          <p:spTgt spid="1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2" st="12"/>
                                            </p:txEl>
                                          </p:spTgt>
                                        </p:tgtEl>
                                        <p:attrNameLst>
                                          <p:attrName>style.visibility</p:attrName>
                                        </p:attrNameLst>
                                      </p:cBhvr>
                                      <p:to>
                                        <p:strVal val="visible"/>
                                      </p:to>
                                    </p:set>
                                    <p:animEffect filter="fade" transition="in">
                                      <p:cBhvr>
                                        <p:cTn dur="1000"/>
                                        <p:tgtEl>
                                          <p:spTgt spid="1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3" st="13"/>
                                            </p:txEl>
                                          </p:spTgt>
                                        </p:tgtEl>
                                        <p:attrNameLst>
                                          <p:attrName>style.visibility</p:attrName>
                                        </p:attrNameLst>
                                      </p:cBhvr>
                                      <p:to>
                                        <p:strVal val="visible"/>
                                      </p:to>
                                    </p:set>
                                    <p:animEffect filter="fade" transition="in">
                                      <p:cBhvr>
                                        <p:cTn dur="1000"/>
                                        <p:tgtEl>
                                          <p:spTgt spid="1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0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0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000"/>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000"/>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1" st="11"/>
                                            </p:txEl>
                                          </p:spTgt>
                                        </p:tgtEl>
                                        <p:attrNameLst>
                                          <p:attrName>style.visibility</p:attrName>
                                        </p:attrNameLst>
                                      </p:cBhvr>
                                      <p:to>
                                        <p:strVal val="visible"/>
                                      </p:to>
                                    </p:set>
                                    <p:animEffect filter="fade" transition="in">
                                      <p:cBhvr>
                                        <p:cTn dur="1000"/>
                                        <p:tgtEl>
                                          <p:spTgt spid="1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2" st="12"/>
                                            </p:txEl>
                                          </p:spTgt>
                                        </p:tgtEl>
                                        <p:attrNameLst>
                                          <p:attrName>style.visibility</p:attrName>
                                        </p:attrNameLst>
                                      </p:cBhvr>
                                      <p:to>
                                        <p:strVal val="visible"/>
                                      </p:to>
                                    </p:set>
                                    <p:animEffect filter="fade" transition="in">
                                      <p:cBhvr>
                                        <p:cTn dur="1000"/>
                                        <p:tgtEl>
                                          <p:spTgt spid="1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3" st="13"/>
                                            </p:txEl>
                                          </p:spTgt>
                                        </p:tgtEl>
                                        <p:attrNameLst>
                                          <p:attrName>style.visibility</p:attrName>
                                        </p:attrNameLst>
                                      </p:cBhvr>
                                      <p:to>
                                        <p:strVal val="visible"/>
                                      </p:to>
                                    </p:set>
                                    <p:animEffect filter="fade" transition="in">
                                      <p:cBhvr>
                                        <p:cTn dur="1000"/>
                                        <p:tgtEl>
                                          <p:spTgt spid="12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539725"/>
            <a:ext cx="8520600" cy="8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Multiple Regression Model</a:t>
            </a:r>
            <a:endParaRPr b="1" sz="2400"/>
          </a:p>
        </p:txBody>
      </p:sp>
      <p:sp>
        <p:nvSpPr>
          <p:cNvPr id="128" name="Google Shape;128;p23"/>
          <p:cNvSpPr txBox="1"/>
          <p:nvPr/>
        </p:nvSpPr>
        <p:spPr>
          <a:xfrm>
            <a:off x="658600" y="1579450"/>
            <a:ext cx="8173800" cy="29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I ran a fit of the OLS function on the data: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As suspected, my Mean Pressure dependent variable did not pass the test. I’ll remove it and run another test.</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F-test statistic looks good.</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AIC and BIC values are high, which I suspect may be due to the lack of a high enough correlation between the dependent and independent variables.</a:t>
            </a:r>
            <a:endParaRPr sz="18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406000" y="152400"/>
            <a:ext cx="5989654" cy="4838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Running another fit after removing Mean Pressure, my model does better:</a:t>
            </a:r>
            <a:endParaRPr sz="1800"/>
          </a:p>
          <a:p>
            <a:pPr indent="0" lvl="0" marL="0" rtl="0" algn="l">
              <a:spcBef>
                <a:spcPts val="0"/>
              </a:spcBef>
              <a:spcAft>
                <a:spcPts val="0"/>
              </a:spcAft>
              <a:buNone/>
            </a:pPr>
            <a:r>
              <a:t/>
            </a:r>
            <a:endParaRPr sz="1800"/>
          </a:p>
        </p:txBody>
      </p:sp>
      <p:sp>
        <p:nvSpPr>
          <p:cNvPr id="139" name="Google Shape;139;p25"/>
          <p:cNvSpPr txBox="1"/>
          <p:nvPr/>
        </p:nvSpPr>
        <p:spPr>
          <a:xfrm>
            <a:off x="594075" y="1395100"/>
            <a:ext cx="3788400" cy="278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All the coefficients are significant</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R-squared and Adjusted R-squared models are still pretty low</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AIC and BIC values are pretty high</a:t>
            </a:r>
            <a:endParaRPr sz="1800">
              <a:solidFill>
                <a:schemeClr val="accent1"/>
              </a:solidFill>
              <a:latin typeface="Merriweather"/>
              <a:ea typeface="Merriweather"/>
              <a:cs typeface="Merriweather"/>
              <a:sym typeface="Merriweather"/>
            </a:endParaRPr>
          </a:p>
        </p:txBody>
      </p:sp>
      <p:pic>
        <p:nvPicPr>
          <p:cNvPr id="140" name="Google Shape;140;p25"/>
          <p:cNvPicPr preferRelativeResize="0"/>
          <p:nvPr/>
        </p:nvPicPr>
        <p:blipFill>
          <a:blip r:embed="rId3">
            <a:alphaModFix/>
          </a:blip>
          <a:stretch>
            <a:fillRect/>
          </a:stretch>
        </p:blipFill>
        <p:spPr>
          <a:xfrm>
            <a:off x="4572000" y="1279926"/>
            <a:ext cx="4069851" cy="319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18125" y="161800"/>
            <a:ext cx="8520600" cy="7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Looking at the residuals of the regression forecasts: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pic>
        <p:nvPicPr>
          <p:cNvPr id="146" name="Google Shape;146;p26"/>
          <p:cNvPicPr preferRelativeResize="0"/>
          <p:nvPr/>
        </p:nvPicPr>
        <p:blipFill>
          <a:blip r:embed="rId3">
            <a:alphaModFix/>
          </a:blip>
          <a:stretch>
            <a:fillRect/>
          </a:stretch>
        </p:blipFill>
        <p:spPr>
          <a:xfrm>
            <a:off x="4300400" y="1103850"/>
            <a:ext cx="4255675" cy="3016475"/>
          </a:xfrm>
          <a:prstGeom prst="rect">
            <a:avLst/>
          </a:prstGeom>
          <a:noFill/>
          <a:ln>
            <a:noFill/>
          </a:ln>
        </p:spPr>
      </p:pic>
      <p:sp>
        <p:nvSpPr>
          <p:cNvPr id="147" name="Google Shape;147;p26"/>
          <p:cNvSpPr txBox="1"/>
          <p:nvPr/>
        </p:nvSpPr>
        <p:spPr>
          <a:xfrm>
            <a:off x="483475" y="1137000"/>
            <a:ext cx="3742500" cy="315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variance of the residuals is 214.64</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mean of the residuals is 2.08</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Q value is 2299.8</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RMSE is 14.80</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600" y="2263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ARMA MODEL</a:t>
            </a:r>
            <a:endParaRPr b="1" sz="2400"/>
          </a:p>
        </p:txBody>
      </p:sp>
      <p:sp>
        <p:nvSpPr>
          <p:cNvPr id="153" name="Google Shape;153;p27"/>
          <p:cNvSpPr txBox="1"/>
          <p:nvPr/>
        </p:nvSpPr>
        <p:spPr>
          <a:xfrm>
            <a:off x="465050" y="1256850"/>
            <a:ext cx="3567300" cy="3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Using the theoretical autocorrelations, I’ve generated a GPAC table that best represents the dataset.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From this, I’ll choose the ARMA(1,0) and ARMA(2,5).</a:t>
            </a:r>
            <a:endParaRPr sz="1800">
              <a:solidFill>
                <a:schemeClr val="accent1"/>
              </a:solidFill>
              <a:latin typeface="Merriweather"/>
              <a:ea typeface="Merriweather"/>
              <a:cs typeface="Merriweather"/>
              <a:sym typeface="Merriweather"/>
            </a:endParaRPr>
          </a:p>
        </p:txBody>
      </p:sp>
      <p:pic>
        <p:nvPicPr>
          <p:cNvPr id="154" name="Google Shape;154;p27"/>
          <p:cNvPicPr preferRelativeResize="0"/>
          <p:nvPr/>
        </p:nvPicPr>
        <p:blipFill>
          <a:blip r:embed="rId3">
            <a:alphaModFix/>
          </a:blip>
          <a:stretch>
            <a:fillRect/>
          </a:stretch>
        </p:blipFill>
        <p:spPr>
          <a:xfrm>
            <a:off x="4650625" y="1160300"/>
            <a:ext cx="4247314" cy="304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802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ARMA(1,0)</a:t>
            </a:r>
            <a:endParaRPr b="1" sz="2400"/>
          </a:p>
        </p:txBody>
      </p:sp>
      <p:sp>
        <p:nvSpPr>
          <p:cNvPr id="160" name="Google Shape;160;p28"/>
          <p:cNvSpPr txBox="1"/>
          <p:nvPr/>
        </p:nvSpPr>
        <p:spPr>
          <a:xfrm>
            <a:off x="492675" y="1043725"/>
            <a:ext cx="7604700" cy="11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The ARMA(1,0) model generated had a coefficient of 0.99.</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The confidence intervals:</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p:txBody>
      </p:sp>
      <p:pic>
        <p:nvPicPr>
          <p:cNvPr id="161" name="Google Shape;161;p28"/>
          <p:cNvPicPr preferRelativeResize="0"/>
          <p:nvPr/>
        </p:nvPicPr>
        <p:blipFill>
          <a:blip r:embed="rId3">
            <a:alphaModFix/>
          </a:blip>
          <a:stretch>
            <a:fillRect/>
          </a:stretch>
        </p:blipFill>
        <p:spPr>
          <a:xfrm>
            <a:off x="492675" y="2179813"/>
            <a:ext cx="5511450" cy="1145575"/>
          </a:xfrm>
          <a:prstGeom prst="rect">
            <a:avLst/>
          </a:prstGeom>
          <a:noFill/>
          <a:ln>
            <a:noFill/>
          </a:ln>
        </p:spPr>
      </p:pic>
      <p:sp>
        <p:nvSpPr>
          <p:cNvPr id="162" name="Google Shape;162;p28"/>
          <p:cNvSpPr txBox="1"/>
          <p:nvPr/>
        </p:nvSpPr>
        <p:spPr>
          <a:xfrm>
            <a:off x="6014125" y="1920525"/>
            <a:ext cx="53094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3" name="Google Shape;163;p28"/>
          <p:cNvSpPr txBox="1"/>
          <p:nvPr/>
        </p:nvSpPr>
        <p:spPr>
          <a:xfrm>
            <a:off x="311700" y="3423000"/>
            <a:ext cx="60990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The covariance matrix:</a:t>
            </a:r>
            <a:endParaRPr sz="1800">
              <a:solidFill>
                <a:schemeClr val="accent1"/>
              </a:solidFill>
              <a:latin typeface="Merriweather"/>
              <a:ea typeface="Merriweather"/>
              <a:cs typeface="Merriweather"/>
              <a:sym typeface="Merriweather"/>
            </a:endParaRPr>
          </a:p>
        </p:txBody>
      </p:sp>
      <p:pic>
        <p:nvPicPr>
          <p:cNvPr id="164" name="Google Shape;164;p28"/>
          <p:cNvPicPr preferRelativeResize="0"/>
          <p:nvPr/>
        </p:nvPicPr>
        <p:blipFill>
          <a:blip r:embed="rId4">
            <a:alphaModFix/>
          </a:blip>
          <a:stretch>
            <a:fillRect/>
          </a:stretch>
        </p:blipFill>
        <p:spPr>
          <a:xfrm>
            <a:off x="311700" y="4042500"/>
            <a:ext cx="5309400" cy="102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3996200" y="355175"/>
            <a:ext cx="4972050" cy="3524250"/>
          </a:xfrm>
          <a:prstGeom prst="rect">
            <a:avLst/>
          </a:prstGeom>
          <a:noFill/>
          <a:ln>
            <a:noFill/>
          </a:ln>
        </p:spPr>
      </p:pic>
      <p:sp>
        <p:nvSpPr>
          <p:cNvPr id="170" name="Google Shape;170;p29"/>
          <p:cNvSpPr txBox="1"/>
          <p:nvPr/>
        </p:nvSpPr>
        <p:spPr>
          <a:xfrm>
            <a:off x="133200" y="537850"/>
            <a:ext cx="3863100" cy="383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confidence intervals do not include zero. This means the estimated parameters are important</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estimated variance is 252.05</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mean of the residuals is 46.66. The estimator is thus a biased estimator</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RMSE of the model is 49.29</a:t>
            </a:r>
            <a:endParaRPr sz="1800">
              <a:solidFill>
                <a:schemeClr val="accent1"/>
              </a:solidFill>
              <a:latin typeface="Roboto"/>
              <a:ea typeface="Roboto"/>
              <a:cs typeface="Roboto"/>
              <a:sym typeface="Roboto"/>
            </a:endParaRPr>
          </a:p>
          <a:p>
            <a:pPr indent="0" lvl="0" marL="0" rtl="0" algn="l">
              <a:spcBef>
                <a:spcPts val="0"/>
              </a:spcBef>
              <a:spcAft>
                <a:spcPts val="0"/>
              </a:spcAft>
              <a:buNone/>
            </a:pPr>
            <a:r>
              <a:t/>
            </a:r>
            <a:endParaRPr sz="1800">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2171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ARMA (2,5)</a:t>
            </a:r>
            <a:endParaRPr b="1" sz="2400"/>
          </a:p>
        </p:txBody>
      </p:sp>
      <p:sp>
        <p:nvSpPr>
          <p:cNvPr id="176" name="Google Shape;176;p30"/>
          <p:cNvSpPr txBox="1"/>
          <p:nvPr/>
        </p:nvSpPr>
        <p:spPr>
          <a:xfrm>
            <a:off x="400500" y="989525"/>
            <a:ext cx="84318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The ARMA(2,5) model has estimated AR parameters of 0.28 and 0.71. The estimated MA parameters are 0.49, -0.36, -0.32, -0.18, and -0.08.</a:t>
            </a:r>
            <a:endParaRPr sz="1800">
              <a:solidFill>
                <a:schemeClr val="accent1"/>
              </a:solidFill>
              <a:latin typeface="Merriweather"/>
              <a:ea typeface="Merriweather"/>
              <a:cs typeface="Merriweather"/>
              <a:sym typeface="Merriweather"/>
            </a:endParaRPr>
          </a:p>
        </p:txBody>
      </p:sp>
      <p:sp>
        <p:nvSpPr>
          <p:cNvPr id="177" name="Google Shape;177;p30"/>
          <p:cNvSpPr txBox="1"/>
          <p:nvPr/>
        </p:nvSpPr>
        <p:spPr>
          <a:xfrm>
            <a:off x="400500" y="1800675"/>
            <a:ext cx="81762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Confidence intervals:</a:t>
            </a:r>
            <a:endParaRPr sz="1800">
              <a:solidFill>
                <a:schemeClr val="accent1"/>
              </a:solidFill>
              <a:latin typeface="Merriweather"/>
              <a:ea typeface="Merriweather"/>
              <a:cs typeface="Merriweather"/>
              <a:sym typeface="Merriweather"/>
            </a:endParaRPr>
          </a:p>
        </p:txBody>
      </p:sp>
      <p:pic>
        <p:nvPicPr>
          <p:cNvPr id="178" name="Google Shape;178;p30"/>
          <p:cNvPicPr preferRelativeResize="0"/>
          <p:nvPr/>
        </p:nvPicPr>
        <p:blipFill>
          <a:blip r:embed="rId3">
            <a:alphaModFix/>
          </a:blip>
          <a:stretch>
            <a:fillRect/>
          </a:stretch>
        </p:blipFill>
        <p:spPr>
          <a:xfrm>
            <a:off x="400500" y="2261550"/>
            <a:ext cx="4691850" cy="1941225"/>
          </a:xfrm>
          <a:prstGeom prst="rect">
            <a:avLst/>
          </a:prstGeom>
          <a:noFill/>
          <a:ln>
            <a:noFill/>
          </a:ln>
        </p:spPr>
      </p:pic>
      <p:sp>
        <p:nvSpPr>
          <p:cNvPr id="179" name="Google Shape;179;p30"/>
          <p:cNvSpPr txBox="1"/>
          <p:nvPr/>
        </p:nvSpPr>
        <p:spPr>
          <a:xfrm>
            <a:off x="400500" y="4298700"/>
            <a:ext cx="84318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The first AR parameter has zero in its confidence interval. This suggests that the estimated paramters are not important.</a:t>
            </a:r>
            <a:endParaRPr sz="18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20925" y="694800"/>
            <a:ext cx="4024800" cy="335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mean of the residuals is 22.27. The estimator is thus biased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variance of the residuals is 210.97</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RMSE is 26.60</a:t>
            </a:r>
            <a:endParaRPr sz="1800"/>
          </a:p>
        </p:txBody>
      </p:sp>
      <p:pic>
        <p:nvPicPr>
          <p:cNvPr id="185" name="Google Shape;185;p31"/>
          <p:cNvPicPr preferRelativeResize="0"/>
          <p:nvPr/>
        </p:nvPicPr>
        <p:blipFill>
          <a:blip r:embed="rId3">
            <a:alphaModFix/>
          </a:blip>
          <a:stretch>
            <a:fillRect/>
          </a:stretch>
        </p:blipFill>
        <p:spPr>
          <a:xfrm>
            <a:off x="4235850" y="464351"/>
            <a:ext cx="4733300" cy="335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24450"/>
            <a:ext cx="8520600" cy="1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I’ve chosen a dataset consisting of the daily climate observations in Delhi from 2013 to 2017.  The goal will be to make forecasts on the humidity observed.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data set has: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Four columns - Mean Temperature, Wind Speed, Humidity and Wind Pressure</a:t>
            </a:r>
            <a:endParaRPr sz="1800"/>
          </a:p>
          <a:p>
            <a:pPr indent="-342900" lvl="0" marL="457200" rtl="0" algn="l">
              <a:spcBef>
                <a:spcPts val="0"/>
              </a:spcBef>
              <a:spcAft>
                <a:spcPts val="0"/>
              </a:spcAft>
              <a:buSzPts val="1800"/>
              <a:buChar char="●"/>
            </a:pPr>
            <a:r>
              <a:rPr lang="en" sz="1800"/>
              <a:t>1575 rows, or observations</a:t>
            </a:r>
            <a:endParaRPr sz="1800"/>
          </a:p>
          <a:p>
            <a:pPr indent="-342900" lvl="0" marL="457200" rtl="0" algn="l">
              <a:spcBef>
                <a:spcPts val="0"/>
              </a:spcBef>
              <a:spcAft>
                <a:spcPts val="0"/>
              </a:spcAft>
              <a:buSzPts val="1800"/>
              <a:buChar char="●"/>
            </a:pPr>
            <a:r>
              <a:rPr lang="en" sz="1800"/>
              <a:t>A time step of one day for every observation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My dependent variable will be Humidity.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Effect filter="fade" transition="in">
                                      <p:cBhvr>
                                        <p:cTn dur="1000"/>
                                        <p:tgtEl>
                                          <p:spTgt spid="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Effect filter="fade" transition="in">
                                      <p:cBhvr>
                                        <p:cTn dur="1000"/>
                                        <p:tgtEl>
                                          <p:spTgt spid="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9" st="9"/>
                                            </p:txEl>
                                          </p:spTgt>
                                        </p:tgtEl>
                                        <p:attrNameLst>
                                          <p:attrName>style.visibility</p:attrName>
                                        </p:attrNameLst>
                                      </p:cBhvr>
                                      <p:to>
                                        <p:strVal val="visible"/>
                                      </p:to>
                                    </p:set>
                                    <p:animEffect filter="fade" transition="in">
                                      <p:cBhvr>
                                        <p:cTn dur="1000"/>
                                        <p:tgtEl>
                                          <p:spTgt spid="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0" st="10"/>
                                            </p:txEl>
                                          </p:spTgt>
                                        </p:tgtEl>
                                        <p:attrNameLst>
                                          <p:attrName>style.visibility</p:attrName>
                                        </p:attrNameLst>
                                      </p:cBhvr>
                                      <p:to>
                                        <p:strVal val="visible"/>
                                      </p:to>
                                    </p:set>
                                    <p:animEffect filter="fade" transition="in">
                                      <p:cBhvr>
                                        <p:cTn dur="1000"/>
                                        <p:tgtEl>
                                          <p:spTgt spid="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1" st="11"/>
                                            </p:txEl>
                                          </p:spTgt>
                                        </p:tgtEl>
                                        <p:attrNameLst>
                                          <p:attrName>style.visibility</p:attrName>
                                        </p:attrNameLst>
                                      </p:cBhvr>
                                      <p:to>
                                        <p:strVal val="visible"/>
                                      </p:to>
                                    </p:set>
                                    <p:animEffect filter="fade" transition="in">
                                      <p:cBhvr>
                                        <p:cTn dur="1000"/>
                                        <p:tgtEl>
                                          <p:spTgt spid="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2" st="12"/>
                                            </p:txEl>
                                          </p:spTgt>
                                        </p:tgtEl>
                                        <p:attrNameLst>
                                          <p:attrName>style.visibility</p:attrName>
                                        </p:attrNameLst>
                                      </p:cBhvr>
                                      <p:to>
                                        <p:strVal val="visible"/>
                                      </p:to>
                                    </p:set>
                                    <p:animEffect filter="fade" transition="in">
                                      <p:cBhvr>
                                        <p:cTn dur="1000"/>
                                        <p:tgtEl>
                                          <p:spTgt spid="7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Chi Square Diagnostic Test </a:t>
            </a:r>
            <a:endParaRPr b="1"/>
          </a:p>
        </p:txBody>
      </p:sp>
      <p:sp>
        <p:nvSpPr>
          <p:cNvPr id="191" name="Google Shape;191;p32"/>
          <p:cNvSpPr txBox="1"/>
          <p:nvPr/>
        </p:nvSpPr>
        <p:spPr>
          <a:xfrm>
            <a:off x="594075" y="1745375"/>
            <a:ext cx="8065500" cy="282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Unfortunately, both the models did not pass the Chi Square Test. This suggests that the residuals are not white and both models are biased</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As a side note, none of the GPAC order combinations passed Chi Square Test</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I also tried to subtracting the mean and fitting the model and adding the mean back to the predictions to relax the Q score. That did not work either</a:t>
            </a:r>
            <a:endParaRPr sz="18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1000"/>
                                        <p:tgtEl>
                                          <p:spTgt spid="1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nvSpPr>
        <p:spPr>
          <a:xfrm>
            <a:off x="262250" y="196800"/>
            <a:ext cx="86739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oboto"/>
                <a:ea typeface="Roboto"/>
                <a:cs typeface="Roboto"/>
                <a:sym typeface="Roboto"/>
              </a:rPr>
              <a:t>Choosing a Final Model Based on Performance:</a:t>
            </a:r>
            <a:endParaRPr b="1" sz="2400">
              <a:solidFill>
                <a:schemeClr val="accent1"/>
              </a:solidFill>
              <a:latin typeface="Roboto"/>
              <a:ea typeface="Roboto"/>
              <a:cs typeface="Roboto"/>
              <a:sym typeface="Roboto"/>
            </a:endParaRPr>
          </a:p>
        </p:txBody>
      </p:sp>
      <p:sp>
        <p:nvSpPr>
          <p:cNvPr id="197" name="Google Shape;197;p33"/>
          <p:cNvSpPr txBox="1"/>
          <p:nvPr/>
        </p:nvSpPr>
        <p:spPr>
          <a:xfrm>
            <a:off x="538775" y="814400"/>
            <a:ext cx="8397300" cy="3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Based on the performance of all three models, I would choose the Multiple Regression Model over all three for these reasons:</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While it’s a biased estimator, it is able to capture the seasonality of the data better than the Holts Winter and ARMA models.</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rPr lang="en" sz="1800">
                <a:solidFill>
                  <a:schemeClr val="accent1"/>
                </a:solidFill>
                <a:latin typeface="Merriweather"/>
                <a:ea typeface="Merriweather"/>
                <a:cs typeface="Merriweather"/>
                <a:sym typeface="Merriweather"/>
              </a:rPr>
              <a:t>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residuals of the regression model have a much lower mean than the residual means of the Holts Winter residuals</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Regression model has a much lower value of RMSE than the other two models</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animEffect filter="fade" transition="in">
                                      <p:cBhvr>
                                        <p:cTn dur="1000"/>
                                        <p:tgtEl>
                                          <p:spTgt spid="19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52400" y="603025"/>
            <a:ext cx="8839201" cy="317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260500"/>
            <a:ext cx="8520600" cy="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Comparing Plots</a:t>
            </a:r>
            <a:endParaRPr b="1" sz="1800"/>
          </a:p>
        </p:txBody>
      </p:sp>
      <p:pic>
        <p:nvPicPr>
          <p:cNvPr id="208" name="Google Shape;208;p35"/>
          <p:cNvPicPr preferRelativeResize="0"/>
          <p:nvPr/>
        </p:nvPicPr>
        <p:blipFill>
          <a:blip r:embed="rId3">
            <a:alphaModFix/>
          </a:blip>
          <a:stretch>
            <a:fillRect/>
          </a:stretch>
        </p:blipFill>
        <p:spPr>
          <a:xfrm>
            <a:off x="408875" y="2952725"/>
            <a:ext cx="2880450" cy="2041700"/>
          </a:xfrm>
          <a:prstGeom prst="rect">
            <a:avLst/>
          </a:prstGeom>
          <a:noFill/>
          <a:ln>
            <a:noFill/>
          </a:ln>
        </p:spPr>
      </p:pic>
      <p:pic>
        <p:nvPicPr>
          <p:cNvPr id="209" name="Google Shape;209;p35"/>
          <p:cNvPicPr preferRelativeResize="0"/>
          <p:nvPr/>
        </p:nvPicPr>
        <p:blipFill>
          <a:blip r:embed="rId4">
            <a:alphaModFix/>
          </a:blip>
          <a:stretch>
            <a:fillRect/>
          </a:stretch>
        </p:blipFill>
        <p:spPr>
          <a:xfrm>
            <a:off x="5232900" y="3165625"/>
            <a:ext cx="2880450" cy="1771650"/>
          </a:xfrm>
          <a:prstGeom prst="rect">
            <a:avLst/>
          </a:prstGeom>
          <a:noFill/>
          <a:ln>
            <a:noFill/>
          </a:ln>
        </p:spPr>
      </p:pic>
      <p:pic>
        <p:nvPicPr>
          <p:cNvPr id="210" name="Google Shape;210;p35"/>
          <p:cNvPicPr preferRelativeResize="0"/>
          <p:nvPr/>
        </p:nvPicPr>
        <p:blipFill>
          <a:blip r:embed="rId5">
            <a:alphaModFix/>
          </a:blip>
          <a:stretch>
            <a:fillRect/>
          </a:stretch>
        </p:blipFill>
        <p:spPr>
          <a:xfrm>
            <a:off x="311702" y="828575"/>
            <a:ext cx="2748450" cy="1937000"/>
          </a:xfrm>
          <a:prstGeom prst="rect">
            <a:avLst/>
          </a:prstGeom>
          <a:noFill/>
          <a:ln>
            <a:noFill/>
          </a:ln>
        </p:spPr>
      </p:pic>
      <p:pic>
        <p:nvPicPr>
          <p:cNvPr id="211" name="Google Shape;211;p35"/>
          <p:cNvPicPr preferRelativeResize="0"/>
          <p:nvPr/>
        </p:nvPicPr>
        <p:blipFill>
          <a:blip r:embed="rId6">
            <a:alphaModFix/>
          </a:blip>
          <a:stretch>
            <a:fillRect/>
          </a:stretch>
        </p:blipFill>
        <p:spPr>
          <a:xfrm>
            <a:off x="5232910" y="911025"/>
            <a:ext cx="2880452" cy="204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0" y="2984275"/>
            <a:ext cx="2947500" cy="2073350"/>
          </a:xfrm>
          <a:prstGeom prst="rect">
            <a:avLst/>
          </a:prstGeom>
          <a:noFill/>
          <a:ln>
            <a:noFill/>
          </a:ln>
        </p:spPr>
      </p:pic>
      <p:pic>
        <p:nvPicPr>
          <p:cNvPr id="217" name="Google Shape;217;p36"/>
          <p:cNvPicPr preferRelativeResize="0"/>
          <p:nvPr/>
        </p:nvPicPr>
        <p:blipFill>
          <a:blip r:embed="rId4">
            <a:alphaModFix/>
          </a:blip>
          <a:stretch>
            <a:fillRect/>
          </a:stretch>
        </p:blipFill>
        <p:spPr>
          <a:xfrm>
            <a:off x="4495800" y="668800"/>
            <a:ext cx="2947500" cy="2121741"/>
          </a:xfrm>
          <a:prstGeom prst="rect">
            <a:avLst/>
          </a:prstGeom>
          <a:noFill/>
          <a:ln>
            <a:noFill/>
          </a:ln>
        </p:spPr>
      </p:pic>
      <p:pic>
        <p:nvPicPr>
          <p:cNvPr id="218" name="Google Shape;218;p36"/>
          <p:cNvPicPr preferRelativeResize="0"/>
          <p:nvPr/>
        </p:nvPicPr>
        <p:blipFill>
          <a:blip r:embed="rId5">
            <a:alphaModFix/>
          </a:blip>
          <a:stretch>
            <a:fillRect/>
          </a:stretch>
        </p:blipFill>
        <p:spPr>
          <a:xfrm>
            <a:off x="4785825" y="2984275"/>
            <a:ext cx="3181350" cy="1978475"/>
          </a:xfrm>
          <a:prstGeom prst="rect">
            <a:avLst/>
          </a:prstGeom>
          <a:noFill/>
          <a:ln>
            <a:noFill/>
          </a:ln>
        </p:spPr>
      </p:pic>
      <p:pic>
        <p:nvPicPr>
          <p:cNvPr id="219" name="Google Shape;219;p36"/>
          <p:cNvPicPr preferRelativeResize="0"/>
          <p:nvPr/>
        </p:nvPicPr>
        <p:blipFill>
          <a:blip r:embed="rId6">
            <a:alphaModFix/>
          </a:blip>
          <a:stretch>
            <a:fillRect/>
          </a:stretch>
        </p:blipFill>
        <p:spPr>
          <a:xfrm>
            <a:off x="232875" y="793900"/>
            <a:ext cx="2947500" cy="1871549"/>
          </a:xfrm>
          <a:prstGeom prst="rect">
            <a:avLst/>
          </a:prstGeom>
          <a:noFill/>
          <a:ln>
            <a:noFill/>
          </a:ln>
        </p:spPr>
      </p:pic>
      <p:sp>
        <p:nvSpPr>
          <p:cNvPr id="220" name="Google Shape;220;p36"/>
          <p:cNvSpPr txBox="1"/>
          <p:nvPr/>
        </p:nvSpPr>
        <p:spPr>
          <a:xfrm>
            <a:off x="290025" y="289075"/>
            <a:ext cx="28479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Merriweather"/>
                <a:ea typeface="Merriweather"/>
                <a:cs typeface="Merriweather"/>
                <a:sym typeface="Merriweather"/>
              </a:rPr>
              <a:t>Holts Winters Residuals ACF</a:t>
            </a:r>
            <a:endParaRPr>
              <a:solidFill>
                <a:schemeClr val="accent1"/>
              </a:solidFill>
              <a:latin typeface="Merriweather"/>
              <a:ea typeface="Merriweather"/>
              <a:cs typeface="Merriweather"/>
              <a:sym typeface="Merriweather"/>
            </a:endParaRPr>
          </a:p>
        </p:txBody>
      </p:sp>
      <p:sp>
        <p:nvSpPr>
          <p:cNvPr id="221" name="Google Shape;221;p36"/>
          <p:cNvSpPr txBox="1"/>
          <p:nvPr/>
        </p:nvSpPr>
        <p:spPr>
          <a:xfrm>
            <a:off x="4785825" y="193825"/>
            <a:ext cx="23433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Merriweather"/>
                <a:ea typeface="Merriweather"/>
                <a:cs typeface="Merriweather"/>
                <a:sym typeface="Merriweather"/>
              </a:rPr>
              <a:t>Regression Residuals ACF</a:t>
            </a:r>
            <a:endParaRPr>
              <a:solidFill>
                <a:schemeClr val="accent1"/>
              </a:solidFill>
              <a:latin typeface="Merriweather"/>
              <a:ea typeface="Merriweather"/>
              <a:cs typeface="Merriweather"/>
              <a:sym typeface="Merriweather"/>
            </a:endParaRPr>
          </a:p>
        </p:txBody>
      </p:sp>
      <p:sp>
        <p:nvSpPr>
          <p:cNvPr id="222" name="Google Shape;222;p36"/>
          <p:cNvSpPr txBox="1"/>
          <p:nvPr/>
        </p:nvSpPr>
        <p:spPr>
          <a:xfrm>
            <a:off x="3252300" y="3508525"/>
            <a:ext cx="10953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Merriweather"/>
                <a:ea typeface="Merriweather"/>
                <a:cs typeface="Merriweather"/>
                <a:sym typeface="Merriweather"/>
              </a:rPr>
              <a:t>ARMA models</a:t>
            </a:r>
            <a:endParaRPr>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40075"/>
            <a:ext cx="8520600" cy="128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Summary and Conclusions</a:t>
            </a:r>
            <a:endParaRPr/>
          </a:p>
          <a:p>
            <a:pPr indent="0" lvl="0" marL="457200" rtl="0" algn="l">
              <a:spcBef>
                <a:spcPts val="0"/>
              </a:spcBef>
              <a:spcAft>
                <a:spcPts val="0"/>
              </a:spcAft>
              <a:buNone/>
            </a:pPr>
            <a:r>
              <a:t/>
            </a:r>
            <a:endParaRPr/>
          </a:p>
        </p:txBody>
      </p:sp>
      <p:sp>
        <p:nvSpPr>
          <p:cNvPr id="228" name="Google Shape;228;p37"/>
          <p:cNvSpPr txBox="1"/>
          <p:nvPr/>
        </p:nvSpPr>
        <p:spPr>
          <a:xfrm>
            <a:off x="423375" y="1622575"/>
            <a:ext cx="8334300" cy="298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One reason for the ARMA models not passing the chi square test could be the ARMA model lacking an intercept</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All three models struggled a bit, most probably due to </a:t>
            </a:r>
            <a:r>
              <a:rPr lang="en" sz="1800">
                <a:solidFill>
                  <a:schemeClr val="accent1"/>
                </a:solidFill>
                <a:latin typeface="Roboto"/>
                <a:ea typeface="Roboto"/>
                <a:cs typeface="Roboto"/>
                <a:sym typeface="Roboto"/>
              </a:rPr>
              <a:t>nature of the data. My data is records daily observations  for a long period of time (four years) and thus involve multiple seasonal patterns and complex seasonality</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A way to fix this and may be extend this project could be to implement dynamic harmonic regression algorithms that may be able to account for the complex seasonality of the model</a:t>
            </a:r>
            <a:endParaRPr sz="1800">
              <a:solidFill>
                <a:schemeClr val="accent1"/>
              </a:solidFill>
              <a:latin typeface="Roboto"/>
              <a:ea typeface="Roboto"/>
              <a:cs typeface="Roboto"/>
              <a:sym typeface="Roboto"/>
            </a:endParaRPr>
          </a:p>
          <a:p>
            <a:pPr indent="-342900" lvl="0" marL="457200" rtl="0" algn="l">
              <a:spcBef>
                <a:spcPts val="0"/>
              </a:spcBef>
              <a:spcAft>
                <a:spcPts val="0"/>
              </a:spcAft>
              <a:buClr>
                <a:schemeClr val="accent1"/>
              </a:buClr>
              <a:buSzPts val="1800"/>
              <a:buFont typeface="Roboto"/>
              <a:buChar char="●"/>
            </a:pPr>
            <a:r>
              <a:rPr lang="en" sz="1800">
                <a:solidFill>
                  <a:schemeClr val="accent1"/>
                </a:solidFill>
                <a:latin typeface="Roboto"/>
                <a:ea typeface="Roboto"/>
                <a:cs typeface="Roboto"/>
                <a:sym typeface="Roboto"/>
              </a:rPr>
              <a:t>The regression model would definitely do better with more features. It may be suffering from underfitting</a:t>
            </a:r>
            <a:endParaRPr sz="1800">
              <a:solidFill>
                <a:schemeClr val="accent1"/>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10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10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1000"/>
                                        <p:tgtEl>
                                          <p:spTgt spid="22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393850"/>
            <a:ext cx="8520600" cy="14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Here’s how my dependent variable Humidity looks over time: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1959075" y="1063529"/>
            <a:ext cx="5483801" cy="3886975"/>
          </a:xfrm>
          <a:prstGeom prst="rect">
            <a:avLst/>
          </a:prstGeom>
          <a:noFill/>
          <a:ln>
            <a:noFill/>
          </a:ln>
        </p:spPr>
      </p:pic>
    </p:spTree>
  </p:cSld>
  <p:clrMapOvr>
    <a:masterClrMapping/>
  </p:clrMapOvr>
  <mc:AlternateContent>
    <mc:Choice Requires="p14">
      <p:transition spd="slow" p14:dur="21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1000"/>
                                        <p:tgtEl>
                                          <p:spTgt spid="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39725"/>
            <a:ext cx="8520600" cy="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correlation matrix for all my variables:</a:t>
            </a:r>
            <a:endParaRPr sz="1800"/>
          </a:p>
          <a:p>
            <a:pPr indent="0" lvl="0" marL="0" rtl="0" algn="l">
              <a:spcBef>
                <a:spcPts val="0"/>
              </a:spcBef>
              <a:spcAft>
                <a:spcPts val="0"/>
              </a:spcAft>
              <a:buNone/>
            </a:pPr>
            <a:r>
              <a:t/>
            </a:r>
            <a:endParaRPr sz="1800"/>
          </a:p>
        </p:txBody>
      </p:sp>
      <p:pic>
        <p:nvPicPr>
          <p:cNvPr id="82" name="Google Shape;82;p16"/>
          <p:cNvPicPr preferRelativeResize="0"/>
          <p:nvPr/>
        </p:nvPicPr>
        <p:blipFill>
          <a:blip r:embed="rId3">
            <a:alphaModFix/>
          </a:blip>
          <a:stretch>
            <a:fillRect/>
          </a:stretch>
        </p:blipFill>
        <p:spPr>
          <a:xfrm>
            <a:off x="1424450" y="966801"/>
            <a:ext cx="5628601" cy="338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ppt_w</p:attrName>
                                        </p:attrNameLst>
                                      </p:cBhvr>
                                      <p:tavLst>
                                        <p:tav fmla="" tm="0">
                                          <p:val>
                                            <p:strVal val="0"/>
                                          </p:val>
                                        </p:tav>
                                        <p:tav fmla="" tm="100000">
                                          <p:val>
                                            <p:strVal val="#ppt_w"/>
                                          </p:val>
                                        </p:tav>
                                      </p:tavLst>
                                    </p:anim>
                                    <p:anim calcmode="lin" valueType="num">
                                      <p:cBhvr additive="base">
                                        <p:cTn dur="1000"/>
                                        <p:tgtEl>
                                          <p:spTgt spid="8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07400"/>
            <a:ext cx="8520600" cy="1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Testing the stationarity of the dependent variable: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88" name="Google Shape;88;p17"/>
          <p:cNvPicPr preferRelativeResize="0"/>
          <p:nvPr/>
        </p:nvPicPr>
        <p:blipFill>
          <a:blip r:embed="rId3">
            <a:alphaModFix/>
          </a:blip>
          <a:stretch>
            <a:fillRect/>
          </a:stretch>
        </p:blipFill>
        <p:spPr>
          <a:xfrm>
            <a:off x="4632225" y="1039475"/>
            <a:ext cx="4152900" cy="2419350"/>
          </a:xfrm>
          <a:prstGeom prst="rect">
            <a:avLst/>
          </a:prstGeom>
          <a:noFill/>
          <a:ln>
            <a:noFill/>
          </a:ln>
        </p:spPr>
      </p:pic>
      <p:sp>
        <p:nvSpPr>
          <p:cNvPr id="89" name="Google Shape;89;p17"/>
          <p:cNvSpPr txBox="1"/>
          <p:nvPr/>
        </p:nvSpPr>
        <p:spPr>
          <a:xfrm>
            <a:off x="428175" y="4473825"/>
            <a:ext cx="83568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 I can reject the null hypothesis that the data is non-stationary.</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01100" y="134075"/>
            <a:ext cx="85206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Time series decomposition:</a:t>
            </a:r>
            <a:endParaRPr sz="1800"/>
          </a:p>
        </p:txBody>
      </p:sp>
      <p:sp>
        <p:nvSpPr>
          <p:cNvPr id="95" name="Google Shape;95;p18"/>
          <p:cNvSpPr txBox="1"/>
          <p:nvPr/>
        </p:nvSpPr>
        <p:spPr>
          <a:xfrm>
            <a:off x="511125" y="1275275"/>
            <a:ext cx="55200" cy="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6" name="Google Shape;96;p18"/>
          <p:cNvSpPr txBox="1"/>
          <p:nvPr/>
        </p:nvSpPr>
        <p:spPr>
          <a:xfrm>
            <a:off x="127350" y="1100225"/>
            <a:ext cx="75861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Merriweather"/>
              <a:ea typeface="Merriweather"/>
              <a:cs typeface="Merriweather"/>
              <a:sym typeface="Merriweather"/>
            </a:endParaRPr>
          </a:p>
        </p:txBody>
      </p:sp>
      <p:sp>
        <p:nvSpPr>
          <p:cNvPr id="97" name="Google Shape;97;p18"/>
          <p:cNvSpPr txBox="1"/>
          <p:nvPr/>
        </p:nvSpPr>
        <p:spPr>
          <a:xfrm>
            <a:off x="201100" y="805175"/>
            <a:ext cx="53094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Additive Model:</a:t>
            </a:r>
            <a:endParaRPr sz="1800">
              <a:solidFill>
                <a:schemeClr val="accent1"/>
              </a:solidFill>
              <a:latin typeface="Merriweather"/>
              <a:ea typeface="Merriweather"/>
              <a:cs typeface="Merriweather"/>
              <a:sym typeface="Merriweather"/>
            </a:endParaRPr>
          </a:p>
        </p:txBody>
      </p:sp>
      <p:pic>
        <p:nvPicPr>
          <p:cNvPr id="98" name="Google Shape;98;p18"/>
          <p:cNvPicPr preferRelativeResize="0"/>
          <p:nvPr/>
        </p:nvPicPr>
        <p:blipFill>
          <a:blip r:embed="rId3">
            <a:alphaModFix/>
          </a:blip>
          <a:stretch>
            <a:fillRect/>
          </a:stretch>
        </p:blipFill>
        <p:spPr>
          <a:xfrm>
            <a:off x="3194250" y="805175"/>
            <a:ext cx="4427812" cy="291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539725"/>
            <a:ext cx="8520600" cy="7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Multiplicative model:</a:t>
            </a:r>
            <a:endParaRPr sz="1800"/>
          </a:p>
          <a:p>
            <a:pPr indent="0" lvl="0" marL="0" rtl="0" algn="l">
              <a:spcBef>
                <a:spcPts val="0"/>
              </a:spcBef>
              <a:spcAft>
                <a:spcPts val="0"/>
              </a:spcAft>
              <a:buNone/>
            </a:pPr>
            <a:r>
              <a:t/>
            </a:r>
            <a:endParaRPr sz="1800"/>
          </a:p>
        </p:txBody>
      </p:sp>
      <p:pic>
        <p:nvPicPr>
          <p:cNvPr id="104" name="Google Shape;104;p19"/>
          <p:cNvPicPr preferRelativeResize="0"/>
          <p:nvPr/>
        </p:nvPicPr>
        <p:blipFill>
          <a:blip r:embed="rId3">
            <a:alphaModFix/>
          </a:blip>
          <a:stretch>
            <a:fillRect/>
          </a:stretch>
        </p:blipFill>
        <p:spPr>
          <a:xfrm>
            <a:off x="3508900" y="817663"/>
            <a:ext cx="5323397" cy="350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89450"/>
            <a:ext cx="85206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Holt-Winters Model</a:t>
            </a:r>
            <a:endParaRPr b="1" sz="2400"/>
          </a:p>
        </p:txBody>
      </p:sp>
      <p:sp>
        <p:nvSpPr>
          <p:cNvPr id="110" name="Google Shape;110;p20"/>
          <p:cNvSpPr txBox="1"/>
          <p:nvPr/>
        </p:nvSpPr>
        <p:spPr>
          <a:xfrm>
            <a:off x="345200" y="1118575"/>
            <a:ext cx="8487000" cy="8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I’ll first fit my data using the  Holt Winters model. Here’s the characteristics of the model I’ve fit: </a:t>
            </a:r>
            <a:endParaRPr sz="18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Fit with the training data (80%-20% split)</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There is no trend specified as a parameter in the model</a:t>
            </a:r>
            <a:endParaRPr sz="1800">
              <a:solidFill>
                <a:schemeClr val="accent1"/>
              </a:solidFill>
              <a:latin typeface="Merriweather"/>
              <a:ea typeface="Merriweather"/>
              <a:cs typeface="Merriweather"/>
              <a:sym typeface="Merriweather"/>
            </a:endParaRPr>
          </a:p>
          <a:p>
            <a:pPr indent="0" lvl="0" marL="457200" rtl="0" algn="l">
              <a:spcBef>
                <a:spcPts val="0"/>
              </a:spcBef>
              <a:spcAft>
                <a:spcPts val="0"/>
              </a:spcAft>
              <a:buNone/>
            </a:pPr>
            <a:r>
              <a:t/>
            </a:r>
            <a:endParaRPr sz="1800">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 sz="1800">
                <a:solidFill>
                  <a:schemeClr val="accent1"/>
                </a:solidFill>
                <a:latin typeface="Merriweather"/>
                <a:ea typeface="Merriweather"/>
                <a:cs typeface="Merriweather"/>
                <a:sym typeface="Merriweather"/>
              </a:rPr>
              <a:t>The model is additive</a:t>
            </a:r>
            <a:endParaRPr sz="1800">
              <a:solidFill>
                <a:schemeClr val="accent1"/>
              </a:solidFill>
              <a:latin typeface="Merriweather"/>
              <a:ea typeface="Merriweather"/>
              <a:cs typeface="Merriweather"/>
              <a:sym typeface="Merriweather"/>
            </a:endParaRPr>
          </a:p>
        </p:txBody>
      </p:sp>
      <p:sp>
        <p:nvSpPr>
          <p:cNvPr id="111" name="Google Shape;111;p20"/>
          <p:cNvSpPr txBox="1"/>
          <p:nvPr/>
        </p:nvSpPr>
        <p:spPr>
          <a:xfrm>
            <a:off x="391225" y="4243400"/>
            <a:ext cx="81921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Merriweather"/>
                <a:ea typeface="Merriweather"/>
                <a:cs typeface="Merriweather"/>
                <a:sym typeface="Merriweather"/>
              </a:rPr>
              <a:t>I’ll make some forecasts next and compare them with the test set.</a:t>
            </a:r>
            <a:endParaRPr sz="18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look at how my forecasts did on a plot:</a:t>
            </a:r>
            <a:endParaRPr sz="1800"/>
          </a:p>
        </p:txBody>
      </p:sp>
      <p:pic>
        <p:nvPicPr>
          <p:cNvPr id="117" name="Google Shape;117;p21"/>
          <p:cNvPicPr preferRelativeResize="0"/>
          <p:nvPr/>
        </p:nvPicPr>
        <p:blipFill>
          <a:blip r:embed="rId3">
            <a:alphaModFix/>
          </a:blip>
          <a:stretch>
            <a:fillRect/>
          </a:stretch>
        </p:blipFill>
        <p:spPr>
          <a:xfrm>
            <a:off x="3709675" y="1063525"/>
            <a:ext cx="4640400" cy="3587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