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84" r:id="rId5"/>
    <p:sldMasterId id="2147483696" r:id="rId6"/>
  </p:sldMasterIdLst>
  <p:notesMasterIdLst>
    <p:notesMasterId r:id="rId72"/>
  </p:notesMasterIdLst>
  <p:sldIdLst>
    <p:sldId id="1664" r:id="rId7"/>
    <p:sldId id="647" r:id="rId8"/>
    <p:sldId id="445" r:id="rId9"/>
    <p:sldId id="436" r:id="rId10"/>
    <p:sldId id="444" r:id="rId11"/>
    <p:sldId id="446" r:id="rId12"/>
    <p:sldId id="490" r:id="rId13"/>
    <p:sldId id="491" r:id="rId14"/>
    <p:sldId id="492" r:id="rId15"/>
    <p:sldId id="1665" r:id="rId16"/>
    <p:sldId id="1666" r:id="rId17"/>
    <p:sldId id="458" r:id="rId18"/>
    <p:sldId id="456" r:id="rId19"/>
    <p:sldId id="455" r:id="rId20"/>
    <p:sldId id="454" r:id="rId21"/>
    <p:sldId id="435" r:id="rId22"/>
    <p:sldId id="452" r:id="rId23"/>
    <p:sldId id="443" r:id="rId24"/>
    <p:sldId id="1667" r:id="rId25"/>
    <p:sldId id="434" r:id="rId26"/>
    <p:sldId id="1668" r:id="rId27"/>
    <p:sldId id="1669" r:id="rId28"/>
    <p:sldId id="1670" r:id="rId29"/>
    <p:sldId id="1671" r:id="rId30"/>
    <p:sldId id="1672" r:id="rId31"/>
    <p:sldId id="1673" r:id="rId32"/>
    <p:sldId id="1674" r:id="rId33"/>
    <p:sldId id="463" r:id="rId34"/>
    <p:sldId id="1675" r:id="rId35"/>
    <p:sldId id="1676" r:id="rId36"/>
    <p:sldId id="1677" r:id="rId37"/>
    <p:sldId id="1678" r:id="rId38"/>
    <p:sldId id="1693" r:id="rId39"/>
    <p:sldId id="1694" r:id="rId40"/>
    <p:sldId id="1695" r:id="rId41"/>
    <p:sldId id="1696" r:id="rId42"/>
    <p:sldId id="1679" r:id="rId43"/>
    <p:sldId id="259" r:id="rId44"/>
    <p:sldId id="258" r:id="rId45"/>
    <p:sldId id="257" r:id="rId46"/>
    <p:sldId id="261" r:id="rId47"/>
    <p:sldId id="262" r:id="rId48"/>
    <p:sldId id="1680" r:id="rId49"/>
    <p:sldId id="1681" r:id="rId50"/>
    <p:sldId id="1682" r:id="rId51"/>
    <p:sldId id="1683" r:id="rId52"/>
    <p:sldId id="1684" r:id="rId53"/>
    <p:sldId id="1685" r:id="rId54"/>
    <p:sldId id="1686" r:id="rId55"/>
    <p:sldId id="1687" r:id="rId56"/>
    <p:sldId id="447" r:id="rId57"/>
    <p:sldId id="448" r:id="rId58"/>
    <p:sldId id="449" r:id="rId59"/>
    <p:sldId id="450" r:id="rId60"/>
    <p:sldId id="437" r:id="rId61"/>
    <p:sldId id="439" r:id="rId62"/>
    <p:sldId id="440" r:id="rId63"/>
    <p:sldId id="441" r:id="rId64"/>
    <p:sldId id="438" r:id="rId65"/>
    <p:sldId id="1688" r:id="rId66"/>
    <p:sldId id="1689" r:id="rId67"/>
    <p:sldId id="1690" r:id="rId68"/>
    <p:sldId id="1691" r:id="rId69"/>
    <p:sldId id="1692" r:id="rId70"/>
    <p:sldId id="26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9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6C3D8E-0FE0-450D-B83A-1A3F5AB9BC3F}" type="doc">
      <dgm:prSet loTypeId="urn:microsoft.com/office/officeart/2008/layout/LinedList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F919D38-F596-4041-8EFC-2BEE115AD9CA}">
      <dgm:prSet/>
      <dgm:spPr/>
      <dgm:t>
        <a:bodyPr/>
        <a:lstStyle/>
        <a:p>
          <a:r>
            <a:rPr lang="en-IN"/>
            <a:t>Storage Account.</a:t>
          </a:r>
          <a:endParaRPr lang="en-US"/>
        </a:p>
      </dgm:t>
    </dgm:pt>
    <dgm:pt modelId="{F8451086-0159-4E5A-8588-3583318A48BA}" type="parTrans" cxnId="{E2CBC583-DCBF-4C65-B930-9CEA6918C0D3}">
      <dgm:prSet/>
      <dgm:spPr/>
      <dgm:t>
        <a:bodyPr/>
        <a:lstStyle/>
        <a:p>
          <a:endParaRPr lang="en-US"/>
        </a:p>
      </dgm:t>
    </dgm:pt>
    <dgm:pt modelId="{F289259E-424E-4C5F-A300-74CFD8EE71C4}" type="sibTrans" cxnId="{E2CBC583-DCBF-4C65-B930-9CEA6918C0D3}">
      <dgm:prSet/>
      <dgm:spPr/>
      <dgm:t>
        <a:bodyPr/>
        <a:lstStyle/>
        <a:p>
          <a:endParaRPr lang="en-US"/>
        </a:p>
      </dgm:t>
    </dgm:pt>
    <dgm:pt modelId="{73E8BC09-024D-4A7F-828B-F2A29E8D18AC}">
      <dgm:prSet/>
      <dgm:spPr/>
      <dgm:t>
        <a:bodyPr/>
        <a:lstStyle/>
        <a:p>
          <a:r>
            <a:rPr lang="en-IN"/>
            <a:t>Azure File Share.</a:t>
          </a:r>
          <a:endParaRPr lang="en-US"/>
        </a:p>
      </dgm:t>
    </dgm:pt>
    <dgm:pt modelId="{1DD9B2D5-67BA-4D20-8066-FF3E2C17AFF1}" type="parTrans" cxnId="{A4D54651-D3B3-4806-920F-3B08FF7042D8}">
      <dgm:prSet/>
      <dgm:spPr/>
      <dgm:t>
        <a:bodyPr/>
        <a:lstStyle/>
        <a:p>
          <a:endParaRPr lang="en-US"/>
        </a:p>
      </dgm:t>
    </dgm:pt>
    <dgm:pt modelId="{B565FCB8-92B5-4503-B269-57942D28D850}" type="sibTrans" cxnId="{A4D54651-D3B3-4806-920F-3B08FF7042D8}">
      <dgm:prSet/>
      <dgm:spPr/>
      <dgm:t>
        <a:bodyPr/>
        <a:lstStyle/>
        <a:p>
          <a:endParaRPr lang="en-US"/>
        </a:p>
      </dgm:t>
    </dgm:pt>
    <dgm:pt modelId="{CA0F000D-3A85-49B1-8911-672C7C909175}">
      <dgm:prSet/>
      <dgm:spPr/>
      <dgm:t>
        <a:bodyPr/>
        <a:lstStyle/>
        <a:p>
          <a:r>
            <a:rPr lang="en-IN"/>
            <a:t>Windows Server Machine.</a:t>
          </a:r>
          <a:endParaRPr lang="en-US"/>
        </a:p>
      </dgm:t>
    </dgm:pt>
    <dgm:pt modelId="{02E02924-7A97-4447-ABB4-EFBD3074C1AE}" type="parTrans" cxnId="{4032478C-9351-4068-AB85-51E9EF7D1E62}">
      <dgm:prSet/>
      <dgm:spPr/>
      <dgm:t>
        <a:bodyPr/>
        <a:lstStyle/>
        <a:p>
          <a:endParaRPr lang="en-US"/>
        </a:p>
      </dgm:t>
    </dgm:pt>
    <dgm:pt modelId="{338E2A28-9BBF-48B6-B463-AF9054DB42D5}" type="sibTrans" cxnId="{4032478C-9351-4068-AB85-51E9EF7D1E62}">
      <dgm:prSet/>
      <dgm:spPr/>
      <dgm:t>
        <a:bodyPr/>
        <a:lstStyle/>
        <a:p>
          <a:endParaRPr lang="en-US"/>
        </a:p>
      </dgm:t>
    </dgm:pt>
    <dgm:pt modelId="{99C3089B-01AA-4753-8038-3962B254A6DE}">
      <dgm:prSet/>
      <dgm:spPr/>
      <dgm:t>
        <a:bodyPr/>
        <a:lstStyle/>
        <a:p>
          <a:r>
            <a:rPr lang="en-IN"/>
            <a:t>File Sync Client.</a:t>
          </a:r>
          <a:endParaRPr lang="en-US"/>
        </a:p>
      </dgm:t>
    </dgm:pt>
    <dgm:pt modelId="{0B42F9DD-FDDC-4D38-BDD5-6B29F4A468AB}" type="parTrans" cxnId="{20E7C10B-72DF-4978-A4E5-49322D9E5ADD}">
      <dgm:prSet/>
      <dgm:spPr/>
      <dgm:t>
        <a:bodyPr/>
        <a:lstStyle/>
        <a:p>
          <a:endParaRPr lang="en-US"/>
        </a:p>
      </dgm:t>
    </dgm:pt>
    <dgm:pt modelId="{AE4B1532-C53D-4431-93CA-8691A73C5CB0}" type="sibTrans" cxnId="{20E7C10B-72DF-4978-A4E5-49322D9E5ADD}">
      <dgm:prSet/>
      <dgm:spPr/>
      <dgm:t>
        <a:bodyPr/>
        <a:lstStyle/>
        <a:p>
          <a:endParaRPr lang="en-US"/>
        </a:p>
      </dgm:t>
    </dgm:pt>
    <dgm:pt modelId="{CC8611A7-7822-4737-B776-E16BD71ADB2F}" type="pres">
      <dgm:prSet presAssocID="{226C3D8E-0FE0-450D-B83A-1A3F5AB9BC3F}" presName="vert0" presStyleCnt="0">
        <dgm:presLayoutVars>
          <dgm:dir/>
          <dgm:animOne val="branch"/>
          <dgm:animLvl val="lvl"/>
        </dgm:presLayoutVars>
      </dgm:prSet>
      <dgm:spPr/>
    </dgm:pt>
    <dgm:pt modelId="{E17DFB85-4CA2-445C-8C87-78ED926B48DC}" type="pres">
      <dgm:prSet presAssocID="{8F919D38-F596-4041-8EFC-2BEE115AD9CA}" presName="thickLine" presStyleLbl="alignNode1" presStyleIdx="0" presStyleCnt="4"/>
      <dgm:spPr/>
    </dgm:pt>
    <dgm:pt modelId="{677053C3-3C49-480B-AA16-65F0B4FCDCAF}" type="pres">
      <dgm:prSet presAssocID="{8F919D38-F596-4041-8EFC-2BEE115AD9CA}" presName="horz1" presStyleCnt="0"/>
      <dgm:spPr/>
    </dgm:pt>
    <dgm:pt modelId="{A67CA51D-2C4A-40E6-A8F3-F0B667919CCE}" type="pres">
      <dgm:prSet presAssocID="{8F919D38-F596-4041-8EFC-2BEE115AD9CA}" presName="tx1" presStyleLbl="revTx" presStyleIdx="0" presStyleCnt="4"/>
      <dgm:spPr/>
    </dgm:pt>
    <dgm:pt modelId="{7CB48700-BF5B-4DC6-98F3-428BB30CA3E0}" type="pres">
      <dgm:prSet presAssocID="{8F919D38-F596-4041-8EFC-2BEE115AD9CA}" presName="vert1" presStyleCnt="0"/>
      <dgm:spPr/>
    </dgm:pt>
    <dgm:pt modelId="{D75C54B6-24FF-4D76-A668-8E3AED9D2FD7}" type="pres">
      <dgm:prSet presAssocID="{73E8BC09-024D-4A7F-828B-F2A29E8D18AC}" presName="thickLine" presStyleLbl="alignNode1" presStyleIdx="1" presStyleCnt="4"/>
      <dgm:spPr/>
    </dgm:pt>
    <dgm:pt modelId="{7652E80C-50B5-4E5F-A2AC-B2DFEAFBACD6}" type="pres">
      <dgm:prSet presAssocID="{73E8BC09-024D-4A7F-828B-F2A29E8D18AC}" presName="horz1" presStyleCnt="0"/>
      <dgm:spPr/>
    </dgm:pt>
    <dgm:pt modelId="{65AC56DE-A5DB-4EA4-8A0F-C288BB12FEFF}" type="pres">
      <dgm:prSet presAssocID="{73E8BC09-024D-4A7F-828B-F2A29E8D18AC}" presName="tx1" presStyleLbl="revTx" presStyleIdx="1" presStyleCnt="4"/>
      <dgm:spPr/>
    </dgm:pt>
    <dgm:pt modelId="{96BE3184-261A-420B-A293-AD79017D81D5}" type="pres">
      <dgm:prSet presAssocID="{73E8BC09-024D-4A7F-828B-F2A29E8D18AC}" presName="vert1" presStyleCnt="0"/>
      <dgm:spPr/>
    </dgm:pt>
    <dgm:pt modelId="{339DF556-94DE-44EA-A03C-5789EAECC464}" type="pres">
      <dgm:prSet presAssocID="{CA0F000D-3A85-49B1-8911-672C7C909175}" presName="thickLine" presStyleLbl="alignNode1" presStyleIdx="2" presStyleCnt="4"/>
      <dgm:spPr/>
    </dgm:pt>
    <dgm:pt modelId="{6E6269AC-1316-4490-AE75-A0DF7E48758A}" type="pres">
      <dgm:prSet presAssocID="{CA0F000D-3A85-49B1-8911-672C7C909175}" presName="horz1" presStyleCnt="0"/>
      <dgm:spPr/>
    </dgm:pt>
    <dgm:pt modelId="{CD2B8DB7-4E4B-4CEB-AB92-0AB872216D29}" type="pres">
      <dgm:prSet presAssocID="{CA0F000D-3A85-49B1-8911-672C7C909175}" presName="tx1" presStyleLbl="revTx" presStyleIdx="2" presStyleCnt="4"/>
      <dgm:spPr/>
    </dgm:pt>
    <dgm:pt modelId="{96008C3B-E286-4470-949F-ECC5BCC86AC9}" type="pres">
      <dgm:prSet presAssocID="{CA0F000D-3A85-49B1-8911-672C7C909175}" presName="vert1" presStyleCnt="0"/>
      <dgm:spPr/>
    </dgm:pt>
    <dgm:pt modelId="{D0A9E3A7-ABDB-482E-82D8-8658282E2245}" type="pres">
      <dgm:prSet presAssocID="{99C3089B-01AA-4753-8038-3962B254A6DE}" presName="thickLine" presStyleLbl="alignNode1" presStyleIdx="3" presStyleCnt="4"/>
      <dgm:spPr/>
    </dgm:pt>
    <dgm:pt modelId="{B123E8FE-A7DB-4021-B71E-271D97133904}" type="pres">
      <dgm:prSet presAssocID="{99C3089B-01AA-4753-8038-3962B254A6DE}" presName="horz1" presStyleCnt="0"/>
      <dgm:spPr/>
    </dgm:pt>
    <dgm:pt modelId="{BE6FF99D-53FF-48C0-AC65-BC1B77C99CC5}" type="pres">
      <dgm:prSet presAssocID="{99C3089B-01AA-4753-8038-3962B254A6DE}" presName="tx1" presStyleLbl="revTx" presStyleIdx="3" presStyleCnt="4"/>
      <dgm:spPr/>
    </dgm:pt>
    <dgm:pt modelId="{C3F3A861-B843-4855-9FE3-26E4E8BD2462}" type="pres">
      <dgm:prSet presAssocID="{99C3089B-01AA-4753-8038-3962B254A6DE}" presName="vert1" presStyleCnt="0"/>
      <dgm:spPr/>
    </dgm:pt>
  </dgm:ptLst>
  <dgm:cxnLst>
    <dgm:cxn modelId="{20E7C10B-72DF-4978-A4E5-49322D9E5ADD}" srcId="{226C3D8E-0FE0-450D-B83A-1A3F5AB9BC3F}" destId="{99C3089B-01AA-4753-8038-3962B254A6DE}" srcOrd="3" destOrd="0" parTransId="{0B42F9DD-FDDC-4D38-BDD5-6B29F4A468AB}" sibTransId="{AE4B1532-C53D-4431-93CA-8691A73C5CB0}"/>
    <dgm:cxn modelId="{A4D54651-D3B3-4806-920F-3B08FF7042D8}" srcId="{226C3D8E-0FE0-450D-B83A-1A3F5AB9BC3F}" destId="{73E8BC09-024D-4A7F-828B-F2A29E8D18AC}" srcOrd="1" destOrd="0" parTransId="{1DD9B2D5-67BA-4D20-8066-FF3E2C17AFF1}" sibTransId="{B565FCB8-92B5-4503-B269-57942D28D850}"/>
    <dgm:cxn modelId="{3A457A7C-9B20-4A39-958A-C074AA97D3FB}" type="presOf" srcId="{226C3D8E-0FE0-450D-B83A-1A3F5AB9BC3F}" destId="{CC8611A7-7822-4737-B776-E16BD71ADB2F}" srcOrd="0" destOrd="0" presId="urn:microsoft.com/office/officeart/2008/layout/LinedList"/>
    <dgm:cxn modelId="{E2CBC583-DCBF-4C65-B930-9CEA6918C0D3}" srcId="{226C3D8E-0FE0-450D-B83A-1A3F5AB9BC3F}" destId="{8F919D38-F596-4041-8EFC-2BEE115AD9CA}" srcOrd="0" destOrd="0" parTransId="{F8451086-0159-4E5A-8588-3583318A48BA}" sibTransId="{F289259E-424E-4C5F-A300-74CFD8EE71C4}"/>
    <dgm:cxn modelId="{4032478C-9351-4068-AB85-51E9EF7D1E62}" srcId="{226C3D8E-0FE0-450D-B83A-1A3F5AB9BC3F}" destId="{CA0F000D-3A85-49B1-8911-672C7C909175}" srcOrd="2" destOrd="0" parTransId="{02E02924-7A97-4447-ABB4-EFBD3074C1AE}" sibTransId="{338E2A28-9BBF-48B6-B463-AF9054DB42D5}"/>
    <dgm:cxn modelId="{CECE7EBD-66AB-48C9-BF26-345ED69F4180}" type="presOf" srcId="{CA0F000D-3A85-49B1-8911-672C7C909175}" destId="{CD2B8DB7-4E4B-4CEB-AB92-0AB872216D29}" srcOrd="0" destOrd="0" presId="urn:microsoft.com/office/officeart/2008/layout/LinedList"/>
    <dgm:cxn modelId="{7E02EFC9-2A73-4297-B836-A5ED33305D20}" type="presOf" srcId="{8F919D38-F596-4041-8EFC-2BEE115AD9CA}" destId="{A67CA51D-2C4A-40E6-A8F3-F0B667919CCE}" srcOrd="0" destOrd="0" presId="urn:microsoft.com/office/officeart/2008/layout/LinedList"/>
    <dgm:cxn modelId="{AAFCF0CD-68F8-49EC-ADE4-B890628DF7DB}" type="presOf" srcId="{99C3089B-01AA-4753-8038-3962B254A6DE}" destId="{BE6FF99D-53FF-48C0-AC65-BC1B77C99CC5}" srcOrd="0" destOrd="0" presId="urn:microsoft.com/office/officeart/2008/layout/LinedList"/>
    <dgm:cxn modelId="{0C83FCD8-F8CC-4036-89F0-8DE2CEC5F7E2}" type="presOf" srcId="{73E8BC09-024D-4A7F-828B-F2A29E8D18AC}" destId="{65AC56DE-A5DB-4EA4-8A0F-C288BB12FEFF}" srcOrd="0" destOrd="0" presId="urn:microsoft.com/office/officeart/2008/layout/LinedList"/>
    <dgm:cxn modelId="{D5648303-F47F-49B6-82A6-790920C70CAB}" type="presParOf" srcId="{CC8611A7-7822-4737-B776-E16BD71ADB2F}" destId="{E17DFB85-4CA2-445C-8C87-78ED926B48DC}" srcOrd="0" destOrd="0" presId="urn:microsoft.com/office/officeart/2008/layout/LinedList"/>
    <dgm:cxn modelId="{2FCFB154-04A9-4B11-8BBD-E2F2CBD3744F}" type="presParOf" srcId="{CC8611A7-7822-4737-B776-E16BD71ADB2F}" destId="{677053C3-3C49-480B-AA16-65F0B4FCDCAF}" srcOrd="1" destOrd="0" presId="urn:microsoft.com/office/officeart/2008/layout/LinedList"/>
    <dgm:cxn modelId="{305562B7-0869-4A8A-9A39-3269AA6F4A9C}" type="presParOf" srcId="{677053C3-3C49-480B-AA16-65F0B4FCDCAF}" destId="{A67CA51D-2C4A-40E6-A8F3-F0B667919CCE}" srcOrd="0" destOrd="0" presId="urn:microsoft.com/office/officeart/2008/layout/LinedList"/>
    <dgm:cxn modelId="{8E39CCD1-F05B-4CF6-903A-5BA3D6FE21D0}" type="presParOf" srcId="{677053C3-3C49-480B-AA16-65F0B4FCDCAF}" destId="{7CB48700-BF5B-4DC6-98F3-428BB30CA3E0}" srcOrd="1" destOrd="0" presId="urn:microsoft.com/office/officeart/2008/layout/LinedList"/>
    <dgm:cxn modelId="{1B7E27B1-7F3B-4894-AD05-99FC2A9E92A4}" type="presParOf" srcId="{CC8611A7-7822-4737-B776-E16BD71ADB2F}" destId="{D75C54B6-24FF-4D76-A668-8E3AED9D2FD7}" srcOrd="2" destOrd="0" presId="urn:microsoft.com/office/officeart/2008/layout/LinedList"/>
    <dgm:cxn modelId="{8C57DF92-DBE5-4BF1-AD4F-E23BA78C6F02}" type="presParOf" srcId="{CC8611A7-7822-4737-B776-E16BD71ADB2F}" destId="{7652E80C-50B5-4E5F-A2AC-B2DFEAFBACD6}" srcOrd="3" destOrd="0" presId="urn:microsoft.com/office/officeart/2008/layout/LinedList"/>
    <dgm:cxn modelId="{AAC28B2C-4EFC-4CCF-83A2-4F0EE38143DB}" type="presParOf" srcId="{7652E80C-50B5-4E5F-A2AC-B2DFEAFBACD6}" destId="{65AC56DE-A5DB-4EA4-8A0F-C288BB12FEFF}" srcOrd="0" destOrd="0" presId="urn:microsoft.com/office/officeart/2008/layout/LinedList"/>
    <dgm:cxn modelId="{C7DF3F5C-BFF7-4AC2-A8B0-A67F60969868}" type="presParOf" srcId="{7652E80C-50B5-4E5F-A2AC-B2DFEAFBACD6}" destId="{96BE3184-261A-420B-A293-AD79017D81D5}" srcOrd="1" destOrd="0" presId="urn:microsoft.com/office/officeart/2008/layout/LinedList"/>
    <dgm:cxn modelId="{F1DAEDC4-7B2D-4B64-B85D-9DEDD6EF5274}" type="presParOf" srcId="{CC8611A7-7822-4737-B776-E16BD71ADB2F}" destId="{339DF556-94DE-44EA-A03C-5789EAECC464}" srcOrd="4" destOrd="0" presId="urn:microsoft.com/office/officeart/2008/layout/LinedList"/>
    <dgm:cxn modelId="{BAB07EE5-A67F-4427-843A-20D43B4DA8D8}" type="presParOf" srcId="{CC8611A7-7822-4737-B776-E16BD71ADB2F}" destId="{6E6269AC-1316-4490-AE75-A0DF7E48758A}" srcOrd="5" destOrd="0" presId="urn:microsoft.com/office/officeart/2008/layout/LinedList"/>
    <dgm:cxn modelId="{CA9095BF-059C-4A76-A382-AE99351B9A8A}" type="presParOf" srcId="{6E6269AC-1316-4490-AE75-A0DF7E48758A}" destId="{CD2B8DB7-4E4B-4CEB-AB92-0AB872216D29}" srcOrd="0" destOrd="0" presId="urn:microsoft.com/office/officeart/2008/layout/LinedList"/>
    <dgm:cxn modelId="{9E706BD8-FAF9-4704-95EE-AFC8663FD256}" type="presParOf" srcId="{6E6269AC-1316-4490-AE75-A0DF7E48758A}" destId="{96008C3B-E286-4470-949F-ECC5BCC86AC9}" srcOrd="1" destOrd="0" presId="urn:microsoft.com/office/officeart/2008/layout/LinedList"/>
    <dgm:cxn modelId="{CCDFAC94-8D4D-4C9B-92F3-CCD5697B2EA8}" type="presParOf" srcId="{CC8611A7-7822-4737-B776-E16BD71ADB2F}" destId="{D0A9E3A7-ABDB-482E-82D8-8658282E2245}" srcOrd="6" destOrd="0" presId="urn:microsoft.com/office/officeart/2008/layout/LinedList"/>
    <dgm:cxn modelId="{8A5A4E34-7EF6-4DC1-8801-95F8FCEFB000}" type="presParOf" srcId="{CC8611A7-7822-4737-B776-E16BD71ADB2F}" destId="{B123E8FE-A7DB-4021-B71E-271D97133904}" srcOrd="7" destOrd="0" presId="urn:microsoft.com/office/officeart/2008/layout/LinedList"/>
    <dgm:cxn modelId="{9E5B4CD1-482F-438A-B907-E9E98D51EA2A}" type="presParOf" srcId="{B123E8FE-A7DB-4021-B71E-271D97133904}" destId="{BE6FF99D-53FF-48C0-AC65-BC1B77C99CC5}" srcOrd="0" destOrd="0" presId="urn:microsoft.com/office/officeart/2008/layout/LinedList"/>
    <dgm:cxn modelId="{1B143A7A-86F6-457A-B8C8-13CB258FB323}" type="presParOf" srcId="{B123E8FE-A7DB-4021-B71E-271D97133904}" destId="{C3F3A861-B843-4855-9FE3-26E4E8BD24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DFB85-4CA2-445C-8C87-78ED926B48DC}">
      <dsp:nvSpPr>
        <dsp:cNvPr id="0" name=""/>
        <dsp:cNvSpPr/>
      </dsp:nvSpPr>
      <dsp:spPr>
        <a:xfrm>
          <a:off x="0" y="0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7CA51D-2C4A-40E6-A8F3-F0B667919CCE}">
      <dsp:nvSpPr>
        <dsp:cNvPr id="0" name=""/>
        <dsp:cNvSpPr/>
      </dsp:nvSpPr>
      <dsp:spPr>
        <a:xfrm>
          <a:off x="0" y="0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Storage Account.</a:t>
          </a:r>
          <a:endParaRPr lang="en-US" sz="3900" kern="1200"/>
        </a:p>
      </dsp:txBody>
      <dsp:txXfrm>
        <a:off x="0" y="0"/>
        <a:ext cx="9783763" cy="854051"/>
      </dsp:txXfrm>
    </dsp:sp>
    <dsp:sp modelId="{D75C54B6-24FF-4D76-A668-8E3AED9D2FD7}">
      <dsp:nvSpPr>
        <dsp:cNvPr id="0" name=""/>
        <dsp:cNvSpPr/>
      </dsp:nvSpPr>
      <dsp:spPr>
        <a:xfrm>
          <a:off x="0" y="854051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AC56DE-A5DB-4EA4-8A0F-C288BB12FEFF}">
      <dsp:nvSpPr>
        <dsp:cNvPr id="0" name=""/>
        <dsp:cNvSpPr/>
      </dsp:nvSpPr>
      <dsp:spPr>
        <a:xfrm>
          <a:off x="0" y="854051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Azure File Share.</a:t>
          </a:r>
          <a:endParaRPr lang="en-US" sz="3900" kern="1200"/>
        </a:p>
      </dsp:txBody>
      <dsp:txXfrm>
        <a:off x="0" y="854051"/>
        <a:ext cx="9783763" cy="854051"/>
      </dsp:txXfrm>
    </dsp:sp>
    <dsp:sp modelId="{339DF556-94DE-44EA-A03C-5789EAECC464}">
      <dsp:nvSpPr>
        <dsp:cNvPr id="0" name=""/>
        <dsp:cNvSpPr/>
      </dsp:nvSpPr>
      <dsp:spPr>
        <a:xfrm>
          <a:off x="0" y="1708102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2B8DB7-4E4B-4CEB-AB92-0AB872216D29}">
      <dsp:nvSpPr>
        <dsp:cNvPr id="0" name=""/>
        <dsp:cNvSpPr/>
      </dsp:nvSpPr>
      <dsp:spPr>
        <a:xfrm>
          <a:off x="0" y="1708102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Windows Server Machine.</a:t>
          </a:r>
          <a:endParaRPr lang="en-US" sz="3900" kern="1200"/>
        </a:p>
      </dsp:txBody>
      <dsp:txXfrm>
        <a:off x="0" y="1708102"/>
        <a:ext cx="9783763" cy="854051"/>
      </dsp:txXfrm>
    </dsp:sp>
    <dsp:sp modelId="{D0A9E3A7-ABDB-482E-82D8-8658282E2245}">
      <dsp:nvSpPr>
        <dsp:cNvPr id="0" name=""/>
        <dsp:cNvSpPr/>
      </dsp:nvSpPr>
      <dsp:spPr>
        <a:xfrm>
          <a:off x="0" y="2562153"/>
          <a:ext cx="978376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6FF99D-53FF-48C0-AC65-BC1B77C99CC5}">
      <dsp:nvSpPr>
        <dsp:cNvPr id="0" name=""/>
        <dsp:cNvSpPr/>
      </dsp:nvSpPr>
      <dsp:spPr>
        <a:xfrm>
          <a:off x="0" y="2562153"/>
          <a:ext cx="9783763" cy="8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File Sync Client.</a:t>
          </a:r>
          <a:endParaRPr lang="en-US" sz="3900" kern="1200"/>
        </a:p>
      </dsp:txBody>
      <dsp:txXfrm>
        <a:off x="0" y="2562153"/>
        <a:ext cx="9783763" cy="85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C865-36BA-42ED-9075-CC27A762619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EFA2-DB8E-4505-A796-82D0DCB4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208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287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7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4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856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674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6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83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53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4C4E6-F21E-4F16-B366-370D7E7427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836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024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12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09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6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36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is actually built on top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WebJobs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8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BEFA2-DB8E-4505-A796-82D0DCB4D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Selecting the right distribution method is key for good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BEFA2-DB8E-4505-A796-82D0DCB4D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99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436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6C3B7A-BC70-4A5A-ABED-8880FDDA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DD0A82-91EC-41BD-95C4-688F4CB146F0}"/>
              </a:ext>
            </a:extLst>
          </p:cNvPr>
          <p:cNvGrpSpPr/>
          <p:nvPr userDrawn="1"/>
        </p:nvGrpSpPr>
        <p:grpSpPr>
          <a:xfrm>
            <a:off x="0" y="6302026"/>
            <a:ext cx="12192000" cy="555974"/>
            <a:chOff x="0" y="6451105"/>
            <a:chExt cx="12436475" cy="5559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3EFD4E-9F90-47F8-8AD2-FD7742D29DE1}"/>
                </a:ext>
              </a:extLst>
            </p:cNvPr>
            <p:cNvSpPr/>
            <p:nvPr userDrawn="1"/>
          </p:nvSpPr>
          <p:spPr bwMode="auto">
            <a:xfrm>
              <a:off x="0" y="6451105"/>
              <a:ext cx="12436475" cy="543421"/>
            </a:xfrm>
            <a:prstGeom prst="rect">
              <a:avLst/>
            </a:prstGeom>
            <a:solidFill>
              <a:srgbClr val="409AE1"/>
            </a:solidFill>
            <a:ln w="28575">
              <a:noFill/>
            </a:ln>
          </p:spPr>
          <p:txBody>
            <a:bodyPr vert="horz" wrap="square" lIns="93234" tIns="46616" rIns="93234" bIns="46616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50938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71" b="0" i="0" u="none" strike="noStrike" kern="0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552D741-8A27-43A7-B83B-237901122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5833" y="6803878"/>
              <a:ext cx="272508" cy="37483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91FFD4D-7DDD-452D-94C9-393036AAB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0854" y="6762790"/>
              <a:ext cx="321532" cy="181544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FD96AD-778F-4F04-A5C8-D7369C3E6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4285" y="6611418"/>
              <a:ext cx="532761" cy="14632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4A0D72E-CDEB-46DB-AFF9-7FF5CBE133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53052" y="68658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DF4B41D-C6FA-4B43-A670-35BD28025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306" y="67253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641177A-3F31-44D1-99F6-516441B31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74109" y="6908839"/>
              <a:ext cx="98895" cy="98240"/>
            </a:xfrm>
            <a:prstGeom prst="donut">
              <a:avLst>
                <a:gd name="adj" fmla="val 32081"/>
              </a:avLst>
            </a:pr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9DAAD07A-29FA-4E46-87CF-320EF7F5D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65725" y="6478789"/>
              <a:ext cx="111021" cy="111006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EC47C1B-D4F6-4337-BA4D-75290F1BF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9011" y="6677734"/>
              <a:ext cx="498878" cy="232824"/>
            </a:xfrm>
            <a:custGeom>
              <a:avLst/>
              <a:gdLst>
                <a:gd name="T0" fmla="*/ 1228 w 1384"/>
                <a:gd name="T1" fmla="*/ 646 h 646"/>
                <a:gd name="T2" fmla="*/ 1198 w 1384"/>
                <a:gd name="T3" fmla="*/ 636 h 646"/>
                <a:gd name="T4" fmla="*/ 1178 w 1384"/>
                <a:gd name="T5" fmla="*/ 614 h 646"/>
                <a:gd name="T6" fmla="*/ 1174 w 1384"/>
                <a:gd name="T7" fmla="*/ 106 h 646"/>
                <a:gd name="T8" fmla="*/ 1118 w 1384"/>
                <a:gd name="T9" fmla="*/ 594 h 646"/>
                <a:gd name="T10" fmla="*/ 1108 w 1384"/>
                <a:gd name="T11" fmla="*/ 622 h 646"/>
                <a:gd name="T12" fmla="*/ 1086 w 1384"/>
                <a:gd name="T13" fmla="*/ 642 h 646"/>
                <a:gd name="T14" fmla="*/ 824 w 1384"/>
                <a:gd name="T15" fmla="*/ 646 h 646"/>
                <a:gd name="T16" fmla="*/ 804 w 1384"/>
                <a:gd name="T17" fmla="*/ 642 h 646"/>
                <a:gd name="T18" fmla="*/ 780 w 1384"/>
                <a:gd name="T19" fmla="*/ 622 h 646"/>
                <a:gd name="T20" fmla="*/ 772 w 1384"/>
                <a:gd name="T21" fmla="*/ 594 h 646"/>
                <a:gd name="T22" fmla="*/ 714 w 1384"/>
                <a:gd name="T23" fmla="*/ 594 h 646"/>
                <a:gd name="T24" fmla="*/ 710 w 1384"/>
                <a:gd name="T25" fmla="*/ 614 h 646"/>
                <a:gd name="T26" fmla="*/ 690 w 1384"/>
                <a:gd name="T27" fmla="*/ 636 h 646"/>
                <a:gd name="T28" fmla="*/ 662 w 1384"/>
                <a:gd name="T29" fmla="*/ 646 h 646"/>
                <a:gd name="T30" fmla="*/ 410 w 1384"/>
                <a:gd name="T31" fmla="*/ 644 h 646"/>
                <a:gd name="T32" fmla="*/ 384 w 1384"/>
                <a:gd name="T33" fmla="*/ 630 h 646"/>
                <a:gd name="T34" fmla="*/ 368 w 1384"/>
                <a:gd name="T35" fmla="*/ 604 h 646"/>
                <a:gd name="T36" fmla="*/ 310 w 1384"/>
                <a:gd name="T37" fmla="*/ 322 h 646"/>
                <a:gd name="T38" fmla="*/ 310 w 1384"/>
                <a:gd name="T39" fmla="*/ 604 h 646"/>
                <a:gd name="T40" fmla="*/ 296 w 1384"/>
                <a:gd name="T41" fmla="*/ 630 h 646"/>
                <a:gd name="T42" fmla="*/ 268 w 1384"/>
                <a:gd name="T43" fmla="*/ 644 h 646"/>
                <a:gd name="T44" fmla="*/ 52 w 1384"/>
                <a:gd name="T45" fmla="*/ 646 h 646"/>
                <a:gd name="T46" fmla="*/ 24 w 1384"/>
                <a:gd name="T47" fmla="*/ 636 h 646"/>
                <a:gd name="T48" fmla="*/ 4 w 1384"/>
                <a:gd name="T49" fmla="*/ 614 h 646"/>
                <a:gd name="T50" fmla="*/ 0 w 1384"/>
                <a:gd name="T51" fmla="*/ 594 h 646"/>
                <a:gd name="T52" fmla="*/ 10 w 1384"/>
                <a:gd name="T53" fmla="*/ 564 h 646"/>
                <a:gd name="T54" fmla="*/ 32 w 1384"/>
                <a:gd name="T55" fmla="*/ 544 h 646"/>
                <a:gd name="T56" fmla="*/ 206 w 1384"/>
                <a:gd name="T57" fmla="*/ 540 h 646"/>
                <a:gd name="T58" fmla="*/ 208 w 1384"/>
                <a:gd name="T59" fmla="*/ 278 h 646"/>
                <a:gd name="T60" fmla="*/ 228 w 1384"/>
                <a:gd name="T61" fmla="*/ 240 h 646"/>
                <a:gd name="T62" fmla="*/ 266 w 1384"/>
                <a:gd name="T63" fmla="*/ 218 h 646"/>
                <a:gd name="T64" fmla="*/ 398 w 1384"/>
                <a:gd name="T65" fmla="*/ 218 h 646"/>
                <a:gd name="T66" fmla="*/ 440 w 1384"/>
                <a:gd name="T67" fmla="*/ 230 h 646"/>
                <a:gd name="T68" fmla="*/ 466 w 1384"/>
                <a:gd name="T69" fmla="*/ 264 h 646"/>
                <a:gd name="T70" fmla="*/ 472 w 1384"/>
                <a:gd name="T71" fmla="*/ 540 h 646"/>
                <a:gd name="T72" fmla="*/ 608 w 1384"/>
                <a:gd name="T73" fmla="*/ 152 h 646"/>
                <a:gd name="T74" fmla="*/ 622 w 1384"/>
                <a:gd name="T75" fmla="*/ 110 h 646"/>
                <a:gd name="T76" fmla="*/ 654 w 1384"/>
                <a:gd name="T77" fmla="*/ 82 h 646"/>
                <a:gd name="T78" fmla="*/ 800 w 1384"/>
                <a:gd name="T79" fmla="*/ 76 h 646"/>
                <a:gd name="T80" fmla="*/ 830 w 1384"/>
                <a:gd name="T81" fmla="*/ 82 h 646"/>
                <a:gd name="T82" fmla="*/ 864 w 1384"/>
                <a:gd name="T83" fmla="*/ 110 h 646"/>
                <a:gd name="T84" fmla="*/ 876 w 1384"/>
                <a:gd name="T85" fmla="*/ 152 h 646"/>
                <a:gd name="T86" fmla="*/ 1012 w 1384"/>
                <a:gd name="T87" fmla="*/ 76 h 646"/>
                <a:gd name="T88" fmla="*/ 1018 w 1384"/>
                <a:gd name="T89" fmla="*/ 46 h 646"/>
                <a:gd name="T90" fmla="*/ 1046 w 1384"/>
                <a:gd name="T91" fmla="*/ 12 h 646"/>
                <a:gd name="T92" fmla="*/ 1088 w 1384"/>
                <a:gd name="T93" fmla="*/ 0 h 646"/>
                <a:gd name="T94" fmla="*/ 1220 w 1384"/>
                <a:gd name="T95" fmla="*/ 2 h 646"/>
                <a:gd name="T96" fmla="*/ 1258 w 1384"/>
                <a:gd name="T97" fmla="*/ 22 h 646"/>
                <a:gd name="T98" fmla="*/ 1278 w 1384"/>
                <a:gd name="T99" fmla="*/ 60 h 646"/>
                <a:gd name="T100" fmla="*/ 1332 w 1384"/>
                <a:gd name="T101" fmla="*/ 540 h 646"/>
                <a:gd name="T102" fmla="*/ 1352 w 1384"/>
                <a:gd name="T103" fmla="*/ 544 h 646"/>
                <a:gd name="T104" fmla="*/ 1376 w 1384"/>
                <a:gd name="T105" fmla="*/ 564 h 646"/>
                <a:gd name="T106" fmla="*/ 1384 w 1384"/>
                <a:gd name="T107" fmla="*/ 594 h 646"/>
                <a:gd name="T108" fmla="*/ 1380 w 1384"/>
                <a:gd name="T109" fmla="*/ 614 h 646"/>
                <a:gd name="T110" fmla="*/ 1362 w 1384"/>
                <a:gd name="T111" fmla="*/ 636 h 646"/>
                <a:gd name="T112" fmla="*/ 1332 w 1384"/>
                <a:gd name="T113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4" h="646">
                  <a:moveTo>
                    <a:pt x="1332" y="646"/>
                  </a:moveTo>
                  <a:lnTo>
                    <a:pt x="1228" y="646"/>
                  </a:lnTo>
                  <a:lnTo>
                    <a:pt x="1228" y="646"/>
                  </a:lnTo>
                  <a:lnTo>
                    <a:pt x="1216" y="644"/>
                  </a:lnTo>
                  <a:lnTo>
                    <a:pt x="1206" y="642"/>
                  </a:lnTo>
                  <a:lnTo>
                    <a:pt x="1198" y="636"/>
                  </a:lnTo>
                  <a:lnTo>
                    <a:pt x="1190" y="630"/>
                  </a:lnTo>
                  <a:lnTo>
                    <a:pt x="1184" y="622"/>
                  </a:lnTo>
                  <a:lnTo>
                    <a:pt x="1178" y="614"/>
                  </a:lnTo>
                  <a:lnTo>
                    <a:pt x="1176" y="604"/>
                  </a:lnTo>
                  <a:lnTo>
                    <a:pt x="1174" y="594"/>
                  </a:lnTo>
                  <a:lnTo>
                    <a:pt x="1174" y="106"/>
                  </a:lnTo>
                  <a:lnTo>
                    <a:pt x="1118" y="106"/>
                  </a:lnTo>
                  <a:lnTo>
                    <a:pt x="1118" y="594"/>
                  </a:lnTo>
                  <a:lnTo>
                    <a:pt x="1118" y="594"/>
                  </a:lnTo>
                  <a:lnTo>
                    <a:pt x="1116" y="604"/>
                  </a:lnTo>
                  <a:lnTo>
                    <a:pt x="1114" y="614"/>
                  </a:lnTo>
                  <a:lnTo>
                    <a:pt x="1108" y="622"/>
                  </a:lnTo>
                  <a:lnTo>
                    <a:pt x="1102" y="630"/>
                  </a:lnTo>
                  <a:lnTo>
                    <a:pt x="1094" y="636"/>
                  </a:lnTo>
                  <a:lnTo>
                    <a:pt x="1086" y="642"/>
                  </a:lnTo>
                  <a:lnTo>
                    <a:pt x="1076" y="644"/>
                  </a:lnTo>
                  <a:lnTo>
                    <a:pt x="1064" y="646"/>
                  </a:lnTo>
                  <a:lnTo>
                    <a:pt x="824" y="646"/>
                  </a:lnTo>
                  <a:lnTo>
                    <a:pt x="824" y="646"/>
                  </a:lnTo>
                  <a:lnTo>
                    <a:pt x="814" y="644"/>
                  </a:lnTo>
                  <a:lnTo>
                    <a:pt x="804" y="642"/>
                  </a:lnTo>
                  <a:lnTo>
                    <a:pt x="794" y="636"/>
                  </a:lnTo>
                  <a:lnTo>
                    <a:pt x="786" y="630"/>
                  </a:lnTo>
                  <a:lnTo>
                    <a:pt x="780" y="622"/>
                  </a:lnTo>
                  <a:lnTo>
                    <a:pt x="776" y="614"/>
                  </a:lnTo>
                  <a:lnTo>
                    <a:pt x="772" y="604"/>
                  </a:lnTo>
                  <a:lnTo>
                    <a:pt x="772" y="594"/>
                  </a:lnTo>
                  <a:lnTo>
                    <a:pt x="772" y="182"/>
                  </a:lnTo>
                  <a:lnTo>
                    <a:pt x="714" y="182"/>
                  </a:lnTo>
                  <a:lnTo>
                    <a:pt x="714" y="594"/>
                  </a:lnTo>
                  <a:lnTo>
                    <a:pt x="714" y="594"/>
                  </a:lnTo>
                  <a:lnTo>
                    <a:pt x="712" y="604"/>
                  </a:lnTo>
                  <a:lnTo>
                    <a:pt x="710" y="614"/>
                  </a:lnTo>
                  <a:lnTo>
                    <a:pt x="706" y="622"/>
                  </a:lnTo>
                  <a:lnTo>
                    <a:pt x="698" y="630"/>
                  </a:lnTo>
                  <a:lnTo>
                    <a:pt x="690" y="636"/>
                  </a:lnTo>
                  <a:lnTo>
                    <a:pt x="682" y="642"/>
                  </a:lnTo>
                  <a:lnTo>
                    <a:pt x="672" y="644"/>
                  </a:lnTo>
                  <a:lnTo>
                    <a:pt x="662" y="646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0" y="644"/>
                  </a:lnTo>
                  <a:lnTo>
                    <a:pt x="400" y="642"/>
                  </a:lnTo>
                  <a:lnTo>
                    <a:pt x="390" y="636"/>
                  </a:lnTo>
                  <a:lnTo>
                    <a:pt x="384" y="630"/>
                  </a:lnTo>
                  <a:lnTo>
                    <a:pt x="376" y="622"/>
                  </a:lnTo>
                  <a:lnTo>
                    <a:pt x="372" y="614"/>
                  </a:lnTo>
                  <a:lnTo>
                    <a:pt x="368" y="604"/>
                  </a:lnTo>
                  <a:lnTo>
                    <a:pt x="368" y="594"/>
                  </a:lnTo>
                  <a:lnTo>
                    <a:pt x="368" y="322"/>
                  </a:lnTo>
                  <a:lnTo>
                    <a:pt x="310" y="322"/>
                  </a:lnTo>
                  <a:lnTo>
                    <a:pt x="310" y="594"/>
                  </a:lnTo>
                  <a:lnTo>
                    <a:pt x="310" y="594"/>
                  </a:lnTo>
                  <a:lnTo>
                    <a:pt x="310" y="604"/>
                  </a:lnTo>
                  <a:lnTo>
                    <a:pt x="306" y="614"/>
                  </a:lnTo>
                  <a:lnTo>
                    <a:pt x="302" y="622"/>
                  </a:lnTo>
                  <a:lnTo>
                    <a:pt x="296" y="630"/>
                  </a:lnTo>
                  <a:lnTo>
                    <a:pt x="288" y="636"/>
                  </a:lnTo>
                  <a:lnTo>
                    <a:pt x="278" y="642"/>
                  </a:lnTo>
                  <a:lnTo>
                    <a:pt x="268" y="644"/>
                  </a:lnTo>
                  <a:lnTo>
                    <a:pt x="258" y="646"/>
                  </a:lnTo>
                  <a:lnTo>
                    <a:pt x="52" y="646"/>
                  </a:lnTo>
                  <a:lnTo>
                    <a:pt x="52" y="646"/>
                  </a:lnTo>
                  <a:lnTo>
                    <a:pt x="42" y="644"/>
                  </a:lnTo>
                  <a:lnTo>
                    <a:pt x="32" y="642"/>
                  </a:lnTo>
                  <a:lnTo>
                    <a:pt x="24" y="636"/>
                  </a:lnTo>
                  <a:lnTo>
                    <a:pt x="16" y="630"/>
                  </a:lnTo>
                  <a:lnTo>
                    <a:pt x="10" y="622"/>
                  </a:lnTo>
                  <a:lnTo>
                    <a:pt x="4" y="614"/>
                  </a:lnTo>
                  <a:lnTo>
                    <a:pt x="2" y="604"/>
                  </a:lnTo>
                  <a:lnTo>
                    <a:pt x="0" y="594"/>
                  </a:lnTo>
                  <a:lnTo>
                    <a:pt x="0" y="594"/>
                  </a:lnTo>
                  <a:lnTo>
                    <a:pt x="2" y="582"/>
                  </a:lnTo>
                  <a:lnTo>
                    <a:pt x="4" y="572"/>
                  </a:lnTo>
                  <a:lnTo>
                    <a:pt x="10" y="564"/>
                  </a:lnTo>
                  <a:lnTo>
                    <a:pt x="16" y="556"/>
                  </a:lnTo>
                  <a:lnTo>
                    <a:pt x="24" y="550"/>
                  </a:lnTo>
                  <a:lnTo>
                    <a:pt x="32" y="544"/>
                  </a:lnTo>
                  <a:lnTo>
                    <a:pt x="42" y="542"/>
                  </a:lnTo>
                  <a:lnTo>
                    <a:pt x="52" y="540"/>
                  </a:lnTo>
                  <a:lnTo>
                    <a:pt x="206" y="540"/>
                  </a:lnTo>
                  <a:lnTo>
                    <a:pt x="206" y="292"/>
                  </a:lnTo>
                  <a:lnTo>
                    <a:pt x="206" y="292"/>
                  </a:lnTo>
                  <a:lnTo>
                    <a:pt x="208" y="278"/>
                  </a:lnTo>
                  <a:lnTo>
                    <a:pt x="212" y="264"/>
                  </a:lnTo>
                  <a:lnTo>
                    <a:pt x="218" y="250"/>
                  </a:lnTo>
                  <a:lnTo>
                    <a:pt x="228" y="240"/>
                  </a:lnTo>
                  <a:lnTo>
                    <a:pt x="238" y="230"/>
                  </a:lnTo>
                  <a:lnTo>
                    <a:pt x="252" y="224"/>
                  </a:lnTo>
                  <a:lnTo>
                    <a:pt x="266" y="218"/>
                  </a:lnTo>
                  <a:lnTo>
                    <a:pt x="280" y="218"/>
                  </a:lnTo>
                  <a:lnTo>
                    <a:pt x="398" y="218"/>
                  </a:lnTo>
                  <a:lnTo>
                    <a:pt x="398" y="218"/>
                  </a:lnTo>
                  <a:lnTo>
                    <a:pt x="412" y="218"/>
                  </a:lnTo>
                  <a:lnTo>
                    <a:pt x="426" y="224"/>
                  </a:lnTo>
                  <a:lnTo>
                    <a:pt x="440" y="230"/>
                  </a:lnTo>
                  <a:lnTo>
                    <a:pt x="450" y="240"/>
                  </a:lnTo>
                  <a:lnTo>
                    <a:pt x="460" y="250"/>
                  </a:lnTo>
                  <a:lnTo>
                    <a:pt x="466" y="264"/>
                  </a:lnTo>
                  <a:lnTo>
                    <a:pt x="472" y="278"/>
                  </a:lnTo>
                  <a:lnTo>
                    <a:pt x="472" y="292"/>
                  </a:lnTo>
                  <a:lnTo>
                    <a:pt x="472" y="540"/>
                  </a:lnTo>
                  <a:lnTo>
                    <a:pt x="608" y="540"/>
                  </a:lnTo>
                  <a:lnTo>
                    <a:pt x="608" y="152"/>
                  </a:lnTo>
                  <a:lnTo>
                    <a:pt x="608" y="152"/>
                  </a:lnTo>
                  <a:lnTo>
                    <a:pt x="610" y="136"/>
                  </a:lnTo>
                  <a:lnTo>
                    <a:pt x="614" y="122"/>
                  </a:lnTo>
                  <a:lnTo>
                    <a:pt x="622" y="110"/>
                  </a:lnTo>
                  <a:lnTo>
                    <a:pt x="632" y="98"/>
                  </a:lnTo>
                  <a:lnTo>
                    <a:pt x="642" y="90"/>
                  </a:lnTo>
                  <a:lnTo>
                    <a:pt x="654" y="82"/>
                  </a:lnTo>
                  <a:lnTo>
                    <a:pt x="668" y="78"/>
                  </a:lnTo>
                  <a:lnTo>
                    <a:pt x="684" y="76"/>
                  </a:lnTo>
                  <a:lnTo>
                    <a:pt x="800" y="76"/>
                  </a:lnTo>
                  <a:lnTo>
                    <a:pt x="800" y="76"/>
                  </a:lnTo>
                  <a:lnTo>
                    <a:pt x="816" y="78"/>
                  </a:lnTo>
                  <a:lnTo>
                    <a:pt x="830" y="82"/>
                  </a:lnTo>
                  <a:lnTo>
                    <a:pt x="842" y="90"/>
                  </a:lnTo>
                  <a:lnTo>
                    <a:pt x="854" y="98"/>
                  </a:lnTo>
                  <a:lnTo>
                    <a:pt x="864" y="110"/>
                  </a:lnTo>
                  <a:lnTo>
                    <a:pt x="870" y="122"/>
                  </a:lnTo>
                  <a:lnTo>
                    <a:pt x="874" y="136"/>
                  </a:lnTo>
                  <a:lnTo>
                    <a:pt x="876" y="152"/>
                  </a:lnTo>
                  <a:lnTo>
                    <a:pt x="876" y="540"/>
                  </a:lnTo>
                  <a:lnTo>
                    <a:pt x="1012" y="540"/>
                  </a:lnTo>
                  <a:lnTo>
                    <a:pt x="1012" y="76"/>
                  </a:lnTo>
                  <a:lnTo>
                    <a:pt x="1012" y="76"/>
                  </a:lnTo>
                  <a:lnTo>
                    <a:pt x="1014" y="60"/>
                  </a:lnTo>
                  <a:lnTo>
                    <a:pt x="1018" y="46"/>
                  </a:lnTo>
                  <a:lnTo>
                    <a:pt x="1026" y="34"/>
                  </a:lnTo>
                  <a:lnTo>
                    <a:pt x="1034" y="22"/>
                  </a:lnTo>
                  <a:lnTo>
                    <a:pt x="1046" y="12"/>
                  </a:lnTo>
                  <a:lnTo>
                    <a:pt x="1058" y="6"/>
                  </a:lnTo>
                  <a:lnTo>
                    <a:pt x="1072" y="2"/>
                  </a:lnTo>
                  <a:lnTo>
                    <a:pt x="1088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20" y="2"/>
                  </a:lnTo>
                  <a:lnTo>
                    <a:pt x="1234" y="6"/>
                  </a:lnTo>
                  <a:lnTo>
                    <a:pt x="1246" y="12"/>
                  </a:lnTo>
                  <a:lnTo>
                    <a:pt x="1258" y="22"/>
                  </a:lnTo>
                  <a:lnTo>
                    <a:pt x="1266" y="34"/>
                  </a:lnTo>
                  <a:lnTo>
                    <a:pt x="1274" y="46"/>
                  </a:lnTo>
                  <a:lnTo>
                    <a:pt x="1278" y="60"/>
                  </a:lnTo>
                  <a:lnTo>
                    <a:pt x="1280" y="76"/>
                  </a:lnTo>
                  <a:lnTo>
                    <a:pt x="1280" y="540"/>
                  </a:lnTo>
                  <a:lnTo>
                    <a:pt x="1332" y="540"/>
                  </a:lnTo>
                  <a:lnTo>
                    <a:pt x="1332" y="540"/>
                  </a:lnTo>
                  <a:lnTo>
                    <a:pt x="1342" y="542"/>
                  </a:lnTo>
                  <a:lnTo>
                    <a:pt x="1352" y="544"/>
                  </a:lnTo>
                  <a:lnTo>
                    <a:pt x="1362" y="550"/>
                  </a:lnTo>
                  <a:lnTo>
                    <a:pt x="1370" y="556"/>
                  </a:lnTo>
                  <a:lnTo>
                    <a:pt x="1376" y="564"/>
                  </a:lnTo>
                  <a:lnTo>
                    <a:pt x="1380" y="572"/>
                  </a:lnTo>
                  <a:lnTo>
                    <a:pt x="1384" y="582"/>
                  </a:lnTo>
                  <a:lnTo>
                    <a:pt x="1384" y="594"/>
                  </a:lnTo>
                  <a:lnTo>
                    <a:pt x="1384" y="594"/>
                  </a:lnTo>
                  <a:lnTo>
                    <a:pt x="1384" y="604"/>
                  </a:lnTo>
                  <a:lnTo>
                    <a:pt x="1380" y="614"/>
                  </a:lnTo>
                  <a:lnTo>
                    <a:pt x="1376" y="622"/>
                  </a:lnTo>
                  <a:lnTo>
                    <a:pt x="1370" y="630"/>
                  </a:lnTo>
                  <a:lnTo>
                    <a:pt x="1362" y="636"/>
                  </a:lnTo>
                  <a:lnTo>
                    <a:pt x="1352" y="642"/>
                  </a:lnTo>
                  <a:lnTo>
                    <a:pt x="1342" y="644"/>
                  </a:lnTo>
                  <a:lnTo>
                    <a:pt x="1332" y="646"/>
                  </a:lnTo>
                  <a:lnTo>
                    <a:pt x="1332" y="64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F28E4E1-C3DC-4182-B400-7F4EA17125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77498" y="6534291"/>
              <a:ext cx="109580" cy="109565"/>
            </a:xfrm>
            <a:custGeom>
              <a:avLst/>
              <a:gdLst>
                <a:gd name="T0" fmla="*/ 152 w 304"/>
                <a:gd name="T1" fmla="*/ 304 h 304"/>
                <a:gd name="T2" fmla="*/ 122 w 304"/>
                <a:gd name="T3" fmla="*/ 302 h 304"/>
                <a:gd name="T4" fmla="*/ 92 w 304"/>
                <a:gd name="T5" fmla="*/ 292 h 304"/>
                <a:gd name="T6" fmla="*/ 66 w 304"/>
                <a:gd name="T7" fmla="*/ 278 h 304"/>
                <a:gd name="T8" fmla="*/ 44 w 304"/>
                <a:gd name="T9" fmla="*/ 260 h 304"/>
                <a:gd name="T10" fmla="*/ 26 w 304"/>
                <a:gd name="T11" fmla="*/ 238 h 304"/>
                <a:gd name="T12" fmla="*/ 12 w 304"/>
                <a:gd name="T13" fmla="*/ 212 h 304"/>
                <a:gd name="T14" fmla="*/ 2 w 304"/>
                <a:gd name="T15" fmla="*/ 182 h 304"/>
                <a:gd name="T16" fmla="*/ 0 w 304"/>
                <a:gd name="T17" fmla="*/ 152 h 304"/>
                <a:gd name="T18" fmla="*/ 0 w 304"/>
                <a:gd name="T19" fmla="*/ 136 h 304"/>
                <a:gd name="T20" fmla="*/ 6 w 304"/>
                <a:gd name="T21" fmla="*/ 106 h 304"/>
                <a:gd name="T22" fmla="*/ 18 w 304"/>
                <a:gd name="T23" fmla="*/ 80 h 304"/>
                <a:gd name="T24" fmla="*/ 34 w 304"/>
                <a:gd name="T25" fmla="*/ 56 h 304"/>
                <a:gd name="T26" fmla="*/ 56 w 304"/>
                <a:gd name="T27" fmla="*/ 34 h 304"/>
                <a:gd name="T28" fmla="*/ 80 w 304"/>
                <a:gd name="T29" fmla="*/ 18 h 304"/>
                <a:gd name="T30" fmla="*/ 106 w 304"/>
                <a:gd name="T31" fmla="*/ 6 h 304"/>
                <a:gd name="T32" fmla="*/ 136 w 304"/>
                <a:gd name="T33" fmla="*/ 0 h 304"/>
                <a:gd name="T34" fmla="*/ 152 w 304"/>
                <a:gd name="T35" fmla="*/ 0 h 304"/>
                <a:gd name="T36" fmla="*/ 182 w 304"/>
                <a:gd name="T37" fmla="*/ 2 h 304"/>
                <a:gd name="T38" fmla="*/ 212 w 304"/>
                <a:gd name="T39" fmla="*/ 12 h 304"/>
                <a:gd name="T40" fmla="*/ 238 w 304"/>
                <a:gd name="T41" fmla="*/ 26 h 304"/>
                <a:gd name="T42" fmla="*/ 260 w 304"/>
                <a:gd name="T43" fmla="*/ 44 h 304"/>
                <a:gd name="T44" fmla="*/ 278 w 304"/>
                <a:gd name="T45" fmla="*/ 66 h 304"/>
                <a:gd name="T46" fmla="*/ 292 w 304"/>
                <a:gd name="T47" fmla="*/ 92 h 304"/>
                <a:gd name="T48" fmla="*/ 302 w 304"/>
                <a:gd name="T49" fmla="*/ 122 h 304"/>
                <a:gd name="T50" fmla="*/ 304 w 304"/>
                <a:gd name="T51" fmla="*/ 152 h 304"/>
                <a:gd name="T52" fmla="*/ 304 w 304"/>
                <a:gd name="T53" fmla="*/ 168 h 304"/>
                <a:gd name="T54" fmla="*/ 298 w 304"/>
                <a:gd name="T55" fmla="*/ 198 h 304"/>
                <a:gd name="T56" fmla="*/ 286 w 304"/>
                <a:gd name="T57" fmla="*/ 224 h 304"/>
                <a:gd name="T58" fmla="*/ 270 w 304"/>
                <a:gd name="T59" fmla="*/ 250 h 304"/>
                <a:gd name="T60" fmla="*/ 250 w 304"/>
                <a:gd name="T61" fmla="*/ 270 h 304"/>
                <a:gd name="T62" fmla="*/ 224 w 304"/>
                <a:gd name="T63" fmla="*/ 286 h 304"/>
                <a:gd name="T64" fmla="*/ 198 w 304"/>
                <a:gd name="T65" fmla="*/ 298 h 304"/>
                <a:gd name="T66" fmla="*/ 168 w 304"/>
                <a:gd name="T67" fmla="*/ 304 h 304"/>
                <a:gd name="T68" fmla="*/ 152 w 304"/>
                <a:gd name="T69" fmla="*/ 304 h 304"/>
                <a:gd name="T70" fmla="*/ 152 w 304"/>
                <a:gd name="T71" fmla="*/ 104 h 304"/>
                <a:gd name="T72" fmla="*/ 134 w 304"/>
                <a:gd name="T73" fmla="*/ 108 h 304"/>
                <a:gd name="T74" fmla="*/ 118 w 304"/>
                <a:gd name="T75" fmla="*/ 118 h 304"/>
                <a:gd name="T76" fmla="*/ 108 w 304"/>
                <a:gd name="T77" fmla="*/ 134 h 304"/>
                <a:gd name="T78" fmla="*/ 104 w 304"/>
                <a:gd name="T79" fmla="*/ 152 h 304"/>
                <a:gd name="T80" fmla="*/ 106 w 304"/>
                <a:gd name="T81" fmla="*/ 162 h 304"/>
                <a:gd name="T82" fmla="*/ 112 w 304"/>
                <a:gd name="T83" fmla="*/ 178 h 304"/>
                <a:gd name="T84" fmla="*/ 126 w 304"/>
                <a:gd name="T85" fmla="*/ 192 h 304"/>
                <a:gd name="T86" fmla="*/ 142 w 304"/>
                <a:gd name="T87" fmla="*/ 198 h 304"/>
                <a:gd name="T88" fmla="*/ 152 w 304"/>
                <a:gd name="T89" fmla="*/ 200 h 304"/>
                <a:gd name="T90" fmla="*/ 170 w 304"/>
                <a:gd name="T91" fmla="*/ 196 h 304"/>
                <a:gd name="T92" fmla="*/ 186 w 304"/>
                <a:gd name="T93" fmla="*/ 186 h 304"/>
                <a:gd name="T94" fmla="*/ 196 w 304"/>
                <a:gd name="T95" fmla="*/ 170 h 304"/>
                <a:gd name="T96" fmla="*/ 200 w 304"/>
                <a:gd name="T97" fmla="*/ 152 h 304"/>
                <a:gd name="T98" fmla="*/ 198 w 304"/>
                <a:gd name="T99" fmla="*/ 142 h 304"/>
                <a:gd name="T100" fmla="*/ 192 w 304"/>
                <a:gd name="T101" fmla="*/ 126 h 304"/>
                <a:gd name="T102" fmla="*/ 178 w 304"/>
                <a:gd name="T103" fmla="*/ 112 h 304"/>
                <a:gd name="T104" fmla="*/ 162 w 304"/>
                <a:gd name="T105" fmla="*/ 106 h 304"/>
                <a:gd name="T106" fmla="*/ 152 w 304"/>
                <a:gd name="T107" fmla="*/ 1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4">
                  <a:moveTo>
                    <a:pt x="152" y="304"/>
                  </a:moveTo>
                  <a:lnTo>
                    <a:pt x="152" y="304"/>
                  </a:lnTo>
                  <a:lnTo>
                    <a:pt x="136" y="304"/>
                  </a:lnTo>
                  <a:lnTo>
                    <a:pt x="122" y="302"/>
                  </a:lnTo>
                  <a:lnTo>
                    <a:pt x="106" y="298"/>
                  </a:lnTo>
                  <a:lnTo>
                    <a:pt x="92" y="292"/>
                  </a:lnTo>
                  <a:lnTo>
                    <a:pt x="80" y="286"/>
                  </a:lnTo>
                  <a:lnTo>
                    <a:pt x="66" y="278"/>
                  </a:lnTo>
                  <a:lnTo>
                    <a:pt x="56" y="270"/>
                  </a:lnTo>
                  <a:lnTo>
                    <a:pt x="44" y="260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4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2"/>
                  </a:lnTo>
                  <a:lnTo>
                    <a:pt x="0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2" y="122"/>
                  </a:lnTo>
                  <a:lnTo>
                    <a:pt x="6" y="106"/>
                  </a:lnTo>
                  <a:lnTo>
                    <a:pt x="12" y="92"/>
                  </a:lnTo>
                  <a:lnTo>
                    <a:pt x="18" y="80"/>
                  </a:lnTo>
                  <a:lnTo>
                    <a:pt x="26" y="66"/>
                  </a:lnTo>
                  <a:lnTo>
                    <a:pt x="34" y="56"/>
                  </a:lnTo>
                  <a:lnTo>
                    <a:pt x="44" y="44"/>
                  </a:lnTo>
                  <a:lnTo>
                    <a:pt x="56" y="34"/>
                  </a:lnTo>
                  <a:lnTo>
                    <a:pt x="66" y="26"/>
                  </a:lnTo>
                  <a:lnTo>
                    <a:pt x="80" y="18"/>
                  </a:lnTo>
                  <a:lnTo>
                    <a:pt x="92" y="12"/>
                  </a:lnTo>
                  <a:lnTo>
                    <a:pt x="106" y="6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0"/>
                  </a:lnTo>
                  <a:lnTo>
                    <a:pt x="182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4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78" y="66"/>
                  </a:lnTo>
                  <a:lnTo>
                    <a:pt x="286" y="80"/>
                  </a:lnTo>
                  <a:lnTo>
                    <a:pt x="292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4" y="152"/>
                  </a:lnTo>
                  <a:lnTo>
                    <a:pt x="304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4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4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2" y="302"/>
                  </a:lnTo>
                  <a:lnTo>
                    <a:pt x="168" y="304"/>
                  </a:lnTo>
                  <a:lnTo>
                    <a:pt x="152" y="304"/>
                  </a:lnTo>
                  <a:lnTo>
                    <a:pt x="152" y="304"/>
                  </a:lnTo>
                  <a:close/>
                  <a:moveTo>
                    <a:pt x="152" y="104"/>
                  </a:moveTo>
                  <a:lnTo>
                    <a:pt x="152" y="104"/>
                  </a:lnTo>
                  <a:lnTo>
                    <a:pt x="142" y="106"/>
                  </a:lnTo>
                  <a:lnTo>
                    <a:pt x="134" y="108"/>
                  </a:lnTo>
                  <a:lnTo>
                    <a:pt x="126" y="112"/>
                  </a:lnTo>
                  <a:lnTo>
                    <a:pt x="118" y="118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2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6" y="162"/>
                  </a:lnTo>
                  <a:lnTo>
                    <a:pt x="108" y="170"/>
                  </a:lnTo>
                  <a:lnTo>
                    <a:pt x="112" y="178"/>
                  </a:lnTo>
                  <a:lnTo>
                    <a:pt x="118" y="186"/>
                  </a:lnTo>
                  <a:lnTo>
                    <a:pt x="126" y="192"/>
                  </a:lnTo>
                  <a:lnTo>
                    <a:pt x="134" y="196"/>
                  </a:lnTo>
                  <a:lnTo>
                    <a:pt x="142" y="198"/>
                  </a:lnTo>
                  <a:lnTo>
                    <a:pt x="152" y="200"/>
                  </a:lnTo>
                  <a:lnTo>
                    <a:pt x="152" y="200"/>
                  </a:lnTo>
                  <a:lnTo>
                    <a:pt x="162" y="198"/>
                  </a:lnTo>
                  <a:lnTo>
                    <a:pt x="170" y="196"/>
                  </a:lnTo>
                  <a:lnTo>
                    <a:pt x="178" y="192"/>
                  </a:lnTo>
                  <a:lnTo>
                    <a:pt x="186" y="186"/>
                  </a:lnTo>
                  <a:lnTo>
                    <a:pt x="192" y="178"/>
                  </a:lnTo>
                  <a:lnTo>
                    <a:pt x="196" y="170"/>
                  </a:lnTo>
                  <a:lnTo>
                    <a:pt x="198" y="162"/>
                  </a:lnTo>
                  <a:lnTo>
                    <a:pt x="200" y="152"/>
                  </a:lnTo>
                  <a:lnTo>
                    <a:pt x="200" y="152"/>
                  </a:lnTo>
                  <a:lnTo>
                    <a:pt x="198" y="142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18"/>
                  </a:lnTo>
                  <a:lnTo>
                    <a:pt x="178" y="112"/>
                  </a:lnTo>
                  <a:lnTo>
                    <a:pt x="170" y="108"/>
                  </a:lnTo>
                  <a:lnTo>
                    <a:pt x="162" y="106"/>
                  </a:lnTo>
                  <a:lnTo>
                    <a:pt x="152" y="104"/>
                  </a:lnTo>
                  <a:lnTo>
                    <a:pt x="152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D659313D-9357-4AFD-BCB9-56EBAE89D8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423125" y="6575378"/>
              <a:ext cx="109580" cy="110286"/>
            </a:xfrm>
            <a:custGeom>
              <a:avLst/>
              <a:gdLst>
                <a:gd name="T0" fmla="*/ 152 w 304"/>
                <a:gd name="T1" fmla="*/ 306 h 306"/>
                <a:gd name="T2" fmla="*/ 120 w 304"/>
                <a:gd name="T3" fmla="*/ 302 h 306"/>
                <a:gd name="T4" fmla="*/ 92 w 304"/>
                <a:gd name="T5" fmla="*/ 294 h 306"/>
                <a:gd name="T6" fmla="*/ 66 w 304"/>
                <a:gd name="T7" fmla="*/ 280 h 306"/>
                <a:gd name="T8" fmla="*/ 44 w 304"/>
                <a:gd name="T9" fmla="*/ 262 h 306"/>
                <a:gd name="T10" fmla="*/ 26 w 304"/>
                <a:gd name="T11" fmla="*/ 238 h 306"/>
                <a:gd name="T12" fmla="*/ 12 w 304"/>
                <a:gd name="T13" fmla="*/ 212 h 306"/>
                <a:gd name="T14" fmla="*/ 2 w 304"/>
                <a:gd name="T15" fmla="*/ 184 h 306"/>
                <a:gd name="T16" fmla="*/ 0 w 304"/>
                <a:gd name="T17" fmla="*/ 154 h 306"/>
                <a:gd name="T18" fmla="*/ 0 w 304"/>
                <a:gd name="T19" fmla="*/ 138 h 306"/>
                <a:gd name="T20" fmla="*/ 6 w 304"/>
                <a:gd name="T21" fmla="*/ 108 h 306"/>
                <a:gd name="T22" fmla="*/ 18 w 304"/>
                <a:gd name="T23" fmla="*/ 80 h 306"/>
                <a:gd name="T24" fmla="*/ 34 w 304"/>
                <a:gd name="T25" fmla="*/ 56 h 306"/>
                <a:gd name="T26" fmla="*/ 54 w 304"/>
                <a:gd name="T27" fmla="*/ 36 h 306"/>
                <a:gd name="T28" fmla="*/ 78 w 304"/>
                <a:gd name="T29" fmla="*/ 20 h 306"/>
                <a:gd name="T30" fmla="*/ 106 w 304"/>
                <a:gd name="T31" fmla="*/ 8 h 306"/>
                <a:gd name="T32" fmla="*/ 136 w 304"/>
                <a:gd name="T33" fmla="*/ 2 h 306"/>
                <a:gd name="T34" fmla="*/ 152 w 304"/>
                <a:gd name="T35" fmla="*/ 0 h 306"/>
                <a:gd name="T36" fmla="*/ 182 w 304"/>
                <a:gd name="T37" fmla="*/ 4 h 306"/>
                <a:gd name="T38" fmla="*/ 212 w 304"/>
                <a:gd name="T39" fmla="*/ 12 h 306"/>
                <a:gd name="T40" fmla="*/ 236 w 304"/>
                <a:gd name="T41" fmla="*/ 26 h 306"/>
                <a:gd name="T42" fmla="*/ 260 w 304"/>
                <a:gd name="T43" fmla="*/ 46 h 306"/>
                <a:gd name="T44" fmla="*/ 278 w 304"/>
                <a:gd name="T45" fmla="*/ 68 h 306"/>
                <a:gd name="T46" fmla="*/ 292 w 304"/>
                <a:gd name="T47" fmla="*/ 94 h 306"/>
                <a:gd name="T48" fmla="*/ 302 w 304"/>
                <a:gd name="T49" fmla="*/ 122 h 306"/>
                <a:gd name="T50" fmla="*/ 304 w 304"/>
                <a:gd name="T51" fmla="*/ 154 h 306"/>
                <a:gd name="T52" fmla="*/ 304 w 304"/>
                <a:gd name="T53" fmla="*/ 168 h 306"/>
                <a:gd name="T54" fmla="*/ 298 w 304"/>
                <a:gd name="T55" fmla="*/ 198 h 306"/>
                <a:gd name="T56" fmla="*/ 286 w 304"/>
                <a:gd name="T57" fmla="*/ 226 h 306"/>
                <a:gd name="T58" fmla="*/ 270 w 304"/>
                <a:gd name="T59" fmla="*/ 250 h 306"/>
                <a:gd name="T60" fmla="*/ 248 w 304"/>
                <a:gd name="T61" fmla="*/ 272 h 306"/>
                <a:gd name="T62" fmla="*/ 224 w 304"/>
                <a:gd name="T63" fmla="*/ 288 h 306"/>
                <a:gd name="T64" fmla="*/ 198 w 304"/>
                <a:gd name="T65" fmla="*/ 300 h 306"/>
                <a:gd name="T66" fmla="*/ 168 w 304"/>
                <a:gd name="T67" fmla="*/ 306 h 306"/>
                <a:gd name="T68" fmla="*/ 152 w 304"/>
                <a:gd name="T69" fmla="*/ 306 h 306"/>
                <a:gd name="T70" fmla="*/ 152 w 304"/>
                <a:gd name="T71" fmla="*/ 106 h 306"/>
                <a:gd name="T72" fmla="*/ 134 w 304"/>
                <a:gd name="T73" fmla="*/ 110 h 306"/>
                <a:gd name="T74" fmla="*/ 118 w 304"/>
                <a:gd name="T75" fmla="*/ 120 h 306"/>
                <a:gd name="T76" fmla="*/ 108 w 304"/>
                <a:gd name="T77" fmla="*/ 134 h 306"/>
                <a:gd name="T78" fmla="*/ 104 w 304"/>
                <a:gd name="T79" fmla="*/ 154 h 306"/>
                <a:gd name="T80" fmla="*/ 106 w 304"/>
                <a:gd name="T81" fmla="*/ 164 h 306"/>
                <a:gd name="T82" fmla="*/ 112 w 304"/>
                <a:gd name="T83" fmla="*/ 180 h 306"/>
                <a:gd name="T84" fmla="*/ 126 w 304"/>
                <a:gd name="T85" fmla="*/ 192 h 306"/>
                <a:gd name="T86" fmla="*/ 142 w 304"/>
                <a:gd name="T87" fmla="*/ 200 h 306"/>
                <a:gd name="T88" fmla="*/ 152 w 304"/>
                <a:gd name="T89" fmla="*/ 202 h 306"/>
                <a:gd name="T90" fmla="*/ 170 w 304"/>
                <a:gd name="T91" fmla="*/ 198 h 306"/>
                <a:gd name="T92" fmla="*/ 186 w 304"/>
                <a:gd name="T93" fmla="*/ 188 h 306"/>
                <a:gd name="T94" fmla="*/ 196 w 304"/>
                <a:gd name="T95" fmla="*/ 172 h 306"/>
                <a:gd name="T96" fmla="*/ 200 w 304"/>
                <a:gd name="T97" fmla="*/ 154 h 306"/>
                <a:gd name="T98" fmla="*/ 198 w 304"/>
                <a:gd name="T99" fmla="*/ 144 h 306"/>
                <a:gd name="T100" fmla="*/ 192 w 304"/>
                <a:gd name="T101" fmla="*/ 126 h 306"/>
                <a:gd name="T102" fmla="*/ 178 w 304"/>
                <a:gd name="T103" fmla="*/ 114 h 306"/>
                <a:gd name="T104" fmla="*/ 162 w 304"/>
                <a:gd name="T105" fmla="*/ 106 h 306"/>
                <a:gd name="T106" fmla="*/ 152 w 304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4" h="306">
                  <a:moveTo>
                    <a:pt x="152" y="306"/>
                  </a:moveTo>
                  <a:lnTo>
                    <a:pt x="152" y="306"/>
                  </a:lnTo>
                  <a:lnTo>
                    <a:pt x="136" y="306"/>
                  </a:lnTo>
                  <a:lnTo>
                    <a:pt x="120" y="302"/>
                  </a:lnTo>
                  <a:lnTo>
                    <a:pt x="106" y="300"/>
                  </a:lnTo>
                  <a:lnTo>
                    <a:pt x="92" y="294"/>
                  </a:lnTo>
                  <a:lnTo>
                    <a:pt x="78" y="288"/>
                  </a:lnTo>
                  <a:lnTo>
                    <a:pt x="66" y="280"/>
                  </a:lnTo>
                  <a:lnTo>
                    <a:pt x="54" y="272"/>
                  </a:lnTo>
                  <a:lnTo>
                    <a:pt x="44" y="262"/>
                  </a:lnTo>
                  <a:lnTo>
                    <a:pt x="34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6" y="198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4" y="36"/>
                  </a:lnTo>
                  <a:lnTo>
                    <a:pt x="66" y="26"/>
                  </a:lnTo>
                  <a:lnTo>
                    <a:pt x="78" y="20"/>
                  </a:lnTo>
                  <a:lnTo>
                    <a:pt x="92" y="12"/>
                  </a:lnTo>
                  <a:lnTo>
                    <a:pt x="106" y="8"/>
                  </a:lnTo>
                  <a:lnTo>
                    <a:pt x="120" y="4"/>
                  </a:lnTo>
                  <a:lnTo>
                    <a:pt x="136" y="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68" y="2"/>
                  </a:lnTo>
                  <a:lnTo>
                    <a:pt x="182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4" y="20"/>
                  </a:lnTo>
                  <a:lnTo>
                    <a:pt x="236" y="26"/>
                  </a:lnTo>
                  <a:lnTo>
                    <a:pt x="248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78" y="68"/>
                  </a:lnTo>
                  <a:lnTo>
                    <a:pt x="286" y="80"/>
                  </a:lnTo>
                  <a:lnTo>
                    <a:pt x="292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4" y="154"/>
                  </a:lnTo>
                  <a:lnTo>
                    <a:pt x="304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2" y="212"/>
                  </a:lnTo>
                  <a:lnTo>
                    <a:pt x="286" y="226"/>
                  </a:lnTo>
                  <a:lnTo>
                    <a:pt x="278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48" y="272"/>
                  </a:lnTo>
                  <a:lnTo>
                    <a:pt x="236" y="280"/>
                  </a:lnTo>
                  <a:lnTo>
                    <a:pt x="224" y="288"/>
                  </a:lnTo>
                  <a:lnTo>
                    <a:pt x="212" y="294"/>
                  </a:lnTo>
                  <a:lnTo>
                    <a:pt x="198" y="300"/>
                  </a:lnTo>
                  <a:lnTo>
                    <a:pt x="182" y="302"/>
                  </a:lnTo>
                  <a:lnTo>
                    <a:pt x="168" y="306"/>
                  </a:lnTo>
                  <a:lnTo>
                    <a:pt x="152" y="306"/>
                  </a:lnTo>
                  <a:lnTo>
                    <a:pt x="152" y="306"/>
                  </a:lnTo>
                  <a:close/>
                  <a:moveTo>
                    <a:pt x="152" y="106"/>
                  </a:moveTo>
                  <a:lnTo>
                    <a:pt x="152" y="106"/>
                  </a:lnTo>
                  <a:lnTo>
                    <a:pt x="142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18" y="120"/>
                  </a:lnTo>
                  <a:lnTo>
                    <a:pt x="112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2" y="180"/>
                  </a:lnTo>
                  <a:lnTo>
                    <a:pt x="118" y="188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2" y="200"/>
                  </a:lnTo>
                  <a:lnTo>
                    <a:pt x="152" y="202"/>
                  </a:lnTo>
                  <a:lnTo>
                    <a:pt x="152" y="202"/>
                  </a:lnTo>
                  <a:lnTo>
                    <a:pt x="162" y="200"/>
                  </a:lnTo>
                  <a:lnTo>
                    <a:pt x="170" y="198"/>
                  </a:lnTo>
                  <a:lnTo>
                    <a:pt x="178" y="192"/>
                  </a:lnTo>
                  <a:lnTo>
                    <a:pt x="186" y="188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198" y="164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198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78" y="114"/>
                  </a:lnTo>
                  <a:lnTo>
                    <a:pt x="170" y="110"/>
                  </a:lnTo>
                  <a:lnTo>
                    <a:pt x="162" y="106"/>
                  </a:lnTo>
                  <a:lnTo>
                    <a:pt x="152" y="106"/>
                  </a:lnTo>
                  <a:lnTo>
                    <a:pt x="152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3D3C8C0-C2D4-4005-B7E1-FD0D62E1F4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68032" y="6489601"/>
              <a:ext cx="110301" cy="110286"/>
            </a:xfrm>
            <a:custGeom>
              <a:avLst/>
              <a:gdLst>
                <a:gd name="T0" fmla="*/ 154 w 306"/>
                <a:gd name="T1" fmla="*/ 306 h 306"/>
                <a:gd name="T2" fmla="*/ 122 w 306"/>
                <a:gd name="T3" fmla="*/ 302 h 306"/>
                <a:gd name="T4" fmla="*/ 94 w 306"/>
                <a:gd name="T5" fmla="*/ 294 h 306"/>
                <a:gd name="T6" fmla="*/ 68 w 306"/>
                <a:gd name="T7" fmla="*/ 280 h 306"/>
                <a:gd name="T8" fmla="*/ 46 w 306"/>
                <a:gd name="T9" fmla="*/ 262 h 306"/>
                <a:gd name="T10" fmla="*/ 26 w 306"/>
                <a:gd name="T11" fmla="*/ 238 h 306"/>
                <a:gd name="T12" fmla="*/ 12 w 306"/>
                <a:gd name="T13" fmla="*/ 212 h 306"/>
                <a:gd name="T14" fmla="*/ 4 w 306"/>
                <a:gd name="T15" fmla="*/ 184 h 306"/>
                <a:gd name="T16" fmla="*/ 0 w 306"/>
                <a:gd name="T17" fmla="*/ 154 h 306"/>
                <a:gd name="T18" fmla="*/ 2 w 306"/>
                <a:gd name="T19" fmla="*/ 138 h 306"/>
                <a:gd name="T20" fmla="*/ 8 w 306"/>
                <a:gd name="T21" fmla="*/ 108 h 306"/>
                <a:gd name="T22" fmla="*/ 18 w 306"/>
                <a:gd name="T23" fmla="*/ 80 h 306"/>
                <a:gd name="T24" fmla="*/ 36 w 306"/>
                <a:gd name="T25" fmla="*/ 56 h 306"/>
                <a:gd name="T26" fmla="*/ 56 w 306"/>
                <a:gd name="T27" fmla="*/ 36 h 306"/>
                <a:gd name="T28" fmla="*/ 80 w 306"/>
                <a:gd name="T29" fmla="*/ 18 h 306"/>
                <a:gd name="T30" fmla="*/ 108 w 306"/>
                <a:gd name="T31" fmla="*/ 8 h 306"/>
                <a:gd name="T32" fmla="*/ 138 w 306"/>
                <a:gd name="T33" fmla="*/ 2 h 306"/>
                <a:gd name="T34" fmla="*/ 154 w 306"/>
                <a:gd name="T35" fmla="*/ 0 h 306"/>
                <a:gd name="T36" fmla="*/ 184 w 306"/>
                <a:gd name="T37" fmla="*/ 4 h 306"/>
                <a:gd name="T38" fmla="*/ 212 w 306"/>
                <a:gd name="T39" fmla="*/ 12 h 306"/>
                <a:gd name="T40" fmla="*/ 238 w 306"/>
                <a:gd name="T41" fmla="*/ 26 h 306"/>
                <a:gd name="T42" fmla="*/ 260 w 306"/>
                <a:gd name="T43" fmla="*/ 46 h 306"/>
                <a:gd name="T44" fmla="*/ 280 w 306"/>
                <a:gd name="T45" fmla="*/ 68 h 306"/>
                <a:gd name="T46" fmla="*/ 294 w 306"/>
                <a:gd name="T47" fmla="*/ 94 h 306"/>
                <a:gd name="T48" fmla="*/ 302 w 306"/>
                <a:gd name="T49" fmla="*/ 122 h 306"/>
                <a:gd name="T50" fmla="*/ 306 w 306"/>
                <a:gd name="T51" fmla="*/ 154 h 306"/>
                <a:gd name="T52" fmla="*/ 304 w 306"/>
                <a:gd name="T53" fmla="*/ 168 h 306"/>
                <a:gd name="T54" fmla="*/ 298 w 306"/>
                <a:gd name="T55" fmla="*/ 198 h 306"/>
                <a:gd name="T56" fmla="*/ 288 w 306"/>
                <a:gd name="T57" fmla="*/ 226 h 306"/>
                <a:gd name="T58" fmla="*/ 270 w 306"/>
                <a:gd name="T59" fmla="*/ 250 h 306"/>
                <a:gd name="T60" fmla="*/ 250 w 306"/>
                <a:gd name="T61" fmla="*/ 270 h 306"/>
                <a:gd name="T62" fmla="*/ 226 w 306"/>
                <a:gd name="T63" fmla="*/ 288 h 306"/>
                <a:gd name="T64" fmla="*/ 198 w 306"/>
                <a:gd name="T65" fmla="*/ 298 h 306"/>
                <a:gd name="T66" fmla="*/ 168 w 306"/>
                <a:gd name="T67" fmla="*/ 306 h 306"/>
                <a:gd name="T68" fmla="*/ 154 w 306"/>
                <a:gd name="T69" fmla="*/ 306 h 306"/>
                <a:gd name="T70" fmla="*/ 154 w 306"/>
                <a:gd name="T71" fmla="*/ 106 h 306"/>
                <a:gd name="T72" fmla="*/ 134 w 306"/>
                <a:gd name="T73" fmla="*/ 110 h 306"/>
                <a:gd name="T74" fmla="*/ 120 w 306"/>
                <a:gd name="T75" fmla="*/ 120 h 306"/>
                <a:gd name="T76" fmla="*/ 110 w 306"/>
                <a:gd name="T77" fmla="*/ 134 h 306"/>
                <a:gd name="T78" fmla="*/ 106 w 306"/>
                <a:gd name="T79" fmla="*/ 154 h 306"/>
                <a:gd name="T80" fmla="*/ 106 w 306"/>
                <a:gd name="T81" fmla="*/ 162 h 306"/>
                <a:gd name="T82" fmla="*/ 114 w 306"/>
                <a:gd name="T83" fmla="*/ 180 h 306"/>
                <a:gd name="T84" fmla="*/ 126 w 306"/>
                <a:gd name="T85" fmla="*/ 192 h 306"/>
                <a:gd name="T86" fmla="*/ 144 w 306"/>
                <a:gd name="T87" fmla="*/ 200 h 306"/>
                <a:gd name="T88" fmla="*/ 154 w 306"/>
                <a:gd name="T89" fmla="*/ 200 h 306"/>
                <a:gd name="T90" fmla="*/ 172 w 306"/>
                <a:gd name="T91" fmla="*/ 198 h 306"/>
                <a:gd name="T92" fmla="*/ 186 w 306"/>
                <a:gd name="T93" fmla="*/ 186 h 306"/>
                <a:gd name="T94" fmla="*/ 196 w 306"/>
                <a:gd name="T95" fmla="*/ 172 h 306"/>
                <a:gd name="T96" fmla="*/ 200 w 306"/>
                <a:gd name="T97" fmla="*/ 154 h 306"/>
                <a:gd name="T98" fmla="*/ 200 w 306"/>
                <a:gd name="T99" fmla="*/ 144 h 306"/>
                <a:gd name="T100" fmla="*/ 192 w 306"/>
                <a:gd name="T101" fmla="*/ 126 h 306"/>
                <a:gd name="T102" fmla="*/ 180 w 306"/>
                <a:gd name="T103" fmla="*/ 114 h 306"/>
                <a:gd name="T104" fmla="*/ 162 w 306"/>
                <a:gd name="T105" fmla="*/ 106 h 306"/>
                <a:gd name="T106" fmla="*/ 154 w 306"/>
                <a:gd name="T107" fmla="*/ 1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6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4"/>
                  </a:lnTo>
                  <a:lnTo>
                    <a:pt x="80" y="288"/>
                  </a:lnTo>
                  <a:lnTo>
                    <a:pt x="68" y="280"/>
                  </a:lnTo>
                  <a:lnTo>
                    <a:pt x="56" y="270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38"/>
                  </a:lnTo>
                  <a:lnTo>
                    <a:pt x="18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8"/>
                  </a:lnTo>
                  <a:lnTo>
                    <a:pt x="122" y="4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4" y="4"/>
                  </a:lnTo>
                  <a:lnTo>
                    <a:pt x="198" y="8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6"/>
                  </a:lnTo>
                  <a:lnTo>
                    <a:pt x="260" y="46"/>
                  </a:lnTo>
                  <a:lnTo>
                    <a:pt x="270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298" y="108"/>
                  </a:lnTo>
                  <a:lnTo>
                    <a:pt x="302" y="122"/>
                  </a:lnTo>
                  <a:lnTo>
                    <a:pt x="304" y="138"/>
                  </a:lnTo>
                  <a:lnTo>
                    <a:pt x="306" y="154"/>
                  </a:lnTo>
                  <a:lnTo>
                    <a:pt x="306" y="154"/>
                  </a:lnTo>
                  <a:lnTo>
                    <a:pt x="304" y="168"/>
                  </a:lnTo>
                  <a:lnTo>
                    <a:pt x="302" y="184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6"/>
                  </a:lnTo>
                  <a:lnTo>
                    <a:pt x="280" y="238"/>
                  </a:lnTo>
                  <a:lnTo>
                    <a:pt x="270" y="250"/>
                  </a:lnTo>
                  <a:lnTo>
                    <a:pt x="260" y="262"/>
                  </a:lnTo>
                  <a:lnTo>
                    <a:pt x="250" y="270"/>
                  </a:lnTo>
                  <a:lnTo>
                    <a:pt x="238" y="280"/>
                  </a:lnTo>
                  <a:lnTo>
                    <a:pt x="226" y="288"/>
                  </a:lnTo>
                  <a:lnTo>
                    <a:pt x="212" y="294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6"/>
                  </a:moveTo>
                  <a:lnTo>
                    <a:pt x="154" y="106"/>
                  </a:lnTo>
                  <a:lnTo>
                    <a:pt x="144" y="106"/>
                  </a:lnTo>
                  <a:lnTo>
                    <a:pt x="134" y="110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2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6"/>
                  </a:lnTo>
                  <a:lnTo>
                    <a:pt x="126" y="192"/>
                  </a:lnTo>
                  <a:lnTo>
                    <a:pt x="134" y="198"/>
                  </a:lnTo>
                  <a:lnTo>
                    <a:pt x="144" y="200"/>
                  </a:lnTo>
                  <a:lnTo>
                    <a:pt x="154" y="200"/>
                  </a:lnTo>
                  <a:lnTo>
                    <a:pt x="154" y="200"/>
                  </a:lnTo>
                  <a:lnTo>
                    <a:pt x="162" y="200"/>
                  </a:lnTo>
                  <a:lnTo>
                    <a:pt x="172" y="198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6" y="172"/>
                  </a:lnTo>
                  <a:lnTo>
                    <a:pt x="200" y="162"/>
                  </a:lnTo>
                  <a:lnTo>
                    <a:pt x="200" y="154"/>
                  </a:lnTo>
                  <a:lnTo>
                    <a:pt x="200" y="154"/>
                  </a:lnTo>
                  <a:lnTo>
                    <a:pt x="200" y="144"/>
                  </a:lnTo>
                  <a:lnTo>
                    <a:pt x="196" y="134"/>
                  </a:lnTo>
                  <a:lnTo>
                    <a:pt x="192" y="126"/>
                  </a:lnTo>
                  <a:lnTo>
                    <a:pt x="186" y="120"/>
                  </a:lnTo>
                  <a:lnTo>
                    <a:pt x="180" y="114"/>
                  </a:lnTo>
                  <a:lnTo>
                    <a:pt x="172" y="110"/>
                  </a:lnTo>
                  <a:lnTo>
                    <a:pt x="162" y="106"/>
                  </a:lnTo>
                  <a:lnTo>
                    <a:pt x="154" y="106"/>
                  </a:lnTo>
                  <a:lnTo>
                    <a:pt x="154" y="1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9BF9B6A-E28D-47C0-BB59-9D9338E52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429" y="6582585"/>
              <a:ext cx="113185" cy="61270"/>
            </a:xfrm>
            <a:custGeom>
              <a:avLst/>
              <a:gdLst>
                <a:gd name="T0" fmla="*/ 262 w 314"/>
                <a:gd name="T1" fmla="*/ 170 h 170"/>
                <a:gd name="T2" fmla="*/ 262 w 314"/>
                <a:gd name="T3" fmla="*/ 170 h 170"/>
                <a:gd name="T4" fmla="*/ 254 w 314"/>
                <a:gd name="T5" fmla="*/ 170 h 170"/>
                <a:gd name="T6" fmla="*/ 246 w 314"/>
                <a:gd name="T7" fmla="*/ 168 h 170"/>
                <a:gd name="T8" fmla="*/ 36 w 314"/>
                <a:gd name="T9" fmla="*/ 104 h 170"/>
                <a:gd name="T10" fmla="*/ 36 w 314"/>
                <a:gd name="T11" fmla="*/ 104 h 170"/>
                <a:gd name="T12" fmla="*/ 26 w 314"/>
                <a:gd name="T13" fmla="*/ 100 h 170"/>
                <a:gd name="T14" fmla="*/ 18 w 314"/>
                <a:gd name="T15" fmla="*/ 94 h 170"/>
                <a:gd name="T16" fmla="*/ 10 w 314"/>
                <a:gd name="T17" fmla="*/ 86 h 170"/>
                <a:gd name="T18" fmla="*/ 6 w 314"/>
                <a:gd name="T19" fmla="*/ 78 h 170"/>
                <a:gd name="T20" fmla="*/ 2 w 314"/>
                <a:gd name="T21" fmla="*/ 68 h 170"/>
                <a:gd name="T22" fmla="*/ 0 w 314"/>
                <a:gd name="T23" fmla="*/ 58 h 170"/>
                <a:gd name="T24" fmla="*/ 0 w 314"/>
                <a:gd name="T25" fmla="*/ 48 h 170"/>
                <a:gd name="T26" fmla="*/ 2 w 314"/>
                <a:gd name="T27" fmla="*/ 38 h 170"/>
                <a:gd name="T28" fmla="*/ 2 w 314"/>
                <a:gd name="T29" fmla="*/ 38 h 170"/>
                <a:gd name="T30" fmla="*/ 6 w 314"/>
                <a:gd name="T31" fmla="*/ 28 h 170"/>
                <a:gd name="T32" fmla="*/ 12 w 314"/>
                <a:gd name="T33" fmla="*/ 20 h 170"/>
                <a:gd name="T34" fmla="*/ 18 w 314"/>
                <a:gd name="T35" fmla="*/ 12 h 170"/>
                <a:gd name="T36" fmla="*/ 28 w 314"/>
                <a:gd name="T37" fmla="*/ 6 h 170"/>
                <a:gd name="T38" fmla="*/ 36 w 314"/>
                <a:gd name="T39" fmla="*/ 2 h 170"/>
                <a:gd name="T40" fmla="*/ 46 w 314"/>
                <a:gd name="T41" fmla="*/ 0 h 170"/>
                <a:gd name="T42" fmla="*/ 56 w 314"/>
                <a:gd name="T43" fmla="*/ 0 h 170"/>
                <a:gd name="T44" fmla="*/ 68 w 314"/>
                <a:gd name="T45" fmla="*/ 4 h 170"/>
                <a:gd name="T46" fmla="*/ 278 w 314"/>
                <a:gd name="T47" fmla="*/ 68 h 170"/>
                <a:gd name="T48" fmla="*/ 278 w 314"/>
                <a:gd name="T49" fmla="*/ 68 h 170"/>
                <a:gd name="T50" fmla="*/ 286 w 314"/>
                <a:gd name="T51" fmla="*/ 72 h 170"/>
                <a:gd name="T52" fmla="*/ 296 w 314"/>
                <a:gd name="T53" fmla="*/ 78 h 170"/>
                <a:gd name="T54" fmla="*/ 302 w 314"/>
                <a:gd name="T55" fmla="*/ 86 h 170"/>
                <a:gd name="T56" fmla="*/ 308 w 314"/>
                <a:gd name="T57" fmla="*/ 94 h 170"/>
                <a:gd name="T58" fmla="*/ 312 w 314"/>
                <a:gd name="T59" fmla="*/ 104 h 170"/>
                <a:gd name="T60" fmla="*/ 314 w 314"/>
                <a:gd name="T61" fmla="*/ 114 h 170"/>
                <a:gd name="T62" fmla="*/ 314 w 314"/>
                <a:gd name="T63" fmla="*/ 124 h 170"/>
                <a:gd name="T64" fmla="*/ 312 w 314"/>
                <a:gd name="T65" fmla="*/ 134 h 170"/>
                <a:gd name="T66" fmla="*/ 312 w 314"/>
                <a:gd name="T67" fmla="*/ 134 h 170"/>
                <a:gd name="T68" fmla="*/ 308 w 314"/>
                <a:gd name="T69" fmla="*/ 142 h 170"/>
                <a:gd name="T70" fmla="*/ 304 w 314"/>
                <a:gd name="T71" fmla="*/ 150 h 170"/>
                <a:gd name="T72" fmla="*/ 298 w 314"/>
                <a:gd name="T73" fmla="*/ 156 h 170"/>
                <a:gd name="T74" fmla="*/ 292 w 314"/>
                <a:gd name="T75" fmla="*/ 160 h 170"/>
                <a:gd name="T76" fmla="*/ 286 w 314"/>
                <a:gd name="T77" fmla="*/ 166 h 170"/>
                <a:gd name="T78" fmla="*/ 278 w 314"/>
                <a:gd name="T79" fmla="*/ 168 h 170"/>
                <a:gd name="T80" fmla="*/ 270 w 314"/>
                <a:gd name="T81" fmla="*/ 170 h 170"/>
                <a:gd name="T82" fmla="*/ 262 w 314"/>
                <a:gd name="T83" fmla="*/ 170 h 170"/>
                <a:gd name="T84" fmla="*/ 262 w 314"/>
                <a:gd name="T8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4" h="170">
                  <a:moveTo>
                    <a:pt x="262" y="170"/>
                  </a:moveTo>
                  <a:lnTo>
                    <a:pt x="262" y="170"/>
                  </a:lnTo>
                  <a:lnTo>
                    <a:pt x="254" y="170"/>
                  </a:lnTo>
                  <a:lnTo>
                    <a:pt x="246" y="168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26" y="100"/>
                  </a:lnTo>
                  <a:lnTo>
                    <a:pt x="18" y="94"/>
                  </a:lnTo>
                  <a:lnTo>
                    <a:pt x="10" y="86"/>
                  </a:lnTo>
                  <a:lnTo>
                    <a:pt x="6" y="7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6" y="28"/>
                  </a:lnTo>
                  <a:lnTo>
                    <a:pt x="12" y="20"/>
                  </a:lnTo>
                  <a:lnTo>
                    <a:pt x="18" y="12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8" y="4"/>
                  </a:lnTo>
                  <a:lnTo>
                    <a:pt x="278" y="68"/>
                  </a:lnTo>
                  <a:lnTo>
                    <a:pt x="278" y="68"/>
                  </a:lnTo>
                  <a:lnTo>
                    <a:pt x="286" y="72"/>
                  </a:lnTo>
                  <a:lnTo>
                    <a:pt x="296" y="78"/>
                  </a:lnTo>
                  <a:lnTo>
                    <a:pt x="302" y="86"/>
                  </a:lnTo>
                  <a:lnTo>
                    <a:pt x="308" y="94"/>
                  </a:lnTo>
                  <a:lnTo>
                    <a:pt x="312" y="104"/>
                  </a:lnTo>
                  <a:lnTo>
                    <a:pt x="314" y="114"/>
                  </a:lnTo>
                  <a:lnTo>
                    <a:pt x="314" y="124"/>
                  </a:lnTo>
                  <a:lnTo>
                    <a:pt x="312" y="134"/>
                  </a:lnTo>
                  <a:lnTo>
                    <a:pt x="312" y="134"/>
                  </a:lnTo>
                  <a:lnTo>
                    <a:pt x="308" y="142"/>
                  </a:lnTo>
                  <a:lnTo>
                    <a:pt x="304" y="150"/>
                  </a:lnTo>
                  <a:lnTo>
                    <a:pt x="298" y="156"/>
                  </a:lnTo>
                  <a:lnTo>
                    <a:pt x="292" y="160"/>
                  </a:lnTo>
                  <a:lnTo>
                    <a:pt x="286" y="166"/>
                  </a:lnTo>
                  <a:lnTo>
                    <a:pt x="278" y="168"/>
                  </a:lnTo>
                  <a:lnTo>
                    <a:pt x="270" y="170"/>
                  </a:lnTo>
                  <a:lnTo>
                    <a:pt x="262" y="170"/>
                  </a:lnTo>
                  <a:lnTo>
                    <a:pt x="262" y="170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217BD77-E9AB-49EB-91B2-487D4F67CF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95218" y="6550871"/>
              <a:ext cx="120395" cy="92986"/>
            </a:xfrm>
            <a:custGeom>
              <a:avLst/>
              <a:gdLst>
                <a:gd name="T0" fmla="*/ 52 w 334"/>
                <a:gd name="T1" fmla="*/ 258 h 258"/>
                <a:gd name="T2" fmla="*/ 52 w 334"/>
                <a:gd name="T3" fmla="*/ 258 h 258"/>
                <a:gd name="T4" fmla="*/ 40 w 334"/>
                <a:gd name="T5" fmla="*/ 258 h 258"/>
                <a:gd name="T6" fmla="*/ 28 w 334"/>
                <a:gd name="T7" fmla="*/ 252 h 258"/>
                <a:gd name="T8" fmla="*/ 16 w 334"/>
                <a:gd name="T9" fmla="*/ 246 h 258"/>
                <a:gd name="T10" fmla="*/ 8 w 334"/>
                <a:gd name="T11" fmla="*/ 236 h 258"/>
                <a:gd name="T12" fmla="*/ 8 w 334"/>
                <a:gd name="T13" fmla="*/ 236 h 258"/>
                <a:gd name="T14" fmla="*/ 4 w 334"/>
                <a:gd name="T15" fmla="*/ 226 h 258"/>
                <a:gd name="T16" fmla="*/ 0 w 334"/>
                <a:gd name="T17" fmla="*/ 216 h 258"/>
                <a:gd name="T18" fmla="*/ 0 w 334"/>
                <a:gd name="T19" fmla="*/ 206 h 258"/>
                <a:gd name="T20" fmla="*/ 0 w 334"/>
                <a:gd name="T21" fmla="*/ 196 h 258"/>
                <a:gd name="T22" fmla="*/ 4 w 334"/>
                <a:gd name="T23" fmla="*/ 186 h 258"/>
                <a:gd name="T24" fmla="*/ 8 w 334"/>
                <a:gd name="T25" fmla="*/ 178 h 258"/>
                <a:gd name="T26" fmla="*/ 14 w 334"/>
                <a:gd name="T27" fmla="*/ 170 h 258"/>
                <a:gd name="T28" fmla="*/ 22 w 334"/>
                <a:gd name="T29" fmla="*/ 162 h 258"/>
                <a:gd name="T30" fmla="*/ 252 w 334"/>
                <a:gd name="T31" fmla="*/ 8 h 258"/>
                <a:gd name="T32" fmla="*/ 252 w 334"/>
                <a:gd name="T33" fmla="*/ 8 h 258"/>
                <a:gd name="T34" fmla="*/ 262 w 334"/>
                <a:gd name="T35" fmla="*/ 4 h 258"/>
                <a:gd name="T36" fmla="*/ 272 w 334"/>
                <a:gd name="T37" fmla="*/ 0 h 258"/>
                <a:gd name="T38" fmla="*/ 282 w 334"/>
                <a:gd name="T39" fmla="*/ 0 h 258"/>
                <a:gd name="T40" fmla="*/ 292 w 334"/>
                <a:gd name="T41" fmla="*/ 0 h 258"/>
                <a:gd name="T42" fmla="*/ 302 w 334"/>
                <a:gd name="T43" fmla="*/ 4 h 258"/>
                <a:gd name="T44" fmla="*/ 310 w 334"/>
                <a:gd name="T45" fmla="*/ 8 h 258"/>
                <a:gd name="T46" fmla="*/ 318 w 334"/>
                <a:gd name="T47" fmla="*/ 14 h 258"/>
                <a:gd name="T48" fmla="*/ 326 w 334"/>
                <a:gd name="T49" fmla="*/ 22 h 258"/>
                <a:gd name="T50" fmla="*/ 326 w 334"/>
                <a:gd name="T51" fmla="*/ 22 h 258"/>
                <a:gd name="T52" fmla="*/ 330 w 334"/>
                <a:gd name="T53" fmla="*/ 32 h 258"/>
                <a:gd name="T54" fmla="*/ 334 w 334"/>
                <a:gd name="T55" fmla="*/ 42 h 258"/>
                <a:gd name="T56" fmla="*/ 334 w 334"/>
                <a:gd name="T57" fmla="*/ 52 h 258"/>
                <a:gd name="T58" fmla="*/ 334 w 334"/>
                <a:gd name="T59" fmla="*/ 62 h 258"/>
                <a:gd name="T60" fmla="*/ 330 w 334"/>
                <a:gd name="T61" fmla="*/ 72 h 258"/>
                <a:gd name="T62" fmla="*/ 326 w 334"/>
                <a:gd name="T63" fmla="*/ 80 h 258"/>
                <a:gd name="T64" fmla="*/ 320 w 334"/>
                <a:gd name="T65" fmla="*/ 88 h 258"/>
                <a:gd name="T66" fmla="*/ 312 w 334"/>
                <a:gd name="T67" fmla="*/ 96 h 258"/>
                <a:gd name="T68" fmla="*/ 82 w 334"/>
                <a:gd name="T69" fmla="*/ 250 h 258"/>
                <a:gd name="T70" fmla="*/ 82 w 334"/>
                <a:gd name="T71" fmla="*/ 250 h 258"/>
                <a:gd name="T72" fmla="*/ 74 w 334"/>
                <a:gd name="T73" fmla="*/ 254 h 258"/>
                <a:gd name="T74" fmla="*/ 66 w 334"/>
                <a:gd name="T75" fmla="*/ 256 h 258"/>
                <a:gd name="T76" fmla="*/ 52 w 334"/>
                <a:gd name="T77" fmla="*/ 258 h 258"/>
                <a:gd name="T78" fmla="*/ 52 w 334"/>
                <a:gd name="T7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4" h="258">
                  <a:moveTo>
                    <a:pt x="52" y="258"/>
                  </a:moveTo>
                  <a:lnTo>
                    <a:pt x="52" y="258"/>
                  </a:lnTo>
                  <a:lnTo>
                    <a:pt x="40" y="258"/>
                  </a:lnTo>
                  <a:lnTo>
                    <a:pt x="28" y="252"/>
                  </a:lnTo>
                  <a:lnTo>
                    <a:pt x="16" y="246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4" y="226"/>
                  </a:lnTo>
                  <a:lnTo>
                    <a:pt x="0" y="216"/>
                  </a:lnTo>
                  <a:lnTo>
                    <a:pt x="0" y="206"/>
                  </a:lnTo>
                  <a:lnTo>
                    <a:pt x="0" y="196"/>
                  </a:lnTo>
                  <a:lnTo>
                    <a:pt x="4" y="186"/>
                  </a:lnTo>
                  <a:lnTo>
                    <a:pt x="8" y="178"/>
                  </a:lnTo>
                  <a:lnTo>
                    <a:pt x="14" y="170"/>
                  </a:lnTo>
                  <a:lnTo>
                    <a:pt x="22" y="162"/>
                  </a:lnTo>
                  <a:lnTo>
                    <a:pt x="252" y="8"/>
                  </a:lnTo>
                  <a:lnTo>
                    <a:pt x="252" y="8"/>
                  </a:lnTo>
                  <a:lnTo>
                    <a:pt x="262" y="4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92" y="0"/>
                  </a:lnTo>
                  <a:lnTo>
                    <a:pt x="302" y="4"/>
                  </a:lnTo>
                  <a:lnTo>
                    <a:pt x="310" y="8"/>
                  </a:lnTo>
                  <a:lnTo>
                    <a:pt x="318" y="14"/>
                  </a:lnTo>
                  <a:lnTo>
                    <a:pt x="326" y="22"/>
                  </a:lnTo>
                  <a:lnTo>
                    <a:pt x="326" y="22"/>
                  </a:lnTo>
                  <a:lnTo>
                    <a:pt x="330" y="32"/>
                  </a:lnTo>
                  <a:lnTo>
                    <a:pt x="334" y="42"/>
                  </a:lnTo>
                  <a:lnTo>
                    <a:pt x="334" y="52"/>
                  </a:lnTo>
                  <a:lnTo>
                    <a:pt x="334" y="62"/>
                  </a:lnTo>
                  <a:lnTo>
                    <a:pt x="330" y="72"/>
                  </a:lnTo>
                  <a:lnTo>
                    <a:pt x="326" y="80"/>
                  </a:lnTo>
                  <a:lnTo>
                    <a:pt x="320" y="88"/>
                  </a:lnTo>
                  <a:lnTo>
                    <a:pt x="312" y="96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74" y="254"/>
                  </a:lnTo>
                  <a:lnTo>
                    <a:pt x="66" y="256"/>
                  </a:lnTo>
                  <a:lnTo>
                    <a:pt x="52" y="258"/>
                  </a:lnTo>
                  <a:lnTo>
                    <a:pt x="52" y="25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12B6E0E-5698-4BFE-8941-D7796CBCA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0361" y="6594839"/>
              <a:ext cx="123999" cy="107402"/>
            </a:xfrm>
            <a:custGeom>
              <a:avLst/>
              <a:gdLst>
                <a:gd name="T0" fmla="*/ 52 w 344"/>
                <a:gd name="T1" fmla="*/ 298 h 298"/>
                <a:gd name="T2" fmla="*/ 52 w 344"/>
                <a:gd name="T3" fmla="*/ 298 h 298"/>
                <a:gd name="T4" fmla="*/ 42 w 344"/>
                <a:gd name="T5" fmla="*/ 298 h 298"/>
                <a:gd name="T6" fmla="*/ 30 w 344"/>
                <a:gd name="T7" fmla="*/ 294 h 298"/>
                <a:gd name="T8" fmla="*/ 20 w 344"/>
                <a:gd name="T9" fmla="*/ 288 h 298"/>
                <a:gd name="T10" fmla="*/ 12 w 344"/>
                <a:gd name="T11" fmla="*/ 278 h 298"/>
                <a:gd name="T12" fmla="*/ 12 w 344"/>
                <a:gd name="T13" fmla="*/ 278 h 298"/>
                <a:gd name="T14" fmla="*/ 6 w 344"/>
                <a:gd name="T15" fmla="*/ 270 h 298"/>
                <a:gd name="T16" fmla="*/ 2 w 344"/>
                <a:gd name="T17" fmla="*/ 260 h 298"/>
                <a:gd name="T18" fmla="*/ 0 w 344"/>
                <a:gd name="T19" fmla="*/ 250 h 298"/>
                <a:gd name="T20" fmla="*/ 0 w 344"/>
                <a:gd name="T21" fmla="*/ 240 h 298"/>
                <a:gd name="T22" fmla="*/ 2 w 344"/>
                <a:gd name="T23" fmla="*/ 230 h 298"/>
                <a:gd name="T24" fmla="*/ 6 w 344"/>
                <a:gd name="T25" fmla="*/ 220 h 298"/>
                <a:gd name="T26" fmla="*/ 12 w 344"/>
                <a:gd name="T27" fmla="*/ 212 h 298"/>
                <a:gd name="T28" fmla="*/ 20 w 344"/>
                <a:gd name="T29" fmla="*/ 204 h 298"/>
                <a:gd name="T30" fmla="*/ 260 w 344"/>
                <a:gd name="T31" fmla="*/ 10 h 298"/>
                <a:gd name="T32" fmla="*/ 260 w 344"/>
                <a:gd name="T33" fmla="*/ 10 h 298"/>
                <a:gd name="T34" fmla="*/ 268 w 344"/>
                <a:gd name="T35" fmla="*/ 6 h 298"/>
                <a:gd name="T36" fmla="*/ 278 w 344"/>
                <a:gd name="T37" fmla="*/ 2 h 298"/>
                <a:gd name="T38" fmla="*/ 288 w 344"/>
                <a:gd name="T39" fmla="*/ 0 h 298"/>
                <a:gd name="T40" fmla="*/ 298 w 344"/>
                <a:gd name="T41" fmla="*/ 0 h 298"/>
                <a:gd name="T42" fmla="*/ 308 w 344"/>
                <a:gd name="T43" fmla="*/ 2 h 298"/>
                <a:gd name="T44" fmla="*/ 318 w 344"/>
                <a:gd name="T45" fmla="*/ 6 h 298"/>
                <a:gd name="T46" fmla="*/ 326 w 344"/>
                <a:gd name="T47" fmla="*/ 12 h 298"/>
                <a:gd name="T48" fmla="*/ 334 w 344"/>
                <a:gd name="T49" fmla="*/ 18 h 298"/>
                <a:gd name="T50" fmla="*/ 334 w 344"/>
                <a:gd name="T51" fmla="*/ 18 h 298"/>
                <a:gd name="T52" fmla="*/ 340 w 344"/>
                <a:gd name="T53" fmla="*/ 28 h 298"/>
                <a:gd name="T54" fmla="*/ 344 w 344"/>
                <a:gd name="T55" fmla="*/ 38 h 298"/>
                <a:gd name="T56" fmla="*/ 344 w 344"/>
                <a:gd name="T57" fmla="*/ 48 h 298"/>
                <a:gd name="T58" fmla="*/ 344 w 344"/>
                <a:gd name="T59" fmla="*/ 58 h 298"/>
                <a:gd name="T60" fmla="*/ 342 w 344"/>
                <a:gd name="T61" fmla="*/ 68 h 298"/>
                <a:gd name="T62" fmla="*/ 338 w 344"/>
                <a:gd name="T63" fmla="*/ 76 h 298"/>
                <a:gd name="T64" fmla="*/ 334 w 344"/>
                <a:gd name="T65" fmla="*/ 86 h 298"/>
                <a:gd name="T66" fmla="*/ 326 w 344"/>
                <a:gd name="T67" fmla="*/ 92 h 298"/>
                <a:gd name="T68" fmla="*/ 86 w 344"/>
                <a:gd name="T69" fmla="*/ 286 h 298"/>
                <a:gd name="T70" fmla="*/ 86 w 344"/>
                <a:gd name="T71" fmla="*/ 286 h 298"/>
                <a:gd name="T72" fmla="*/ 78 w 344"/>
                <a:gd name="T73" fmla="*/ 292 h 298"/>
                <a:gd name="T74" fmla="*/ 70 w 344"/>
                <a:gd name="T75" fmla="*/ 296 h 298"/>
                <a:gd name="T76" fmla="*/ 62 w 344"/>
                <a:gd name="T77" fmla="*/ 298 h 298"/>
                <a:gd name="T78" fmla="*/ 52 w 344"/>
                <a:gd name="T79" fmla="*/ 298 h 298"/>
                <a:gd name="T80" fmla="*/ 52 w 344"/>
                <a:gd name="T8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4" h="298">
                  <a:moveTo>
                    <a:pt x="52" y="298"/>
                  </a:moveTo>
                  <a:lnTo>
                    <a:pt x="52" y="298"/>
                  </a:lnTo>
                  <a:lnTo>
                    <a:pt x="42" y="298"/>
                  </a:lnTo>
                  <a:lnTo>
                    <a:pt x="30" y="294"/>
                  </a:lnTo>
                  <a:lnTo>
                    <a:pt x="20" y="288"/>
                  </a:lnTo>
                  <a:lnTo>
                    <a:pt x="12" y="278"/>
                  </a:lnTo>
                  <a:lnTo>
                    <a:pt x="12" y="278"/>
                  </a:lnTo>
                  <a:lnTo>
                    <a:pt x="6" y="270"/>
                  </a:lnTo>
                  <a:lnTo>
                    <a:pt x="2" y="260"/>
                  </a:lnTo>
                  <a:lnTo>
                    <a:pt x="0" y="250"/>
                  </a:lnTo>
                  <a:lnTo>
                    <a:pt x="0" y="240"/>
                  </a:lnTo>
                  <a:lnTo>
                    <a:pt x="2" y="230"/>
                  </a:lnTo>
                  <a:lnTo>
                    <a:pt x="6" y="220"/>
                  </a:lnTo>
                  <a:lnTo>
                    <a:pt x="12" y="212"/>
                  </a:lnTo>
                  <a:lnTo>
                    <a:pt x="20" y="204"/>
                  </a:lnTo>
                  <a:lnTo>
                    <a:pt x="260" y="10"/>
                  </a:lnTo>
                  <a:lnTo>
                    <a:pt x="260" y="10"/>
                  </a:lnTo>
                  <a:lnTo>
                    <a:pt x="268" y="6"/>
                  </a:lnTo>
                  <a:lnTo>
                    <a:pt x="278" y="2"/>
                  </a:lnTo>
                  <a:lnTo>
                    <a:pt x="288" y="0"/>
                  </a:lnTo>
                  <a:lnTo>
                    <a:pt x="298" y="0"/>
                  </a:lnTo>
                  <a:lnTo>
                    <a:pt x="308" y="2"/>
                  </a:lnTo>
                  <a:lnTo>
                    <a:pt x="318" y="6"/>
                  </a:lnTo>
                  <a:lnTo>
                    <a:pt x="326" y="12"/>
                  </a:lnTo>
                  <a:lnTo>
                    <a:pt x="334" y="18"/>
                  </a:lnTo>
                  <a:lnTo>
                    <a:pt x="334" y="18"/>
                  </a:lnTo>
                  <a:lnTo>
                    <a:pt x="340" y="28"/>
                  </a:lnTo>
                  <a:lnTo>
                    <a:pt x="344" y="38"/>
                  </a:lnTo>
                  <a:lnTo>
                    <a:pt x="344" y="48"/>
                  </a:lnTo>
                  <a:lnTo>
                    <a:pt x="344" y="58"/>
                  </a:lnTo>
                  <a:lnTo>
                    <a:pt x="342" y="68"/>
                  </a:lnTo>
                  <a:lnTo>
                    <a:pt x="338" y="76"/>
                  </a:lnTo>
                  <a:lnTo>
                    <a:pt x="334" y="86"/>
                  </a:lnTo>
                  <a:lnTo>
                    <a:pt x="326" y="92"/>
                  </a:lnTo>
                  <a:lnTo>
                    <a:pt x="86" y="286"/>
                  </a:lnTo>
                  <a:lnTo>
                    <a:pt x="86" y="286"/>
                  </a:lnTo>
                  <a:lnTo>
                    <a:pt x="78" y="292"/>
                  </a:lnTo>
                  <a:lnTo>
                    <a:pt x="70" y="296"/>
                  </a:lnTo>
                  <a:lnTo>
                    <a:pt x="62" y="298"/>
                  </a:lnTo>
                  <a:lnTo>
                    <a:pt x="52" y="298"/>
                  </a:lnTo>
                  <a:lnTo>
                    <a:pt x="52" y="298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503CEB-A6BE-41B4-9C3F-EDFEF46CEC80}"/>
                </a:ext>
              </a:extLst>
            </p:cNvPr>
            <p:cNvGrpSpPr/>
            <p:nvPr userDrawn="1"/>
          </p:nvGrpSpPr>
          <p:grpSpPr>
            <a:xfrm rot="16200000">
              <a:off x="2661364" y="3938744"/>
              <a:ext cx="344226" cy="5666952"/>
              <a:chOff x="9312007" y="34787"/>
              <a:chExt cx="1212906" cy="3143923"/>
            </a:xfrm>
          </p:grpSpPr>
          <p:sp>
            <p:nvSpPr>
              <p:cNvPr id="35" name="Bent Arrow 21">
                <a:extLst>
                  <a:ext uri="{FF2B5EF4-FFF2-40B4-BE49-F238E27FC236}">
                    <a16:creationId xmlns:a16="http://schemas.microsoft.com/office/drawing/2014/main" id="{FDD5B1E0-D94C-47F2-ADE2-710A9CCE6F61}"/>
                  </a:ext>
                </a:extLst>
              </p:cNvPr>
              <p:cNvSpPr/>
              <p:nvPr/>
            </p:nvSpPr>
            <p:spPr bwMode="auto">
              <a:xfrm flipH="1">
                <a:off x="9832459" y="1745357"/>
                <a:ext cx="692454" cy="1433353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75000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Bent Arrow 22">
                <a:extLst>
                  <a:ext uri="{FF2B5EF4-FFF2-40B4-BE49-F238E27FC236}">
                    <a16:creationId xmlns:a16="http://schemas.microsoft.com/office/drawing/2014/main" id="{370BBCF4-F417-4A72-8C36-36DA3F23AB62}"/>
                  </a:ext>
                </a:extLst>
              </p:cNvPr>
              <p:cNvSpPr/>
              <p:nvPr/>
            </p:nvSpPr>
            <p:spPr bwMode="auto">
              <a:xfrm rot="10800000" flipH="1">
                <a:off x="9312007" y="34787"/>
                <a:ext cx="805099" cy="1711160"/>
              </a:xfrm>
              <a:prstGeom prst="bentArrow">
                <a:avLst>
                  <a:gd name="adj1" fmla="val 25000"/>
                  <a:gd name="adj2" fmla="val 0"/>
                  <a:gd name="adj3" fmla="val 25000"/>
                  <a:gd name="adj4" fmla="val 52871"/>
                </a:avLst>
              </a:prstGeom>
              <a:solidFill>
                <a:schemeClr val="accent1"/>
              </a:solidFill>
              <a:ln w="38100">
                <a:solidFill>
                  <a:srgbClr val="1A86DB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084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Bent Arrow 23">
              <a:extLst>
                <a:ext uri="{FF2B5EF4-FFF2-40B4-BE49-F238E27FC236}">
                  <a16:creationId xmlns:a16="http://schemas.microsoft.com/office/drawing/2014/main" id="{5BFCDBEF-A52F-4B25-B79E-F263D01D94E3}"/>
                </a:ext>
              </a:extLst>
            </p:cNvPr>
            <p:cNvSpPr/>
            <p:nvPr userDrawn="1"/>
          </p:nvSpPr>
          <p:spPr bwMode="auto">
            <a:xfrm>
              <a:off x="5800305" y="6820878"/>
              <a:ext cx="3896736" cy="16676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4">
              <a:extLst>
                <a:ext uri="{FF2B5EF4-FFF2-40B4-BE49-F238E27FC236}">
                  <a16:creationId xmlns:a16="http://schemas.microsoft.com/office/drawing/2014/main" id="{FFC7602F-9184-4655-AE20-B612413F86D2}"/>
                </a:ext>
              </a:extLst>
            </p:cNvPr>
            <p:cNvSpPr/>
            <p:nvPr userDrawn="1"/>
          </p:nvSpPr>
          <p:spPr bwMode="auto">
            <a:xfrm rot="10800000" flipH="1">
              <a:off x="2090781" y="6497131"/>
              <a:ext cx="8001150" cy="100004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20518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Bent Arrow 25">
              <a:extLst>
                <a:ext uri="{FF2B5EF4-FFF2-40B4-BE49-F238E27FC236}">
                  <a16:creationId xmlns:a16="http://schemas.microsoft.com/office/drawing/2014/main" id="{71915D15-913C-4836-8C19-DB9CB147048B}"/>
                </a:ext>
              </a:extLst>
            </p:cNvPr>
            <p:cNvSpPr/>
            <p:nvPr userDrawn="1"/>
          </p:nvSpPr>
          <p:spPr bwMode="auto">
            <a:xfrm rot="10800000">
              <a:off x="11449450" y="6478788"/>
              <a:ext cx="723540" cy="220677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100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Bent Arrow 44">
              <a:extLst>
                <a:ext uri="{FF2B5EF4-FFF2-40B4-BE49-F238E27FC236}">
                  <a16:creationId xmlns:a16="http://schemas.microsoft.com/office/drawing/2014/main" id="{A8A4E164-383D-4C79-9F3E-51EB0FDE1D56}"/>
                </a:ext>
              </a:extLst>
            </p:cNvPr>
            <p:cNvSpPr/>
            <p:nvPr userDrawn="1"/>
          </p:nvSpPr>
          <p:spPr bwMode="auto">
            <a:xfrm rot="16200000">
              <a:off x="11653913" y="6855975"/>
              <a:ext cx="289147" cy="0"/>
            </a:xfrm>
            <a:custGeom>
              <a:avLst/>
              <a:gdLst>
                <a:gd name="connsiteX0" fmla="*/ 0 w 325590"/>
                <a:gd name="connsiteY0" fmla="*/ 266055 h 266055"/>
                <a:gd name="connsiteX1" fmla="*/ 0 w 325590"/>
                <a:gd name="connsiteY1" fmla="*/ 42087 h 266055"/>
                <a:gd name="connsiteX2" fmla="*/ 42087 w 325590"/>
                <a:gd name="connsiteY2" fmla="*/ 0 h 266055"/>
                <a:gd name="connsiteX3" fmla="*/ 259076 w 325590"/>
                <a:gd name="connsiteY3" fmla="*/ 0 h 266055"/>
                <a:gd name="connsiteX4" fmla="*/ 259076 w 325590"/>
                <a:gd name="connsiteY4" fmla="*/ 0 h 266055"/>
                <a:gd name="connsiteX5" fmla="*/ 325590 w 325590"/>
                <a:gd name="connsiteY5" fmla="*/ 0 h 266055"/>
                <a:gd name="connsiteX6" fmla="*/ 259076 w 325590"/>
                <a:gd name="connsiteY6" fmla="*/ 0 h 266055"/>
                <a:gd name="connsiteX7" fmla="*/ 259076 w 325590"/>
                <a:gd name="connsiteY7" fmla="*/ 0 h 266055"/>
                <a:gd name="connsiteX8" fmla="*/ 42087 w 325590"/>
                <a:gd name="connsiteY8" fmla="*/ 0 h 266055"/>
                <a:gd name="connsiteX9" fmla="*/ 0 w 325590"/>
                <a:gd name="connsiteY9" fmla="*/ 42087 h 266055"/>
                <a:gd name="connsiteX10" fmla="*/ 0 w 325590"/>
                <a:gd name="connsiteY10" fmla="*/ 266055 h 266055"/>
                <a:gd name="connsiteX0" fmla="*/ 0 w 325590"/>
                <a:gd name="connsiteY0" fmla="*/ 42087 h 42087"/>
                <a:gd name="connsiteX1" fmla="*/ 0 w 325590"/>
                <a:gd name="connsiteY1" fmla="*/ 42087 h 42087"/>
                <a:gd name="connsiteX2" fmla="*/ 42087 w 325590"/>
                <a:gd name="connsiteY2" fmla="*/ 0 h 42087"/>
                <a:gd name="connsiteX3" fmla="*/ 259076 w 325590"/>
                <a:gd name="connsiteY3" fmla="*/ 0 h 42087"/>
                <a:gd name="connsiteX4" fmla="*/ 259076 w 325590"/>
                <a:gd name="connsiteY4" fmla="*/ 0 h 42087"/>
                <a:gd name="connsiteX5" fmla="*/ 325590 w 325590"/>
                <a:gd name="connsiteY5" fmla="*/ 0 h 42087"/>
                <a:gd name="connsiteX6" fmla="*/ 259076 w 325590"/>
                <a:gd name="connsiteY6" fmla="*/ 0 h 42087"/>
                <a:gd name="connsiteX7" fmla="*/ 259076 w 325590"/>
                <a:gd name="connsiteY7" fmla="*/ 0 h 42087"/>
                <a:gd name="connsiteX8" fmla="*/ 42087 w 325590"/>
                <a:gd name="connsiteY8" fmla="*/ 0 h 42087"/>
                <a:gd name="connsiteX9" fmla="*/ 0 w 325590"/>
                <a:gd name="connsiteY9" fmla="*/ 42087 h 42087"/>
                <a:gd name="connsiteX0" fmla="*/ 42089 w 325592"/>
                <a:gd name="connsiteY0" fmla="*/ 0 h 42087"/>
                <a:gd name="connsiteX1" fmla="*/ 2 w 325592"/>
                <a:gd name="connsiteY1" fmla="*/ 42087 h 42087"/>
                <a:gd name="connsiteX2" fmla="*/ 42089 w 325592"/>
                <a:gd name="connsiteY2" fmla="*/ 0 h 42087"/>
                <a:gd name="connsiteX3" fmla="*/ 259078 w 325592"/>
                <a:gd name="connsiteY3" fmla="*/ 0 h 42087"/>
                <a:gd name="connsiteX4" fmla="*/ 259078 w 325592"/>
                <a:gd name="connsiteY4" fmla="*/ 0 h 42087"/>
                <a:gd name="connsiteX5" fmla="*/ 325592 w 325592"/>
                <a:gd name="connsiteY5" fmla="*/ 0 h 42087"/>
                <a:gd name="connsiteX6" fmla="*/ 259078 w 325592"/>
                <a:gd name="connsiteY6" fmla="*/ 0 h 42087"/>
                <a:gd name="connsiteX7" fmla="*/ 259078 w 325592"/>
                <a:gd name="connsiteY7" fmla="*/ 0 h 42087"/>
                <a:gd name="connsiteX8" fmla="*/ 42089 w 325592"/>
                <a:gd name="connsiteY8" fmla="*/ 0 h 42087"/>
                <a:gd name="connsiteX0" fmla="*/ 0 w 283503"/>
                <a:gd name="connsiteY0" fmla="*/ 0 h 0"/>
                <a:gd name="connsiteX1" fmla="*/ 0 w 283503"/>
                <a:gd name="connsiteY1" fmla="*/ 0 h 0"/>
                <a:gd name="connsiteX2" fmla="*/ 216989 w 283503"/>
                <a:gd name="connsiteY2" fmla="*/ 0 h 0"/>
                <a:gd name="connsiteX3" fmla="*/ 216989 w 283503"/>
                <a:gd name="connsiteY3" fmla="*/ 0 h 0"/>
                <a:gd name="connsiteX4" fmla="*/ 283503 w 283503"/>
                <a:gd name="connsiteY4" fmla="*/ 0 h 0"/>
                <a:gd name="connsiteX5" fmla="*/ 216989 w 283503"/>
                <a:gd name="connsiteY5" fmla="*/ 0 h 0"/>
                <a:gd name="connsiteX6" fmla="*/ 216989 w 283503"/>
                <a:gd name="connsiteY6" fmla="*/ 0 h 0"/>
                <a:gd name="connsiteX7" fmla="*/ 0 w 283503"/>
                <a:gd name="connsiteY7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503">
                  <a:moveTo>
                    <a:pt x="0" y="0"/>
                  </a:moveTo>
                  <a:lnTo>
                    <a:pt x="0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283503" y="0"/>
                  </a:lnTo>
                  <a:lnTo>
                    <a:pt x="216989" y="0"/>
                  </a:lnTo>
                  <a:lnTo>
                    <a:pt x="216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084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4FD09C68-8453-43E4-846F-2A39CC214F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77246" y="6731768"/>
              <a:ext cx="123999" cy="123981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9DA543C-EDFA-4F96-B185-76B6F61F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01" y="6591208"/>
              <a:ext cx="38209" cy="126864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41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CC713E5-786F-4EFB-BDE5-45928D52D6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951" y="6620265"/>
              <a:ext cx="955390" cy="210480"/>
            </a:xfrm>
            <a:prstGeom prst="rect">
              <a:avLst/>
            </a:prstGeom>
          </p:spPr>
        </p:pic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052FB101-3E6C-4EC5-8D93-37589F835B8F}"/>
                </a:ext>
              </a:extLst>
            </p:cNvPr>
            <p:cNvSpPr/>
            <p:nvPr userDrawn="1"/>
          </p:nvSpPr>
          <p:spPr bwMode="auto">
            <a:xfrm>
              <a:off x="10082385" y="6456984"/>
              <a:ext cx="789239" cy="535513"/>
            </a:xfrm>
            <a:custGeom>
              <a:avLst/>
              <a:gdLst>
                <a:gd name="connsiteX0" fmla="*/ 560481 w 773724"/>
                <a:gd name="connsiteY0" fmla="*/ 0 h 533030"/>
                <a:gd name="connsiteX1" fmla="*/ 649426 w 773724"/>
                <a:gd name="connsiteY1" fmla="*/ 0 h 533030"/>
                <a:gd name="connsiteX2" fmla="*/ 660415 w 773724"/>
                <a:gd name="connsiteY2" fmla="*/ 9067 h 533030"/>
                <a:gd name="connsiteX3" fmla="*/ 773724 w 773724"/>
                <a:gd name="connsiteY3" fmla="*/ 282619 h 533030"/>
                <a:gd name="connsiteX4" fmla="*/ 707654 w 773724"/>
                <a:gd name="connsiteY4" fmla="*/ 498917 h 533030"/>
                <a:gd name="connsiteX5" fmla="*/ 679508 w 773724"/>
                <a:gd name="connsiteY5" fmla="*/ 533030 h 533030"/>
                <a:gd name="connsiteX6" fmla="*/ 603760 w 773724"/>
                <a:gd name="connsiteY6" fmla="*/ 533030 h 533030"/>
                <a:gd name="connsiteX7" fmla="*/ 622123 w 773724"/>
                <a:gd name="connsiteY7" fmla="*/ 517880 h 533030"/>
                <a:gd name="connsiteX8" fmla="*/ 719571 w 773724"/>
                <a:gd name="connsiteY8" fmla="*/ 282619 h 533030"/>
                <a:gd name="connsiteX9" fmla="*/ 572883 w 773724"/>
                <a:gd name="connsiteY9" fmla="*/ 6732 h 533030"/>
                <a:gd name="connsiteX10" fmla="*/ 124298 w 773724"/>
                <a:gd name="connsiteY10" fmla="*/ 0 h 533030"/>
                <a:gd name="connsiteX11" fmla="*/ 213243 w 773724"/>
                <a:gd name="connsiteY11" fmla="*/ 0 h 533030"/>
                <a:gd name="connsiteX12" fmla="*/ 200841 w 773724"/>
                <a:gd name="connsiteY12" fmla="*/ 6732 h 533030"/>
                <a:gd name="connsiteX13" fmla="*/ 54153 w 773724"/>
                <a:gd name="connsiteY13" fmla="*/ 282619 h 533030"/>
                <a:gd name="connsiteX14" fmla="*/ 151601 w 773724"/>
                <a:gd name="connsiteY14" fmla="*/ 517880 h 533030"/>
                <a:gd name="connsiteX15" fmla="*/ 169964 w 773724"/>
                <a:gd name="connsiteY15" fmla="*/ 533030 h 533030"/>
                <a:gd name="connsiteX16" fmla="*/ 94215 w 773724"/>
                <a:gd name="connsiteY16" fmla="*/ 533030 h 533030"/>
                <a:gd name="connsiteX17" fmla="*/ 66070 w 773724"/>
                <a:gd name="connsiteY17" fmla="*/ 498917 h 533030"/>
                <a:gd name="connsiteX18" fmla="*/ 0 w 773724"/>
                <a:gd name="connsiteY18" fmla="*/ 282619 h 533030"/>
                <a:gd name="connsiteX19" fmla="*/ 113309 w 773724"/>
                <a:gd name="connsiteY19" fmla="*/ 9067 h 53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3724" h="533030">
                  <a:moveTo>
                    <a:pt x="560481" y="0"/>
                  </a:moveTo>
                  <a:lnTo>
                    <a:pt x="649426" y="0"/>
                  </a:lnTo>
                  <a:lnTo>
                    <a:pt x="660415" y="9067"/>
                  </a:lnTo>
                  <a:cubicBezTo>
                    <a:pt x="730423" y="79075"/>
                    <a:pt x="773724" y="175790"/>
                    <a:pt x="773724" y="282619"/>
                  </a:cubicBezTo>
                  <a:cubicBezTo>
                    <a:pt x="773724" y="362741"/>
                    <a:pt x="749367" y="437174"/>
                    <a:pt x="707654" y="498917"/>
                  </a:cubicBezTo>
                  <a:lnTo>
                    <a:pt x="679508" y="533030"/>
                  </a:lnTo>
                  <a:lnTo>
                    <a:pt x="603760" y="533030"/>
                  </a:lnTo>
                  <a:lnTo>
                    <a:pt x="622123" y="517880"/>
                  </a:lnTo>
                  <a:cubicBezTo>
                    <a:pt x="682331" y="457672"/>
                    <a:pt x="719571" y="374494"/>
                    <a:pt x="719571" y="282619"/>
                  </a:cubicBezTo>
                  <a:cubicBezTo>
                    <a:pt x="719571" y="167776"/>
                    <a:pt x="661384" y="66522"/>
                    <a:pt x="572883" y="6732"/>
                  </a:cubicBezTo>
                  <a:close/>
                  <a:moveTo>
                    <a:pt x="124298" y="0"/>
                  </a:moveTo>
                  <a:lnTo>
                    <a:pt x="213243" y="0"/>
                  </a:lnTo>
                  <a:lnTo>
                    <a:pt x="200841" y="6732"/>
                  </a:lnTo>
                  <a:cubicBezTo>
                    <a:pt x="112340" y="66522"/>
                    <a:pt x="54153" y="167776"/>
                    <a:pt x="54153" y="282619"/>
                  </a:cubicBezTo>
                  <a:cubicBezTo>
                    <a:pt x="54153" y="374494"/>
                    <a:pt x="91393" y="457672"/>
                    <a:pt x="151601" y="517880"/>
                  </a:cubicBezTo>
                  <a:lnTo>
                    <a:pt x="169964" y="533030"/>
                  </a:lnTo>
                  <a:lnTo>
                    <a:pt x="94215" y="533030"/>
                  </a:lnTo>
                  <a:lnTo>
                    <a:pt x="66070" y="498917"/>
                  </a:lnTo>
                  <a:cubicBezTo>
                    <a:pt x="24357" y="437174"/>
                    <a:pt x="0" y="362741"/>
                    <a:pt x="0" y="282619"/>
                  </a:cubicBezTo>
                  <a:cubicBezTo>
                    <a:pt x="0" y="175790"/>
                    <a:pt x="43301" y="79075"/>
                    <a:pt x="113309" y="9067"/>
                  </a:cubicBezTo>
                  <a:close/>
                </a:path>
              </a:pathLst>
            </a:custGeom>
            <a:solidFill>
              <a:schemeClr val="accent1"/>
            </a:solidFill>
            <a:ln w="571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494" tIns="149196" rIns="186494" bIns="1491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068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9C8C4-4013-4C88-BED1-DA5ABF971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1921"/>
            <a:ext cx="12192000" cy="5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75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477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615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150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106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822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51"/>
            <a:ext cx="11353800" cy="3066444"/>
          </a:xfrm>
        </p:spPr>
        <p:txBody>
          <a:bodyPr lIns="393192" anchor="t" anchorCtr="0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3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89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B6CC-D100-4EDE-9B57-0028839A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69006-54F5-405A-A48F-EE0B13C1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E23B-887B-4B4C-BC57-8682DCC2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8791-1773-4E6A-AA99-B1D40149EC84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8015-03C9-4783-863F-B65EA3D0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25F3-9A42-421D-A437-00314002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879A-BE72-4568-B585-8A235DD2A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41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31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0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23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53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26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25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5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0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33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1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0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1916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45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5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24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76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601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98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9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76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13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1FCA58-F743-4B91-9CAB-B87D1AED7E28}" type="datetimeFigureOut">
              <a:rPr lang="en-IN" smtClean="0"/>
              <a:t>20-06-2018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FA2338-E50C-4860-97AE-8558F3074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1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20-Jun-18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Solutions on Azure 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pPr algn="ctr"/>
            <a:r>
              <a:rPr lang="en-US" dirty="0"/>
              <a:t>Abdul Rasheed </a:t>
            </a:r>
            <a:r>
              <a:rPr lang="en-US" dirty="0" err="1"/>
              <a:t>Feroz</a:t>
            </a:r>
            <a:r>
              <a:rPr lang="en-US" dirty="0"/>
              <a:t> Khan</a:t>
            </a:r>
          </a:p>
          <a:p>
            <a:pPr algn="ctr"/>
            <a:r>
              <a:rPr lang="en-US" dirty="0"/>
              <a:t>Microsoft MVP – Azure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BLOB Storage – Binary Large Objects; any type of file or binary data; Storage for storing unstructured data. E.g., Documents, images, videos, logs files, VM Disks (</a:t>
            </a:r>
            <a:r>
              <a:rPr lang="en-GB" dirty="0" err="1">
                <a:solidFill>
                  <a:srgbClr val="0078D7"/>
                </a:solidFill>
              </a:rPr>
              <a:t>vhd</a:t>
            </a:r>
            <a:r>
              <a:rPr lang="en-GB" dirty="0">
                <a:solidFill>
                  <a:srgbClr val="0078D7"/>
                </a:solidFill>
              </a:rPr>
              <a:t>)</a:t>
            </a:r>
          </a:p>
          <a:p>
            <a:r>
              <a:rPr lang="en-GB" dirty="0">
                <a:solidFill>
                  <a:srgbClr val="0078D7"/>
                </a:solidFill>
              </a:rPr>
              <a:t>BLOB: https://accountname.blob.core.windows.net</a:t>
            </a:r>
          </a:p>
          <a:p>
            <a:r>
              <a:rPr lang="en-GB" dirty="0">
                <a:solidFill>
                  <a:srgbClr val="0078D7"/>
                </a:solidFill>
              </a:rPr>
              <a:t>Each BLOB can be of 100GB in size</a:t>
            </a:r>
          </a:p>
        </p:txBody>
      </p:sp>
    </p:spTree>
    <p:extLst>
      <p:ext uri="{BB962C8B-B14F-4D97-AF65-F5344CB8AC3E}">
        <p14:creationId xmlns:p14="http://schemas.microsoft.com/office/powerpoint/2010/main" val="41781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Diagram of Blob (object) storage architecture">
            <a:extLst>
              <a:ext uri="{FF2B5EF4-FFF2-40B4-BE49-F238E27FC236}">
                <a16:creationId xmlns:a16="http://schemas.microsoft.com/office/drawing/2014/main" id="{AEDDD8D5-2C37-421E-87F0-A5E805BEDE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9" y="2296176"/>
            <a:ext cx="7559042" cy="383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unique namespace to store and access your Azure Storage data objects. </a:t>
            </a:r>
          </a:p>
          <a:p>
            <a:r>
              <a:rPr lang="en-GB" dirty="0">
                <a:solidFill>
                  <a:srgbClr val="0078D7"/>
                </a:solidFill>
              </a:rPr>
              <a:t>All objects in a storage account are billed together as a group. </a:t>
            </a:r>
          </a:p>
          <a:p>
            <a:r>
              <a:rPr lang="en-GB" dirty="0">
                <a:solidFill>
                  <a:srgbClr val="0078D7"/>
                </a:solidFill>
              </a:rPr>
              <a:t>By default, the data in your account is available only to you, the account owner.</a:t>
            </a:r>
          </a:p>
        </p:txBody>
      </p:sp>
    </p:spTree>
    <p:extLst>
      <p:ext uri="{BB962C8B-B14F-4D97-AF65-F5344CB8AC3E}">
        <p14:creationId xmlns:p14="http://schemas.microsoft.com/office/powerpoint/2010/main" val="30166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 container organizes a set of blobs, similar to a folder in a file system. All blobs reside within a container. </a:t>
            </a:r>
          </a:p>
          <a:p>
            <a:r>
              <a:rPr lang="en-GB" dirty="0">
                <a:solidFill>
                  <a:srgbClr val="0078D7"/>
                </a:solidFill>
              </a:rPr>
              <a:t>A storage account can contain an unlimited number of containers, and a container can store an unlimited number of blobs. </a:t>
            </a:r>
          </a:p>
          <a:p>
            <a:r>
              <a:rPr lang="en-GB" dirty="0">
                <a:solidFill>
                  <a:srgbClr val="0078D7"/>
                </a:solidFill>
              </a:rPr>
              <a:t>The container name must be lowercase.</a:t>
            </a:r>
          </a:p>
          <a:p>
            <a:r>
              <a:rPr lang="en-GB" dirty="0">
                <a:solidFill>
                  <a:srgbClr val="0078D7"/>
                </a:solidFill>
              </a:rPr>
              <a:t>BLOB name: MyNotes.txt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https://accountname.blob.core.windows.net/myContainer/MyNotes.txt</a:t>
            </a:r>
          </a:p>
        </p:txBody>
      </p:sp>
    </p:spTree>
    <p:extLst>
      <p:ext uri="{BB962C8B-B14F-4D97-AF65-F5344CB8AC3E}">
        <p14:creationId xmlns:p14="http://schemas.microsoft.com/office/powerpoint/2010/main" val="28520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Azure Storage offers three types of blobs -- block blobs, append blobs, and page blobs (used for VHD files).</a:t>
            </a:r>
          </a:p>
          <a:p>
            <a:pPr marL="0" indent="0">
              <a:buNone/>
            </a:pPr>
            <a:r>
              <a:rPr lang="en-GB" dirty="0">
                <a:solidFill>
                  <a:srgbClr val="0078D7"/>
                </a:solidFill>
              </a:rPr>
              <a:t>								</a:t>
            </a:r>
          </a:p>
          <a:p>
            <a:r>
              <a:rPr lang="en-GB" dirty="0">
                <a:solidFill>
                  <a:srgbClr val="0078D7"/>
                </a:solidFill>
              </a:rPr>
              <a:t>Page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virtual hard disks optimized for random read/write operations</a:t>
            </a:r>
          </a:p>
          <a:p>
            <a:r>
              <a:rPr lang="en-GB" dirty="0">
                <a:solidFill>
                  <a:srgbClr val="0078D7"/>
                </a:solidFill>
              </a:rPr>
              <a:t>Block blobs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Used to store files like images and videos which are comprised of multiple blocks of data</a:t>
            </a:r>
          </a:p>
          <a:p>
            <a:r>
              <a:rPr lang="en-GB" dirty="0">
                <a:solidFill>
                  <a:srgbClr val="0078D7"/>
                </a:solidFill>
              </a:rPr>
              <a:t>Append blobs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Typically used with text files or log files where you append a line item to the end of a file. .</a:t>
            </a:r>
          </a:p>
        </p:txBody>
      </p:sp>
    </p:spTree>
    <p:extLst>
      <p:ext uri="{BB962C8B-B14F-4D97-AF65-F5344CB8AC3E}">
        <p14:creationId xmlns:p14="http://schemas.microsoft.com/office/powerpoint/2010/main" val="38324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Hot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accessed frequently </a:t>
            </a:r>
          </a:p>
          <a:p>
            <a:r>
              <a:rPr lang="en-GB" dirty="0">
                <a:solidFill>
                  <a:srgbClr val="0078D7"/>
                </a:solidFill>
              </a:rPr>
              <a:t>Cool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infrequently accessed and stored for at least 30 days. </a:t>
            </a:r>
          </a:p>
          <a:p>
            <a:r>
              <a:rPr lang="en-GB" dirty="0">
                <a:solidFill>
                  <a:srgbClr val="0078D7"/>
                </a:solidFill>
              </a:rPr>
              <a:t>Archive storage tier 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optimized for storing data that is rarely accessed and stored for at least 180 days </a:t>
            </a: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Why choose Azure Blob Storage?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Strong consistency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When an object is changed, it is verified everywhere for superior data integrity, ensuring you always have access to the latest version.</a:t>
            </a:r>
          </a:p>
          <a:p>
            <a:r>
              <a:rPr lang="en-GB" dirty="0">
                <a:solidFill>
                  <a:srgbClr val="0078D7"/>
                </a:solidFill>
              </a:rPr>
              <a:t>Object mutability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Get the flexibility to perform edits in place, which can improve your application performance and reduce bandwidth consumption.</a:t>
            </a:r>
          </a:p>
          <a:p>
            <a:r>
              <a:rPr lang="en-GB" dirty="0">
                <a:solidFill>
                  <a:srgbClr val="0078D7"/>
                </a:solidFill>
              </a:rPr>
              <a:t>Multiple blob types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Block, page and append blobs give you maximum flexibility to optimise your storage to your needs.</a:t>
            </a:r>
          </a:p>
          <a:p>
            <a:r>
              <a:rPr lang="en-GB" dirty="0">
                <a:solidFill>
                  <a:srgbClr val="0078D7"/>
                </a:solidFill>
              </a:rPr>
              <a:t>Easy-to-use geo-redundancy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configure geo-replication options in a single menu, to easily empower enhanced global and local access and business continuity.</a:t>
            </a:r>
          </a:p>
        </p:txBody>
      </p:sp>
    </p:spTree>
    <p:extLst>
      <p:ext uri="{BB962C8B-B14F-4D97-AF65-F5344CB8AC3E}">
        <p14:creationId xmlns:p14="http://schemas.microsoft.com/office/powerpoint/2010/main" val="178854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Serving images or documents directly to a browser.</a:t>
            </a:r>
          </a:p>
          <a:p>
            <a:r>
              <a:rPr lang="en-GB" dirty="0">
                <a:solidFill>
                  <a:srgbClr val="0078D7"/>
                </a:solidFill>
              </a:rPr>
              <a:t>Storing files for distributed access.</a:t>
            </a:r>
          </a:p>
          <a:p>
            <a:r>
              <a:rPr lang="en-GB" dirty="0">
                <a:solidFill>
                  <a:srgbClr val="0078D7"/>
                </a:solidFill>
              </a:rPr>
              <a:t>Streaming video and audio.</a:t>
            </a:r>
          </a:p>
          <a:p>
            <a:r>
              <a:rPr lang="en-GB" dirty="0">
                <a:solidFill>
                  <a:srgbClr val="0078D7"/>
                </a:solidFill>
              </a:rPr>
              <a:t>Writing to log files.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backup and restore, disaster recovery, and archiving.</a:t>
            </a:r>
          </a:p>
          <a:p>
            <a:r>
              <a:rPr lang="en-GB" dirty="0">
                <a:solidFill>
                  <a:srgbClr val="0078D7"/>
                </a:solidFill>
              </a:rPr>
              <a:t>Storing data for analysis by an on-premises or Azure-hosted service.</a:t>
            </a:r>
          </a:p>
        </p:txBody>
      </p:sp>
    </p:spTree>
    <p:extLst>
      <p:ext uri="{BB962C8B-B14F-4D97-AF65-F5344CB8AC3E}">
        <p14:creationId xmlns:p14="http://schemas.microsoft.com/office/powerpoint/2010/main" val="6052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Total cost of Block Blob storage depends on: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Volume of data stored per month.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Quantity and types of operations performed, along with any data transfer costs.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Data redundancy option selected.</a:t>
            </a:r>
          </a:p>
        </p:txBody>
      </p:sp>
    </p:spTree>
    <p:extLst>
      <p:ext uri="{BB962C8B-B14F-4D97-AF65-F5344CB8AC3E}">
        <p14:creationId xmlns:p14="http://schemas.microsoft.com/office/powerpoint/2010/main" val="212495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0078D7"/>
                </a:solidFill>
              </a:rPr>
              <a:t>CosmosDB</a:t>
            </a:r>
            <a:r>
              <a:rPr lang="en-US" sz="5400" b="1" dirty="0">
                <a:solidFill>
                  <a:srgbClr val="0078D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9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7BA03-D5CF-4A73-8068-80331EBD5C2C}"/>
              </a:ext>
            </a:extLst>
          </p:cNvPr>
          <p:cNvSpPr/>
          <p:nvPr/>
        </p:nvSpPr>
        <p:spPr bwMode="auto">
          <a:xfrm>
            <a:off x="-1" y="0"/>
            <a:ext cx="563890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4084-330A-4264-8FB3-36114FE0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792453"/>
            <a:ext cx="11653523" cy="1158793"/>
          </a:xfrm>
        </p:spPr>
        <p:txBody>
          <a:bodyPr/>
          <a:lstStyle/>
          <a:p>
            <a:r>
              <a:rPr lang="en-US" b="1" dirty="0">
                <a:solidFill>
                  <a:srgbClr val="0078D7"/>
                </a:solidFill>
              </a:rPr>
              <a:t>	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66B02-1072-49DA-83AC-F9DE48B5C2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41975" y="428625"/>
            <a:ext cx="6550025" cy="58864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Overview of Azure.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Blob Storage.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Cosmos 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SQL Data Warehouse.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File Sync.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75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Azure Cosmos DB was built from the ground up with global distribution and horizontal scale at its core – it offers turn-key global distribution across any number of Azure regions by transparently scaling and replicating your data wherever your users are.</a:t>
            </a:r>
          </a:p>
        </p:txBody>
      </p:sp>
    </p:spTree>
    <p:extLst>
      <p:ext uri="{BB962C8B-B14F-4D97-AF65-F5344CB8AC3E}">
        <p14:creationId xmlns:p14="http://schemas.microsoft.com/office/powerpoint/2010/main" val="6298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Blob Storage </a:t>
            </a:r>
          </a:p>
        </p:txBody>
      </p:sp>
      <p:pic>
        <p:nvPicPr>
          <p:cNvPr id="1026" name="Picture 2" descr="Azure Cosmos DB is Microsoft's globally distributed database service with elastic scale-out, guaranteed low latency, five consistency models, and comprehensive guaranteed SLAs">
            <a:extLst>
              <a:ext uri="{FF2B5EF4-FFF2-40B4-BE49-F238E27FC236}">
                <a16:creationId xmlns:a16="http://schemas.microsoft.com/office/drawing/2014/main" id="{F4464407-53FB-499E-B651-DF7BFEC3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8680" cy="691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Global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Easily build globally-distributed applications without the hassle of complex multiple-</a:t>
            </a:r>
            <a:r>
              <a:rPr lang="en-GB" dirty="0" err="1">
                <a:solidFill>
                  <a:srgbClr val="0078D7"/>
                </a:solidFill>
              </a:rPr>
              <a:t>datacenter</a:t>
            </a:r>
            <a:r>
              <a:rPr lang="en-GB" dirty="0">
                <a:solidFill>
                  <a:srgbClr val="0078D7"/>
                </a:solidFill>
              </a:rPr>
              <a:t> configurations. </a:t>
            </a:r>
          </a:p>
          <a:p>
            <a:r>
              <a:rPr lang="en-GB" dirty="0">
                <a:solidFill>
                  <a:srgbClr val="0078D7"/>
                </a:solidFill>
              </a:rPr>
              <a:t>Designed as a globally distributed database system</a:t>
            </a:r>
          </a:p>
          <a:p>
            <a:r>
              <a:rPr lang="en-GB" dirty="0">
                <a:solidFill>
                  <a:srgbClr val="0078D7"/>
                </a:solidFill>
              </a:rPr>
              <a:t>Automatically replicates all of your data to any number of regions of your choice, for fast, responsive access. </a:t>
            </a:r>
          </a:p>
          <a:p>
            <a:r>
              <a:rPr lang="en-GB" dirty="0">
                <a:solidFill>
                  <a:srgbClr val="0078D7"/>
                </a:solidFill>
              </a:rPr>
              <a:t>Supports transparent multi-homing and guarantees 99.99%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1199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Multi-model + multi-API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Only Cosmos DB allows you to use key-value, graph, and document data in one service, at global scale and without worrying about schema or index management. </a:t>
            </a:r>
          </a:p>
          <a:p>
            <a:r>
              <a:rPr lang="en-GB" dirty="0">
                <a:solidFill>
                  <a:srgbClr val="0078D7"/>
                </a:solidFill>
              </a:rPr>
              <a:t>Cosmos DB automatically indexes all data</a:t>
            </a:r>
          </a:p>
          <a:p>
            <a:r>
              <a:rPr lang="en-GB" dirty="0">
                <a:solidFill>
                  <a:srgbClr val="0078D7"/>
                </a:solidFill>
              </a:rPr>
              <a:t>Allows you to use your favourite NoSQL API including SQL, JavaScript, Gremlin, MongoDB, and Azure Table storage to query your data.</a:t>
            </a:r>
          </a:p>
        </p:txBody>
      </p:sp>
    </p:spTree>
    <p:extLst>
      <p:ext uri="{BB962C8B-B14F-4D97-AF65-F5344CB8AC3E}">
        <p14:creationId xmlns:p14="http://schemas.microsoft.com/office/powerpoint/2010/main" val="17289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Elastic </a:t>
            </a:r>
            <a:r>
              <a:rPr lang="en-GB" sz="4800" b="1" dirty="0" err="1">
                <a:solidFill>
                  <a:schemeClr val="bg1"/>
                </a:solidFill>
              </a:rPr>
              <a:t>scaleout</a:t>
            </a:r>
            <a:r>
              <a:rPr lang="en-GB" sz="4800" b="1" dirty="0">
                <a:solidFill>
                  <a:schemeClr val="bg1"/>
                </a:solidFill>
              </a:rPr>
              <a:t> of storage and throughput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Only pay for the throughput and storage you need. </a:t>
            </a:r>
          </a:p>
          <a:p>
            <a:r>
              <a:rPr lang="en-GB" dirty="0">
                <a:solidFill>
                  <a:srgbClr val="0078D7"/>
                </a:solidFill>
              </a:rPr>
              <a:t>Independently and elastically scale storage and throughput across one or multiple global regions. </a:t>
            </a:r>
          </a:p>
        </p:txBody>
      </p:sp>
    </p:spTree>
    <p:extLst>
      <p:ext uri="{BB962C8B-B14F-4D97-AF65-F5344CB8AC3E}">
        <p14:creationId xmlns:p14="http://schemas.microsoft.com/office/powerpoint/2010/main" val="564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Choice of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Offers five well-defined consistency levels for an intuitive programming model with low latency and high availability for applications spanning the world.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Strong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bounded staleness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Session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consistent-prefix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eventual</a:t>
            </a:r>
          </a:p>
        </p:txBody>
      </p:sp>
    </p:spTree>
    <p:extLst>
      <p:ext uri="{BB962C8B-B14F-4D97-AF65-F5344CB8AC3E}">
        <p14:creationId xmlns:p14="http://schemas.microsoft.com/office/powerpoint/2010/main" val="25050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Guaranteed single-digit millisecond latency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Serve read and write requests from the nearest region while simultaneously distributing data across the globe. </a:t>
            </a:r>
          </a:p>
          <a:p>
            <a:r>
              <a:rPr lang="en-GB" dirty="0">
                <a:solidFill>
                  <a:srgbClr val="0078D7"/>
                </a:solidFill>
              </a:rPr>
              <a:t>less than 10-ms latencies on reads writes at the 99th percentile.</a:t>
            </a:r>
          </a:p>
          <a:p>
            <a:r>
              <a:rPr lang="en-GB" dirty="0">
                <a:solidFill>
                  <a:srgbClr val="0078D7"/>
                </a:solidFill>
              </a:rPr>
              <a:t>less than 15-ms latencies on (indexed) writes at the 99th percentile.</a:t>
            </a:r>
          </a:p>
        </p:txBody>
      </p:sp>
    </p:spTree>
    <p:extLst>
      <p:ext uri="{BB962C8B-B14F-4D97-AF65-F5344CB8AC3E}">
        <p14:creationId xmlns:p14="http://schemas.microsoft.com/office/powerpoint/2010/main" val="29696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Comprehensive SLAs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Rest assured your apps are running on world-class infrastructure, with “battle-tested” service, in the most trusted cloud. </a:t>
            </a:r>
          </a:p>
          <a:p>
            <a:r>
              <a:rPr lang="en-GB" dirty="0">
                <a:solidFill>
                  <a:srgbClr val="0078D7"/>
                </a:solidFill>
              </a:rPr>
              <a:t>Cosmos DB is the first and only service to offer industry-leading comprehensive 99.99% SLAs for latency at the 99th percentile, guaranteed throughput, consistency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5422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Capability comparison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D6B07E-CDBB-4552-95A2-AB5E0103D244}"/>
              </a:ext>
            </a:extLst>
          </p:cNvPr>
          <p:cNvGraphicFramePr>
            <a:graphicFrameLocks noGrp="1"/>
          </p:cNvGraphicFramePr>
          <p:nvPr/>
        </p:nvGraphicFramePr>
        <p:xfrm>
          <a:off x="0" y="1802296"/>
          <a:ext cx="12192000" cy="505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60719502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7488942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3992856077"/>
                    </a:ext>
                  </a:extLst>
                </a:gridCol>
                <a:gridCol w="6355080">
                  <a:extLst>
                    <a:ext uri="{9D8B030D-6E8A-4147-A177-3AD203B41FA5}">
                      <a16:colId xmlns:a16="http://schemas.microsoft.com/office/drawing/2014/main" val="225769481"/>
                    </a:ext>
                  </a:extLst>
                </a:gridCol>
              </a:tblGrid>
              <a:tr h="794125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Capabilities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Relational databases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Non-relational (NoSQL) databases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Azure Cosmos DB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116604673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Global distribution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turnkey distribution in 30+ regions, with multi-homing APIs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851987794"/>
                  </a:ext>
                </a:extLst>
              </a:tr>
              <a:tr h="64405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scale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Yes, you can independently scale storage and throughput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45179873"/>
                  </a:ext>
                </a:extLst>
              </a:tr>
              <a:tr h="51384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Latency guarantees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99% of reads in &lt;10 ms and writes in &lt;15 ms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181358272"/>
                  </a:ext>
                </a:extLst>
              </a:tr>
              <a:tr h="87137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High availability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Yes, Azure Cosmos DB is always on, has well-defined PACELC tradeoffs, and offers automatic and manual failover options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84688569"/>
                  </a:ext>
                </a:extLst>
              </a:tr>
              <a:tr h="7941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Data model + API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Relational + SQL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Multi-model + OSS API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Multi-model + SQL + OSS API (more coming soon)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422168227"/>
                  </a:ext>
                </a:extLst>
              </a:tr>
              <a:tr h="7941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SLAs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Yes, comprehensive SLAs for latency, throughput, consistency, availability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40510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IoT and telematics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Azure Cosmos DB IoT reference architecture">
            <a:extLst>
              <a:ext uri="{FF2B5EF4-FFF2-40B4-BE49-F238E27FC236}">
                <a16:creationId xmlns:a16="http://schemas.microsoft.com/office/drawing/2014/main" id="{0E814906-951C-4E19-B288-4D5143ACD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0171" r="11864" b="7222"/>
          <a:stretch/>
        </p:blipFill>
        <p:spPr bwMode="auto">
          <a:xfrm>
            <a:off x="2613659" y="1825102"/>
            <a:ext cx="6964682" cy="51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703043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global infrastructure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00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50 Azure regions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Available in 140 countries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  <a:cs typeface="Verdana"/>
              </a:rPr>
              <a:t>Up to 1.6 </a:t>
            </a:r>
            <a:r>
              <a:rPr lang="en-GB" dirty="0" err="1">
                <a:solidFill>
                  <a:srgbClr val="0078D7"/>
                </a:solidFill>
                <a:cs typeface="Verdana"/>
              </a:rPr>
              <a:t>Pbps</a:t>
            </a:r>
            <a:r>
              <a:rPr lang="en-GB" dirty="0">
                <a:solidFill>
                  <a:srgbClr val="0078D7"/>
                </a:solidFill>
                <a:cs typeface="Verdana"/>
              </a:rPr>
              <a:t> of bandwidth in a region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0D5AAB-E8E2-4A06-954E-C5FC215603F3}"/>
              </a:ext>
            </a:extLst>
          </p:cNvPr>
          <p:cNvSpPr txBox="1">
            <a:spLocks/>
          </p:cNvSpPr>
          <p:nvPr/>
        </p:nvSpPr>
        <p:spPr>
          <a:xfrm>
            <a:off x="838200" y="4087261"/>
            <a:ext cx="10515600" cy="21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GB" dirty="0">
              <a:solidFill>
                <a:srgbClr val="002060"/>
              </a:solidFill>
              <a:cs typeface="Verdan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687263-3F51-468A-9531-AAB3568466AC}"/>
              </a:ext>
            </a:extLst>
          </p:cNvPr>
          <p:cNvSpPr txBox="1">
            <a:spLocks/>
          </p:cNvSpPr>
          <p:nvPr/>
        </p:nvSpPr>
        <p:spPr>
          <a:xfrm>
            <a:off x="838199" y="4198869"/>
            <a:ext cx="11128513" cy="2150028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Scale globally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Reach more locations, faster, with the performance and reliability of a vast global infrastructure.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3200" b="1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200" b="1" dirty="0">
                <a:solidFill>
                  <a:srgbClr val="0078D7"/>
                </a:solidFill>
                <a:cs typeface="Verdana"/>
              </a:rPr>
              <a:t>Safeguard data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Rely on industry-leading data security in the region and across our network.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sz="2000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3500" b="1" dirty="0">
                <a:solidFill>
                  <a:srgbClr val="0078D7"/>
                </a:solidFill>
                <a:cs typeface="Verdana"/>
              </a:rPr>
              <a:t>Promote sustainability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sz="2000" dirty="0">
                <a:solidFill>
                  <a:srgbClr val="0078D7"/>
                </a:solidFill>
                <a:cs typeface="Verdana"/>
              </a:rPr>
              <a:t>Help build a clean-energy future and accelerate progress toward your sustainability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38700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Retail and marketing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Azure Cosmos DB retail catalog reference architecture">
            <a:extLst>
              <a:ext uri="{FF2B5EF4-FFF2-40B4-BE49-F238E27FC236}">
                <a16:creationId xmlns:a16="http://schemas.microsoft.com/office/drawing/2014/main" id="{3284ECDD-B50E-49A8-850E-DE8EB940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3" y="2042160"/>
            <a:ext cx="9475694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Gaming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Azure Cosmos DB gaming reference architecture">
            <a:extLst>
              <a:ext uri="{FF2B5EF4-FFF2-40B4-BE49-F238E27FC236}">
                <a16:creationId xmlns:a16="http://schemas.microsoft.com/office/drawing/2014/main" id="{E831715D-0DC1-40D3-B3A5-34FB17B9D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" t="12936" r="8012" b="6906"/>
          <a:stretch/>
        </p:blipFill>
        <p:spPr bwMode="auto">
          <a:xfrm>
            <a:off x="1534620" y="1920241"/>
            <a:ext cx="9214200" cy="49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Use cases - Social Applications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Azure Cosmos DB web app reference architecture">
            <a:extLst>
              <a:ext uri="{FF2B5EF4-FFF2-40B4-BE49-F238E27FC236}">
                <a16:creationId xmlns:a16="http://schemas.microsoft.com/office/drawing/2014/main" id="{D85F917F-9DBF-430B-9368-66003194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59280"/>
            <a:ext cx="960120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Customers - </a:t>
            </a:r>
            <a:r>
              <a:rPr lang="en-GB" sz="4800" b="1" dirty="0" err="1">
                <a:solidFill>
                  <a:schemeClr val="bg1"/>
                </a:solidFill>
              </a:rPr>
              <a:t>NewOrbit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79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Needed extreme speed and scale for its new car-mileage-tracking app</a:t>
            </a:r>
          </a:p>
          <a:p>
            <a:r>
              <a:rPr lang="en-GB" dirty="0">
                <a:solidFill>
                  <a:srgbClr val="0078D7"/>
                </a:solidFill>
              </a:rPr>
              <a:t>Records for more than 6 million different cars</a:t>
            </a:r>
          </a:p>
          <a:p>
            <a:r>
              <a:rPr lang="en-GB" dirty="0">
                <a:solidFill>
                  <a:srgbClr val="0078D7"/>
                </a:solidFill>
              </a:rPr>
              <a:t>Contains JSON–based documents that list cars, inquiry history, mileage records, everyone who has previously owned a given car, and other details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  <p:pic>
        <p:nvPicPr>
          <p:cNvPr id="1026" name="Picture 2" descr="Story logo">
            <a:extLst>
              <a:ext uri="{FF2B5EF4-FFF2-40B4-BE49-F238E27FC236}">
                <a16:creationId xmlns:a16="http://schemas.microsoft.com/office/drawing/2014/main" id="{FFD8FB8F-E6EC-4634-ADF0-DF67C92A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965960"/>
            <a:ext cx="323088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1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0"/>
            <a:ext cx="12192000" cy="685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Customers - </a:t>
            </a:r>
            <a:r>
              <a:rPr lang="en-GB" sz="4800" b="1" dirty="0" err="1">
                <a:solidFill>
                  <a:schemeClr val="bg1"/>
                </a:solidFill>
              </a:rPr>
              <a:t>NewOrbit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tory image 1 ">
            <a:extLst>
              <a:ext uri="{FF2B5EF4-FFF2-40B4-BE49-F238E27FC236}">
                <a16:creationId xmlns:a16="http://schemas.microsoft.com/office/drawing/2014/main" id="{97B0480D-DF6D-4BE7-AB22-9781DE02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15" y="15240"/>
            <a:ext cx="7636208" cy="683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450449-607B-4A46-9BED-593BE64B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7" y="0"/>
            <a:ext cx="4779223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8D7"/>
                </a:solidFill>
              </a:rPr>
              <a:t>DocumentDB</a:t>
            </a:r>
            <a:r>
              <a:rPr lang="en-GB" dirty="0">
                <a:solidFill>
                  <a:srgbClr val="0078D7"/>
                </a:solidFill>
              </a:rPr>
              <a:t> enables the </a:t>
            </a:r>
            <a:r>
              <a:rPr lang="en-GB" dirty="0" err="1">
                <a:solidFill>
                  <a:srgbClr val="0078D7"/>
                </a:solidFill>
              </a:rPr>
              <a:t>NewOrbit</a:t>
            </a:r>
            <a:r>
              <a:rPr lang="en-GB" dirty="0">
                <a:solidFill>
                  <a:srgbClr val="0078D7"/>
                </a:solidFill>
              </a:rPr>
              <a:t> app to pull the entire record for a car in 100 milliseconds—all the way from the database through to the app’s JavaScript front-end.</a:t>
            </a:r>
          </a:p>
        </p:txBody>
      </p:sp>
    </p:spTree>
    <p:extLst>
      <p:ext uri="{BB962C8B-B14F-4D97-AF65-F5344CB8AC3E}">
        <p14:creationId xmlns:p14="http://schemas.microsoft.com/office/powerpoint/2010/main" val="35930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Customers - </a:t>
            </a:r>
            <a:r>
              <a:rPr lang="en-GB" sz="4800" b="1" dirty="0" err="1">
                <a:solidFill>
                  <a:schemeClr val="bg1"/>
                </a:solidFill>
              </a:rPr>
              <a:t>Affinio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6560" cy="48952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To analyse 50 million tweets per day</a:t>
            </a:r>
          </a:p>
          <a:p>
            <a:r>
              <a:rPr lang="en-GB" dirty="0">
                <a:solidFill>
                  <a:srgbClr val="0078D7"/>
                </a:solidFill>
              </a:rPr>
              <a:t>To manage more than 2.7 TB of active data </a:t>
            </a:r>
          </a:p>
          <a:p>
            <a:r>
              <a:rPr lang="en-GB" dirty="0">
                <a:solidFill>
                  <a:srgbClr val="0078D7"/>
                </a:solidFill>
              </a:rPr>
              <a:t>1 billion social-media profiles (adding 10 million per month)</a:t>
            </a:r>
          </a:p>
          <a:p>
            <a:r>
              <a:rPr lang="en-GB" dirty="0">
                <a:solidFill>
                  <a:srgbClr val="0078D7"/>
                </a:solidFill>
              </a:rPr>
              <a:t>User geo-location data</a:t>
            </a:r>
          </a:p>
          <a:p>
            <a:r>
              <a:rPr lang="en-GB" dirty="0">
                <a:solidFill>
                  <a:srgbClr val="0078D7"/>
                </a:solidFill>
              </a:rPr>
              <a:t>Data-mining results such of topic modelling links shared by social-media users</a:t>
            </a:r>
          </a:p>
        </p:txBody>
      </p:sp>
      <p:pic>
        <p:nvPicPr>
          <p:cNvPr id="3074" name="Picture 2" descr="Image result for Affinio">
            <a:extLst>
              <a:ext uri="{FF2B5EF4-FFF2-40B4-BE49-F238E27FC236}">
                <a16:creationId xmlns:a16="http://schemas.microsoft.com/office/drawing/2014/main" id="{2C37EC51-03F9-41ED-B7EF-9308F84B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0" y="3206431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0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Customers - </a:t>
            </a:r>
            <a:r>
              <a:rPr lang="en-GB" sz="4800" b="1" dirty="0" err="1">
                <a:solidFill>
                  <a:schemeClr val="bg1"/>
                </a:solidFill>
              </a:rPr>
              <a:t>Affinio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The schema-free auto-indexing of all data fields that </a:t>
            </a:r>
            <a:r>
              <a:rPr lang="en-GB" dirty="0" err="1">
                <a:solidFill>
                  <a:srgbClr val="0078D7"/>
                </a:solidFill>
              </a:rPr>
              <a:t>DocumentDB</a:t>
            </a:r>
            <a:r>
              <a:rPr lang="en-GB" dirty="0">
                <a:solidFill>
                  <a:srgbClr val="0078D7"/>
                </a:solidFill>
              </a:rPr>
              <a:t> </a:t>
            </a:r>
          </a:p>
          <a:p>
            <a:r>
              <a:rPr lang="en-GB" dirty="0">
                <a:solidFill>
                  <a:srgbClr val="0078D7"/>
                </a:solidFill>
              </a:rPr>
              <a:t>The automatic data-partitioning capability</a:t>
            </a:r>
          </a:p>
          <a:p>
            <a:r>
              <a:rPr lang="en-GB" dirty="0">
                <a:solidFill>
                  <a:srgbClr val="0078D7"/>
                </a:solidFill>
              </a:rPr>
              <a:t>The virtually unlimited storage </a:t>
            </a:r>
          </a:p>
        </p:txBody>
      </p:sp>
    </p:spTree>
    <p:extLst>
      <p:ext uri="{BB962C8B-B14F-4D97-AF65-F5344CB8AC3E}">
        <p14:creationId xmlns:p14="http://schemas.microsoft.com/office/powerpoint/2010/main" val="31630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SQL DB </a:t>
            </a:r>
          </a:p>
        </p:txBody>
      </p:sp>
    </p:spTree>
    <p:extLst>
      <p:ext uri="{BB962C8B-B14F-4D97-AF65-F5344CB8AC3E}">
        <p14:creationId xmlns:p14="http://schemas.microsoft.com/office/powerpoint/2010/main" val="16849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70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4BF5-94AD-4781-A71C-DC4FA69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tx2"/>
                </a:solidFill>
              </a:rPr>
              <a:t>Components of Azure SQL database </a:t>
            </a:r>
          </a:p>
        </p:txBody>
      </p:sp>
      <p:sp>
        <p:nvSpPr>
          <p:cNvPr id="197" name="Rectangle 72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80D-6061-41A4-8AE7-5D35880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SQL Server.</a:t>
            </a:r>
          </a:p>
          <a:p>
            <a:r>
              <a:rPr lang="en-IN" sz="1800">
                <a:solidFill>
                  <a:schemeClr val="tx2"/>
                </a:solidFill>
              </a:rPr>
              <a:t>SQL Database.</a:t>
            </a:r>
          </a:p>
          <a:p>
            <a:r>
              <a:rPr lang="en-IN" sz="1800">
                <a:solidFill>
                  <a:schemeClr val="tx2"/>
                </a:solidFill>
              </a:rPr>
              <a:t>Server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Database level Firewall.</a:t>
            </a:r>
          </a:p>
          <a:p>
            <a:r>
              <a:rPr lang="en-IN" sz="1800">
                <a:solidFill>
                  <a:schemeClr val="tx2"/>
                </a:solidFill>
              </a:rPr>
              <a:t>Tables.</a:t>
            </a:r>
          </a:p>
          <a:p>
            <a:endParaRPr lang="en-IN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423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1ED3-5253-4FE9-BB1E-AE3A5BF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SQL Server IAAS &amp; PAAS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2052" name="Picture 4" descr="https://docs.microsoft.com/en-us/azure/sql-database/media/sql-database-paas-vs-sql-server-iaas/sqliaas_sql_server_cloud_continuum.png">
            <a:extLst>
              <a:ext uri="{FF2B5EF4-FFF2-40B4-BE49-F238E27FC236}">
                <a16:creationId xmlns:a16="http://schemas.microsoft.com/office/drawing/2014/main" id="{2568DCC8-7088-4774-8F87-9F9370B6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91" y="494988"/>
            <a:ext cx="7099014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8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Datacenter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93626" cy="50323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Opened first datacenter in 1989 </a:t>
            </a:r>
          </a:p>
          <a:p>
            <a:r>
              <a:rPr lang="en-GB" dirty="0">
                <a:solidFill>
                  <a:srgbClr val="0078D7"/>
                </a:solidFill>
              </a:rPr>
              <a:t>Investment of more than $15 billion on infrastructure</a:t>
            </a:r>
          </a:p>
          <a:p>
            <a:r>
              <a:rPr lang="en-GB" dirty="0">
                <a:solidFill>
                  <a:srgbClr val="0078D7"/>
                </a:solidFill>
              </a:rPr>
              <a:t>Geo-replication over 500 miles apart</a:t>
            </a:r>
          </a:p>
          <a:p>
            <a:r>
              <a:rPr lang="en-GB" dirty="0">
                <a:solidFill>
                  <a:srgbClr val="0078D7"/>
                </a:solidFill>
              </a:rPr>
              <a:t>24x7 monitoring by US screened persons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48CC9-3B00-4C08-BB6E-82E971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Performance and scaling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3077" name="Picture 2" descr="DTU scaling">
            <a:extLst>
              <a:ext uri="{FF2B5EF4-FFF2-40B4-BE49-F238E27FC236}">
                <a16:creationId xmlns:a16="http://schemas.microsoft.com/office/drawing/2014/main" id="{15AF5903-33BB-4964-B564-0690976DF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85" y="494988"/>
            <a:ext cx="8103826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1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A561-892D-4D3F-9120-2EB92EA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Elastic pool	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101" name="Picture 2" descr="elastic pools">
            <a:extLst>
              <a:ext uri="{FF2B5EF4-FFF2-40B4-BE49-F238E27FC236}">
                <a16:creationId xmlns:a16="http://schemas.microsoft.com/office/drawing/2014/main" id="{697A7EEB-D60E-45EF-A4BA-1A89D1630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7" y="494988"/>
            <a:ext cx="10914403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41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29EB-219C-49D6-89F2-24262F8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Monitoring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5125" name="Picture 2" descr="architecture">
            <a:extLst>
              <a:ext uri="{FF2B5EF4-FFF2-40B4-BE49-F238E27FC236}">
                <a16:creationId xmlns:a16="http://schemas.microsoft.com/office/drawing/2014/main" id="{5C990810-DF45-47DF-82B3-A98753605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16" y="494988"/>
            <a:ext cx="7552765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89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SQL Data Warehouse </a:t>
            </a:r>
          </a:p>
        </p:txBody>
      </p:sp>
    </p:spTree>
    <p:extLst>
      <p:ext uri="{BB962C8B-B14F-4D97-AF65-F5344CB8AC3E}">
        <p14:creationId xmlns:p14="http://schemas.microsoft.com/office/powerpoint/2010/main" val="3343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cloud-based Enterprise Data Warehouse (EDW) that leverages Massively Parallel Processing (MPP) to quickly run complex queries across petabytes of data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SQL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A Platform as a Service in Microsoft Azure cloud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It’s a Massively Parallel Processing system (MPP)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Distributed Compute and Distributed Storage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Scale up and down in couple minutes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78D7"/>
                </a:solidFill>
              </a:rPr>
              <a:t>Pause compute resources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Scale Up vs. Scale Out (SMP vs. MPP)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SMP - Symmetric Multiprocessing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Multiple CPUs used to complete individual processes simultaneously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CPUs share the same memory, disks, and network controllers (scale-up)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All SQL Server implementations up until now have been SMP</a:t>
            </a:r>
          </a:p>
          <a:p>
            <a:r>
              <a:rPr lang="en-GB" dirty="0">
                <a:solidFill>
                  <a:srgbClr val="0078D7"/>
                </a:solidFill>
              </a:rPr>
              <a:t>MPP - Massively Parallel Processing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Uses many separate CPUs running in parallel to execute a single program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Shared Nothing: Each CPU has its own memory and disk (scale-out)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Segments communicate using high-speed network between nodes</a:t>
            </a:r>
          </a:p>
          <a:p>
            <a:pPr lvl="1"/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810" y="266356"/>
            <a:ext cx="4564380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 Azure SQL DW</a:t>
            </a:r>
          </a:p>
        </p:txBody>
      </p:sp>
      <p:pic>
        <p:nvPicPr>
          <p:cNvPr id="9218" name="Picture 2" descr="SQL Data Warehouse Architecture">
            <a:extLst>
              <a:ext uri="{FF2B5EF4-FFF2-40B4-BE49-F238E27FC236}">
                <a16:creationId xmlns:a16="http://schemas.microsoft.com/office/drawing/2014/main" id="{1E542242-33DD-4584-9D2B-6366A027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04556"/>
            <a:ext cx="7467600" cy="57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EC7E-6F28-4596-9DF5-F8193EA7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E120-4CC2-4D78-9E0A-6017103B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DE388-905E-409F-ACAE-0A01BCEB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0"/>
          <a:stretch/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Logical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54FEA-1FA0-49CA-9F6E-F3F0361D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77" y="2011681"/>
            <a:ext cx="8519326" cy="42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F371F-C1C2-4153-829C-C9C59E144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07834"/>
            <a:ext cx="12192000" cy="5550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66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Azure regions – </a:t>
            </a:r>
            <a:r>
              <a:rPr lang="en-GB" sz="4000" dirty="0">
                <a:solidFill>
                  <a:schemeClr val="bg1"/>
                </a:solidFill>
              </a:rPr>
              <a:t>50 Regions 140 Countries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Distributions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Distribution – SQL Database which stores one or more distributed table</a:t>
            </a:r>
          </a:p>
          <a:p>
            <a:r>
              <a:rPr lang="en-GB" dirty="0">
                <a:solidFill>
                  <a:srgbClr val="0078D7"/>
                </a:solidFill>
              </a:rPr>
              <a:t>Splits data table to 60 buckets through compute nodes</a:t>
            </a:r>
          </a:p>
          <a:p>
            <a:r>
              <a:rPr lang="en-GB" dirty="0">
                <a:solidFill>
                  <a:srgbClr val="0078D7"/>
                </a:solidFill>
              </a:rPr>
              <a:t>Hash distributed table </a:t>
            </a:r>
          </a:p>
          <a:p>
            <a:r>
              <a:rPr lang="en-GB" dirty="0">
                <a:solidFill>
                  <a:srgbClr val="0078D7"/>
                </a:solidFill>
              </a:rPr>
              <a:t>Round-Robin distributed table </a:t>
            </a:r>
          </a:p>
          <a:p>
            <a:endParaRPr lang="en-GB" dirty="0">
              <a:solidFill>
                <a:srgbClr val="0078D7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2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Hash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divided across nodes based on hashing algorithm</a:t>
            </a:r>
          </a:p>
          <a:p>
            <a:r>
              <a:rPr lang="en-GB" dirty="0">
                <a:solidFill>
                  <a:srgbClr val="0078D7"/>
                </a:solidFill>
              </a:rPr>
              <a:t>Same value will always hash to same distribution</a:t>
            </a:r>
          </a:p>
          <a:p>
            <a:r>
              <a:rPr lang="en-GB" dirty="0">
                <a:solidFill>
                  <a:srgbClr val="0078D7"/>
                </a:solidFill>
              </a:rPr>
              <a:t>Optimal for large fact tables</a:t>
            </a:r>
          </a:p>
          <a:p>
            <a:r>
              <a:rPr lang="en-GB" dirty="0">
                <a:solidFill>
                  <a:srgbClr val="0078D7"/>
                </a:solidFill>
              </a:rPr>
              <a:t>Data Skew can be an issue when distributing on high frequency values</a:t>
            </a:r>
          </a:p>
        </p:txBody>
      </p:sp>
    </p:spTree>
    <p:extLst>
      <p:ext uri="{BB962C8B-B14F-4D97-AF65-F5344CB8AC3E}">
        <p14:creationId xmlns:p14="http://schemas.microsoft.com/office/powerpoint/2010/main" val="108402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Round-Robin distributed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Data distributed evenly across nodes</a:t>
            </a:r>
          </a:p>
          <a:p>
            <a:r>
              <a:rPr lang="en-GB" dirty="0">
                <a:solidFill>
                  <a:srgbClr val="0078D7"/>
                </a:solidFill>
              </a:rPr>
              <a:t>Easy place to start, don’t need to know anything about the data</a:t>
            </a:r>
          </a:p>
          <a:p>
            <a:r>
              <a:rPr lang="en-GB" dirty="0">
                <a:solidFill>
                  <a:srgbClr val="0078D7"/>
                </a:solidFill>
              </a:rPr>
              <a:t>Useful for dimension tables and tables without a good hash column</a:t>
            </a:r>
          </a:p>
          <a:p>
            <a:r>
              <a:rPr lang="en-GB" dirty="0">
                <a:solidFill>
                  <a:srgbClr val="0078D7"/>
                </a:solidFill>
              </a:rPr>
              <a:t>Will incur more data movement at query time</a:t>
            </a:r>
          </a:p>
          <a:p>
            <a:endParaRPr lang="en-GB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Data Warehouse Units (DWUs)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DWUs are measured of resources like CPU, Memory and IOPS, which are allocated to Azure SQL DW instance.</a:t>
            </a:r>
          </a:p>
          <a:p>
            <a:r>
              <a:rPr lang="en-GB" dirty="0">
                <a:solidFill>
                  <a:srgbClr val="0078D7"/>
                </a:solidFill>
              </a:rPr>
              <a:t>DWU 100 - 6000</a:t>
            </a:r>
          </a:p>
          <a:p>
            <a:r>
              <a:rPr lang="en-GB" dirty="0">
                <a:solidFill>
                  <a:srgbClr val="0078D7"/>
                </a:solidFill>
              </a:rPr>
              <a:t>How many compute nodes your instance uses</a:t>
            </a:r>
          </a:p>
          <a:p>
            <a:r>
              <a:rPr lang="en-GB" dirty="0">
                <a:solidFill>
                  <a:srgbClr val="0078D7"/>
                </a:solidFill>
              </a:rPr>
              <a:t>How many concurrent queries your instance can run.</a:t>
            </a:r>
          </a:p>
          <a:p>
            <a:r>
              <a:rPr lang="en-GB" dirty="0">
                <a:solidFill>
                  <a:srgbClr val="0078D7"/>
                </a:solidFill>
              </a:rPr>
              <a:t>How many parallel readers you can have for data loads</a:t>
            </a:r>
          </a:p>
          <a:p>
            <a:r>
              <a:rPr lang="en-GB" dirty="0">
                <a:solidFill>
                  <a:srgbClr val="0078D7"/>
                </a:solidFill>
              </a:rPr>
              <a:t>The size limit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126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Pricing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Compute - From $1.21/hour to $72.58/hour</a:t>
            </a:r>
          </a:p>
          <a:p>
            <a:r>
              <a:rPr lang="en-GB" dirty="0">
                <a:solidFill>
                  <a:srgbClr val="0078D7"/>
                </a:solidFill>
              </a:rPr>
              <a:t>Storage - $0.17/1TB/hour (Premium storage)</a:t>
            </a:r>
          </a:p>
          <a:p>
            <a:r>
              <a:rPr lang="en-GB" dirty="0">
                <a:solidFill>
                  <a:srgbClr val="0078D7"/>
                </a:solidFill>
              </a:rPr>
              <a:t>Data storage includes the size of your data warehouse and 7-days of incremental snapshot</a:t>
            </a:r>
          </a:p>
          <a:p>
            <a:r>
              <a:rPr lang="en-GB" dirty="0">
                <a:solidFill>
                  <a:srgbClr val="0078D7"/>
                </a:solidFill>
              </a:rPr>
              <a:t>Storage transactions are not billed</a:t>
            </a:r>
          </a:p>
          <a:p>
            <a:r>
              <a:rPr lang="en-GB" dirty="0">
                <a:solidFill>
                  <a:srgbClr val="0078D7"/>
                </a:solidFill>
              </a:rPr>
              <a:t>Geo-redundant copies is billed at Standard Disk RA-GRSs of $0.12/GB/month.</a:t>
            </a:r>
          </a:p>
        </p:txBody>
      </p:sp>
    </p:spTree>
    <p:extLst>
      <p:ext uri="{BB962C8B-B14F-4D97-AF65-F5344CB8AC3E}">
        <p14:creationId xmlns:p14="http://schemas.microsoft.com/office/powerpoint/2010/main" val="231226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Azure SQL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850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Scale and performance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Make data go further. SQL Data Warehouse gives you a cloud solution which removes limits to scale and performance. With tight Azure Databricks integration, bring together any data type at any scale.</a:t>
            </a:r>
          </a:p>
          <a:p>
            <a:r>
              <a:rPr lang="en-GB" dirty="0">
                <a:solidFill>
                  <a:srgbClr val="0078D7"/>
                </a:solidFill>
              </a:rPr>
              <a:t>Elastic and extensible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Optimise data warehouse performance and lower costs by scaling compute and storage independently. Pause your data warehouse to ensure you are only paying for the resources you need.</a:t>
            </a:r>
          </a:p>
          <a:p>
            <a:r>
              <a:rPr lang="en-GB" dirty="0">
                <a:solidFill>
                  <a:srgbClr val="0078D7"/>
                </a:solidFill>
              </a:rPr>
              <a:t>Trusted and secure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Count on enhanced security features and industry-leading compliance. SQL Data Warehouse is compliant across more than 50 certifications and available across global regions.</a:t>
            </a:r>
          </a:p>
          <a:p>
            <a:r>
              <a:rPr lang="en-GB" dirty="0">
                <a:solidFill>
                  <a:srgbClr val="0078D7"/>
                </a:solidFill>
              </a:rPr>
              <a:t>Seamless integration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Combine with leading data integration and BI solutions. SQL Data Warehouse is compatible across Microsoft and leading data integration and visualisation vendors such as Tableau and Informatica.</a:t>
            </a:r>
          </a:p>
        </p:txBody>
      </p:sp>
    </p:spTree>
    <p:extLst>
      <p:ext uri="{BB962C8B-B14F-4D97-AF65-F5344CB8AC3E}">
        <p14:creationId xmlns:p14="http://schemas.microsoft.com/office/powerpoint/2010/main" val="37024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Limitless concurrency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Unleash the power of data with 128 concurrent queries and scale to unlimited queries with Azure Analysis Services integration.</a:t>
            </a:r>
          </a:p>
          <a:p>
            <a:r>
              <a:rPr lang="en-GB" dirty="0">
                <a:solidFill>
                  <a:srgbClr val="0078D7"/>
                </a:solidFill>
              </a:rPr>
              <a:t>Process any kind of data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Coupled with Azure Databricks and Azure HDInsight, easily connect and integrate your curated data into your data warehouse with </a:t>
            </a:r>
            <a:r>
              <a:rPr lang="en-GB" dirty="0" err="1">
                <a:solidFill>
                  <a:srgbClr val="0078D7"/>
                </a:solidFill>
              </a:rPr>
              <a:t>PolyBase</a:t>
            </a:r>
            <a:r>
              <a:rPr lang="en-GB" dirty="0">
                <a:solidFill>
                  <a:srgbClr val="0078D7"/>
                </a:solidFill>
              </a:rPr>
              <a:t>, giving you rapid intake from multiple data sources using the same query tooling experience.</a:t>
            </a:r>
          </a:p>
          <a:p>
            <a:r>
              <a:rPr lang="en-GB" dirty="0">
                <a:solidFill>
                  <a:srgbClr val="0078D7"/>
                </a:solidFill>
              </a:rPr>
              <a:t>Lightning-fast provisioning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Provision thousands of compute cores in under five minutes and scale to petabyte in hours.</a:t>
            </a:r>
          </a:p>
          <a:p>
            <a:r>
              <a:rPr lang="en-GB" dirty="0">
                <a:solidFill>
                  <a:srgbClr val="0078D7"/>
                </a:solidFill>
              </a:rPr>
              <a:t>Truly elastic by design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Independently and elastically scale compute and storage to adjust to your unique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22945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86584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4"/>
            <a:ext cx="10515600" cy="4819015"/>
          </a:xfrm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Advanced security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Built-in features include Virtual Network service endpoints, advanced threat detection, always-on encryption, audit and simplified secure access through Azure Active Directory.</a:t>
            </a:r>
          </a:p>
          <a:p>
            <a:r>
              <a:rPr lang="en-GB" dirty="0">
                <a:solidFill>
                  <a:srgbClr val="0078D7"/>
                </a:solidFill>
              </a:rPr>
              <a:t>Fully managed infrastructure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Automatically provision infrastructure, optimisation and more, so that you can focus on driving value from your data.</a:t>
            </a:r>
          </a:p>
          <a:p>
            <a:r>
              <a:rPr lang="en-GB" dirty="0">
                <a:solidFill>
                  <a:srgbClr val="0078D7"/>
                </a:solidFill>
              </a:rPr>
              <a:t>Strong Ecosystem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Integration with leading data integration and visualization vendors and support from a large system integrator ecosystem to accelerate your time to value.</a:t>
            </a:r>
          </a:p>
          <a:p>
            <a:r>
              <a:rPr lang="en-GB" dirty="0">
                <a:solidFill>
                  <a:srgbClr val="0078D7"/>
                </a:solidFill>
              </a:rPr>
              <a:t>Industry leading SQL engine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SQL Data Warehouse is built on SQL Server, the industry’s top performing SQL engine, with the most comprehensive support for SQL language.</a:t>
            </a:r>
          </a:p>
        </p:txBody>
      </p:sp>
    </p:spTree>
    <p:extLst>
      <p:ext uri="{BB962C8B-B14F-4D97-AF65-F5344CB8AC3E}">
        <p14:creationId xmlns:p14="http://schemas.microsoft.com/office/powerpoint/2010/main" val="33831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0078D7"/>
              </a:solidFill>
            </a:endParaRPr>
          </a:p>
          <a:p>
            <a:r>
              <a:rPr lang="en-GB" dirty="0">
                <a:solidFill>
                  <a:srgbClr val="0078D7"/>
                </a:solidFill>
              </a:rPr>
              <a:t>Industry-leading compliance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Protect and secure your data with more than 20 government and industry certifications, including HIPPA, to protect your data and keep it sovereign.</a:t>
            </a:r>
          </a:p>
          <a:p>
            <a:r>
              <a:rPr lang="en-GB" dirty="0">
                <a:solidFill>
                  <a:srgbClr val="0078D7"/>
                </a:solidFill>
              </a:rPr>
              <a:t>Global availability</a:t>
            </a:r>
          </a:p>
          <a:p>
            <a:pPr lvl="1"/>
            <a:r>
              <a:rPr lang="en-GB" dirty="0">
                <a:solidFill>
                  <a:srgbClr val="0078D7"/>
                </a:solidFill>
              </a:rPr>
              <a:t>The most geographically available data warehouse service in the cloud, available in more than 33 regions. Keep your data where your users are.</a:t>
            </a:r>
          </a:p>
        </p:txBody>
      </p:sp>
    </p:spTree>
    <p:extLst>
      <p:ext uri="{BB962C8B-B14F-4D97-AF65-F5344CB8AC3E}">
        <p14:creationId xmlns:p14="http://schemas.microsoft.com/office/powerpoint/2010/main" val="18283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2052" name="Picture 4" descr="Jet.com">
            <a:extLst>
              <a:ext uri="{FF2B5EF4-FFF2-40B4-BE49-F238E27FC236}">
                <a16:creationId xmlns:a16="http://schemas.microsoft.com/office/drawing/2014/main" id="{B54101DA-88E2-4613-A16A-497D877B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4" y="3078479"/>
            <a:ext cx="1705232" cy="7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obe">
            <a:extLst>
              <a:ext uri="{FF2B5EF4-FFF2-40B4-BE49-F238E27FC236}">
                <a16:creationId xmlns:a16="http://schemas.microsoft.com/office/drawing/2014/main" id="{60A56EFF-23E7-4B1C-864B-76F1CBED8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75" y="2790602"/>
            <a:ext cx="234638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nival Cruises">
            <a:extLst>
              <a:ext uri="{FF2B5EF4-FFF2-40B4-BE49-F238E27FC236}">
                <a16:creationId xmlns:a16="http://schemas.microsoft.com/office/drawing/2014/main" id="{6BCFF9E3-4594-4BA1-B7A1-9EB2636CE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10" y="4791899"/>
            <a:ext cx="2728310" cy="69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ansas State University">
            <a:extLst>
              <a:ext uri="{FF2B5EF4-FFF2-40B4-BE49-F238E27FC236}">
                <a16:creationId xmlns:a16="http://schemas.microsoft.com/office/drawing/2014/main" id="{7AB17933-FEA5-4BD1-AC5C-3762F81A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05" y="3135631"/>
            <a:ext cx="2474540" cy="5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G CNS">
            <a:extLst>
              <a:ext uri="{FF2B5EF4-FFF2-40B4-BE49-F238E27FC236}">
                <a16:creationId xmlns:a16="http://schemas.microsoft.com/office/drawing/2014/main" id="{CDF5F253-BB46-4094-BDDD-CFEEBA45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68" y="5062223"/>
            <a:ext cx="2370377" cy="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oshiba">
            <a:extLst>
              <a:ext uri="{FF2B5EF4-FFF2-40B4-BE49-F238E27FC236}">
                <a16:creationId xmlns:a16="http://schemas.microsoft.com/office/drawing/2014/main" id="{B6FBAEC5-DBB3-4E0F-9B33-75818811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78" y="5138990"/>
            <a:ext cx="1971244" cy="29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keep your data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GB" dirty="0">
                <a:solidFill>
                  <a:srgbClr val="0078D7"/>
                </a:solidFill>
                <a:cs typeface="Verdana"/>
              </a:rPr>
              <a:t>Azure safeguards data in facilities that are protected by industry-leading physical security systems and are compliant with a comprehensive portfolio of standards and regulations.</a:t>
            </a:r>
          </a:p>
        </p:txBody>
      </p:sp>
    </p:spTree>
    <p:extLst>
      <p:ext uri="{BB962C8B-B14F-4D97-AF65-F5344CB8AC3E}">
        <p14:creationId xmlns:p14="http://schemas.microsoft.com/office/powerpoint/2010/main" val="36536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752475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52475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File Sync </a:t>
            </a:r>
          </a:p>
        </p:txBody>
      </p:sp>
    </p:spTree>
    <p:extLst>
      <p:ext uri="{BB962C8B-B14F-4D97-AF65-F5344CB8AC3E}">
        <p14:creationId xmlns:p14="http://schemas.microsoft.com/office/powerpoint/2010/main" val="14306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4BF5-94AD-4781-A71C-DC4FA69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1"/>
                </a:solidFill>
              </a:rPr>
              <a:t>Components of file sync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B80D-6061-41A4-8AE7-5D35880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bg2"/>
                </a:solidFill>
              </a:rPr>
              <a:t>Storage Account.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Azure File Share.</a:t>
            </a:r>
          </a:p>
          <a:p>
            <a:r>
              <a:rPr lang="en-IN" sz="2000" dirty="0">
                <a:solidFill>
                  <a:schemeClr val="bg2"/>
                </a:solidFill>
              </a:rPr>
              <a:t>Azure File Sync.</a:t>
            </a:r>
          </a:p>
          <a:p>
            <a:r>
              <a:rPr lang="en-IN" sz="2000" dirty="0">
                <a:solidFill>
                  <a:schemeClr val="bg2"/>
                </a:solidFill>
              </a:rPr>
              <a:t>File Sync client.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Sync Group.</a:t>
            </a:r>
          </a:p>
          <a:p>
            <a:r>
              <a:rPr lang="en-IN" sz="2000" dirty="0">
                <a:solidFill>
                  <a:schemeClr val="bg2"/>
                </a:solidFill>
              </a:rPr>
              <a:t>Cloud Endpoint.</a:t>
            </a:r>
          </a:p>
          <a:p>
            <a:r>
              <a:rPr lang="en-IN" sz="2000" dirty="0">
                <a:solidFill>
                  <a:schemeClr val="bg2"/>
                </a:solidFill>
              </a:rPr>
              <a:t>Server Endpoint.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1ED3-5253-4FE9-BB1E-AE3A5BF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File Sync Architecture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029" name="Picture 2" descr="A simple availability zone design [Image Credit: Aidan Finn]">
            <a:extLst>
              <a:ext uri="{FF2B5EF4-FFF2-40B4-BE49-F238E27FC236}">
                <a16:creationId xmlns:a16="http://schemas.microsoft.com/office/drawing/2014/main" id="{96F0AF07-F3EF-401E-A792-C5A5AFF89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3" y="494988"/>
            <a:ext cx="4047810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5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CC9-3B00-4C08-BB6E-82E971ED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 dirty="0"/>
              <a:t>Why Azure File Sync?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792D-9473-4969-A395-FDF02434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6984477" cy="4206240"/>
          </a:xfrm>
        </p:spPr>
        <p:txBody>
          <a:bodyPr>
            <a:normAutofit/>
          </a:bodyPr>
          <a:lstStyle/>
          <a:p>
            <a:r>
              <a:rPr lang="en-IN" sz="2800" dirty="0"/>
              <a:t>Transferring data into Azure.</a:t>
            </a:r>
          </a:p>
          <a:p>
            <a:r>
              <a:rPr lang="en-IN" sz="2800" dirty="0"/>
              <a:t>Importing and Exporting data.</a:t>
            </a:r>
          </a:p>
          <a:p>
            <a:r>
              <a:rPr lang="en-IN" sz="2800" dirty="0"/>
              <a:t>Cloning files into Azure.</a:t>
            </a:r>
          </a:p>
        </p:txBody>
      </p:sp>
    </p:spTree>
    <p:extLst>
      <p:ext uri="{BB962C8B-B14F-4D97-AF65-F5344CB8AC3E}">
        <p14:creationId xmlns:p14="http://schemas.microsoft.com/office/powerpoint/2010/main" val="1583151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A561-892D-4D3F-9120-2EB92EA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IN"/>
              <a:t>Prerequisites for file sync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03540-6926-4C49-8D46-C13558BE9BA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322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6458-F6C4-4156-8AED-66888CC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8" y="375067"/>
            <a:ext cx="11471565" cy="33678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800" spc="15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6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endParaRPr lang="en-GB" dirty="0">
              <a:solidFill>
                <a:srgbClr val="0078D7"/>
              </a:solidFill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apps that span IaaS and PaaS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Speed development of enterprise, web, mobile and IoT apps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Access the cloud directly from Visual Studio and other standalone and command-line tools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Build cloud apps for Java, Node, Python, Ruby, PHP, or .NET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Run Azure commands from your command-line interface</a:t>
            </a:r>
          </a:p>
          <a:p>
            <a:pPr>
              <a:lnSpc>
                <a:spcPct val="100000"/>
              </a:lnSpc>
              <a:spcBef>
                <a:spcPts val="7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8D7"/>
                </a:solidFill>
                <a:cs typeface="Verdana"/>
              </a:rPr>
              <a:t>Diagnose live apps with world-class debuggers, profilers, diagnostic tools, and explorers</a:t>
            </a:r>
          </a:p>
        </p:txBody>
      </p:sp>
    </p:spTree>
    <p:extLst>
      <p:ext uri="{BB962C8B-B14F-4D97-AF65-F5344CB8AC3E}">
        <p14:creationId xmlns:p14="http://schemas.microsoft.com/office/powerpoint/2010/main" val="25074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F8D4-7CB5-4983-A880-344C16EBC5B0}"/>
              </a:ext>
            </a:extLst>
          </p:cNvPr>
          <p:cNvSpPr/>
          <p:nvPr/>
        </p:nvSpPr>
        <p:spPr>
          <a:xfrm>
            <a:off x="0" y="1802296"/>
            <a:ext cx="12192000" cy="5055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57B2F-7A4D-41F7-BE6C-BE29DFCD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spc="35" dirty="0">
                <a:solidFill>
                  <a:schemeClr val="bg1"/>
                </a:solidFill>
              </a:rPr>
              <a:t>Azure 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070F-B1C7-43C7-A26C-8957DB78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Visual Studio Tools for Azure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SDK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Command Line tools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PowerShell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Azure Command-Line Interface (Azure CLI)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GB" dirty="0">
                <a:solidFill>
                  <a:srgbClr val="0078D7"/>
                </a:solidFill>
              </a:rPr>
              <a:t>PowerShell Tools for Visual Studio 2015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Storage Explorer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Visual Studio Code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Docker Tools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>
                <a:solidFill>
                  <a:srgbClr val="0078D7"/>
                </a:solidFill>
              </a:rPr>
              <a:t>Azure Service Fabric Tools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>
              <a:solidFill>
                <a:srgbClr val="0078D7"/>
              </a:solidFill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GB" dirty="0">
              <a:solidFill>
                <a:srgbClr val="0078D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endParaRPr lang="en-GB" dirty="0">
              <a:solidFill>
                <a:srgbClr val="0078D7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04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7FE069-FD29-462D-9246-A63C07599272}"/>
              </a:ext>
            </a:extLst>
          </p:cNvPr>
          <p:cNvSpPr/>
          <p:nvPr/>
        </p:nvSpPr>
        <p:spPr>
          <a:xfrm>
            <a:off x="0" y="2615316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5316"/>
            <a:ext cx="12192000" cy="10156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8D7"/>
                </a:solidFill>
              </a:rPr>
              <a:t>Data Solutions on Azure </a:t>
            </a:r>
          </a:p>
        </p:txBody>
      </p:sp>
    </p:spTree>
    <p:extLst>
      <p:ext uri="{BB962C8B-B14F-4D97-AF65-F5344CB8AC3E}">
        <p14:creationId xmlns:p14="http://schemas.microsoft.com/office/powerpoint/2010/main" val="4816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 smtClean="0">
            <a:solidFill>
              <a:schemeClr val="accent2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4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5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FFFFFF"/>
      </a:lt1>
      <a:dk2>
        <a:srgbClr val="005DBA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2295</Words>
  <Application>Microsoft Office PowerPoint</Application>
  <PresentationFormat>Widescreen</PresentationFormat>
  <Paragraphs>358</Paragraphs>
  <Slides>65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65</vt:i4>
      </vt:variant>
    </vt:vector>
  </HeadingPairs>
  <TitlesOfParts>
    <vt:vector size="79" baseType="lpstr">
      <vt:lpstr>Arial</vt:lpstr>
      <vt:lpstr>Calibri</vt:lpstr>
      <vt:lpstr>Calibri Light</vt:lpstr>
      <vt:lpstr>Corbel</vt:lpstr>
      <vt:lpstr>Segoe UI</vt:lpstr>
      <vt:lpstr>Segoe UI Light</vt:lpstr>
      <vt:lpstr>Verdana</vt:lpstr>
      <vt:lpstr>Wingdings</vt:lpstr>
      <vt:lpstr>Office Theme</vt:lpstr>
      <vt:lpstr>6_COLOR TEMPLATE</vt:lpstr>
      <vt:lpstr>COLOR TEMPLATE</vt:lpstr>
      <vt:lpstr>Banded</vt:lpstr>
      <vt:lpstr>1_Banded</vt:lpstr>
      <vt:lpstr>1_Office Theme</vt:lpstr>
      <vt:lpstr> Data Solutions on Azure  </vt:lpstr>
      <vt:lpstr> Agenda</vt:lpstr>
      <vt:lpstr>Azure global infrastructure</vt:lpstr>
      <vt:lpstr>Azure Datacenter </vt:lpstr>
      <vt:lpstr>Azure regions – 50 Regions 140 Countries </vt:lpstr>
      <vt:lpstr>Azure keep your data secure</vt:lpstr>
      <vt:lpstr>Azure Developer Tools</vt:lpstr>
      <vt:lpstr>Azure Developer Tools</vt:lpstr>
      <vt:lpstr>Data Solutions on Azure </vt:lpstr>
      <vt:lpstr>Azure Blob Storage </vt:lpstr>
      <vt:lpstr>Azure Blob Storage </vt:lpstr>
      <vt:lpstr>Storage Account</vt:lpstr>
      <vt:lpstr>Container</vt:lpstr>
      <vt:lpstr>Blob</vt:lpstr>
      <vt:lpstr>Tiers </vt:lpstr>
      <vt:lpstr>Why choose Azure Blob Storage?</vt:lpstr>
      <vt:lpstr>Use cases</vt:lpstr>
      <vt:lpstr>Pricing </vt:lpstr>
      <vt:lpstr>CosmosDB </vt:lpstr>
      <vt:lpstr>PowerPoint Presentation</vt:lpstr>
      <vt:lpstr>Azure Blob Storage </vt:lpstr>
      <vt:lpstr>Global distribution</vt:lpstr>
      <vt:lpstr>Multi-model + multi-API</vt:lpstr>
      <vt:lpstr>Elastic scaleout of storage and throughput</vt:lpstr>
      <vt:lpstr>Choice of consistency</vt:lpstr>
      <vt:lpstr>Guaranteed single-digit millisecond latency</vt:lpstr>
      <vt:lpstr>Comprehensive SLAs</vt:lpstr>
      <vt:lpstr>Capability comparison</vt:lpstr>
      <vt:lpstr>Use cases - IoT and telematics</vt:lpstr>
      <vt:lpstr>Use cases - Retail and marketing</vt:lpstr>
      <vt:lpstr>Use cases - Gaming</vt:lpstr>
      <vt:lpstr>Use cases - Social Applications</vt:lpstr>
      <vt:lpstr>Customers - NewOrbit</vt:lpstr>
      <vt:lpstr>Customers - NewOrbit</vt:lpstr>
      <vt:lpstr>Customers - Affinio</vt:lpstr>
      <vt:lpstr>Customers - Affinio</vt:lpstr>
      <vt:lpstr>SQL DB </vt:lpstr>
      <vt:lpstr>Components of Azure SQL database </vt:lpstr>
      <vt:lpstr>SQL Server IAAS &amp; PAAS</vt:lpstr>
      <vt:lpstr>Performance and scaling</vt:lpstr>
      <vt:lpstr>Elastic pool </vt:lpstr>
      <vt:lpstr>Monitoring</vt:lpstr>
      <vt:lpstr>SQL Data Warehouse </vt:lpstr>
      <vt:lpstr>PowerPoint Presentation</vt:lpstr>
      <vt:lpstr>Azure SQL Data Warehouse</vt:lpstr>
      <vt:lpstr>Scale Up vs. Scale Out (SMP vs. MPP)</vt:lpstr>
      <vt:lpstr>Architecture Azure SQL DW</vt:lpstr>
      <vt:lpstr>PowerPoint Presentation</vt:lpstr>
      <vt:lpstr>Logical Overview </vt:lpstr>
      <vt:lpstr>Distributions</vt:lpstr>
      <vt:lpstr>Hash distributed</vt:lpstr>
      <vt:lpstr>Round-Robin distributed</vt:lpstr>
      <vt:lpstr>Data Warehouse Units (DWUs)</vt:lpstr>
      <vt:lpstr>Pricing</vt:lpstr>
      <vt:lpstr>Azure SQL Data Warehouse</vt:lpstr>
      <vt:lpstr>Service Capabilities</vt:lpstr>
      <vt:lpstr>Service Capabilities</vt:lpstr>
      <vt:lpstr>Service Capabilities</vt:lpstr>
      <vt:lpstr>Customers</vt:lpstr>
      <vt:lpstr>File Sync </vt:lpstr>
      <vt:lpstr>Components of file sync</vt:lpstr>
      <vt:lpstr>File Sync Architecture</vt:lpstr>
      <vt:lpstr>Why Azure File Sync?</vt:lpstr>
      <vt:lpstr>Prerequisites for file sync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Mohammed Ramees P</cp:lastModifiedBy>
  <cp:revision>87</cp:revision>
  <dcterms:created xsi:type="dcterms:W3CDTF">2018-04-28T09:02:50Z</dcterms:created>
  <dcterms:modified xsi:type="dcterms:W3CDTF">2018-06-20T12:09:30Z</dcterms:modified>
</cp:coreProperties>
</file>