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 id="2147483672" r:id="rId3"/>
    <p:sldMasterId id="2147483684" r:id="rId4"/>
  </p:sldMasterIdLst>
  <p:notesMasterIdLst>
    <p:notesMasterId r:id="rId80"/>
  </p:notesMasterIdLst>
  <p:sldIdLst>
    <p:sldId id="1664" r:id="rId5"/>
    <p:sldId id="647" r:id="rId6"/>
    <p:sldId id="303" r:id="rId7"/>
    <p:sldId id="434" r:id="rId8"/>
    <p:sldId id="458" r:id="rId9"/>
    <p:sldId id="461" r:id="rId10"/>
    <p:sldId id="462" r:id="rId11"/>
    <p:sldId id="463" r:id="rId12"/>
    <p:sldId id="464" r:id="rId13"/>
    <p:sldId id="465" r:id="rId14"/>
    <p:sldId id="466" r:id="rId15"/>
    <p:sldId id="451" r:id="rId16"/>
    <p:sldId id="1665" r:id="rId17"/>
    <p:sldId id="1666" r:id="rId18"/>
    <p:sldId id="1667" r:id="rId19"/>
    <p:sldId id="459" r:id="rId20"/>
    <p:sldId id="1668" r:id="rId21"/>
    <p:sldId id="1669" r:id="rId22"/>
    <p:sldId id="1670" r:id="rId23"/>
    <p:sldId id="1671" r:id="rId24"/>
    <p:sldId id="1672" r:id="rId25"/>
    <p:sldId id="1673" r:id="rId26"/>
    <p:sldId id="1674" r:id="rId27"/>
    <p:sldId id="1675" r:id="rId28"/>
    <p:sldId id="1676" r:id="rId29"/>
    <p:sldId id="1677" r:id="rId30"/>
    <p:sldId id="1678" r:id="rId31"/>
    <p:sldId id="1679" r:id="rId32"/>
    <p:sldId id="435" r:id="rId33"/>
    <p:sldId id="443" r:id="rId34"/>
    <p:sldId id="446" r:id="rId35"/>
    <p:sldId id="447" r:id="rId36"/>
    <p:sldId id="448" r:id="rId37"/>
    <p:sldId id="449" r:id="rId38"/>
    <p:sldId id="450" r:id="rId39"/>
    <p:sldId id="437" r:id="rId40"/>
    <p:sldId id="439" r:id="rId41"/>
    <p:sldId id="440" r:id="rId42"/>
    <p:sldId id="1680" r:id="rId43"/>
    <p:sldId id="1681" r:id="rId44"/>
    <p:sldId id="1682" r:id="rId45"/>
    <p:sldId id="1683" r:id="rId46"/>
    <p:sldId id="1684" r:id="rId47"/>
    <p:sldId id="1685" r:id="rId48"/>
    <p:sldId id="1686" r:id="rId49"/>
    <p:sldId id="452" r:id="rId50"/>
    <p:sldId id="1687" r:id="rId51"/>
    <p:sldId id="1688" r:id="rId52"/>
    <p:sldId id="1689" r:id="rId53"/>
    <p:sldId id="1690" r:id="rId54"/>
    <p:sldId id="1691" r:id="rId55"/>
    <p:sldId id="1692" r:id="rId56"/>
    <p:sldId id="441" r:id="rId57"/>
    <p:sldId id="438" r:id="rId58"/>
    <p:sldId id="453" r:id="rId59"/>
    <p:sldId id="454" r:id="rId60"/>
    <p:sldId id="1693" r:id="rId61"/>
    <p:sldId id="1694" r:id="rId62"/>
    <p:sldId id="1695" r:id="rId63"/>
    <p:sldId id="1696" r:id="rId64"/>
    <p:sldId id="468" r:id="rId65"/>
    <p:sldId id="1697" r:id="rId66"/>
    <p:sldId id="467" r:id="rId67"/>
    <p:sldId id="1698" r:id="rId68"/>
    <p:sldId id="460" r:id="rId69"/>
    <p:sldId id="1699" r:id="rId70"/>
    <p:sldId id="1700" r:id="rId71"/>
    <p:sldId id="1701" r:id="rId72"/>
    <p:sldId id="1702" r:id="rId73"/>
    <p:sldId id="1703" r:id="rId74"/>
    <p:sldId id="456" r:id="rId75"/>
    <p:sldId id="474" r:id="rId76"/>
    <p:sldId id="1704" r:id="rId77"/>
    <p:sldId id="1705" r:id="rId78"/>
    <p:sldId id="299"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FFFFFF"/>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293" autoAdjust="0"/>
  </p:normalViewPr>
  <p:slideViewPr>
    <p:cSldViewPr snapToGrid="0">
      <p:cViewPr varScale="1">
        <p:scale>
          <a:sx n="63" d="100"/>
          <a:sy n="63" d="100"/>
        </p:scale>
        <p:origin x="10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00C865-36BA-42ED-9075-CC27A762619E}" type="datetimeFigureOut">
              <a:rPr lang="en-US" smtClean="0"/>
              <a:t>13-Jun-18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0BEFA2-DB8E-4505-A796-82D0DCB4D6FB}" type="slidenum">
              <a:rPr lang="en-US" smtClean="0"/>
              <a:t>‹#›</a:t>
            </a:fld>
            <a:endParaRPr lang="en-US"/>
          </a:p>
        </p:txBody>
      </p:sp>
    </p:spTree>
    <p:extLst>
      <p:ext uri="{BB962C8B-B14F-4D97-AF65-F5344CB8AC3E}">
        <p14:creationId xmlns:p14="http://schemas.microsoft.com/office/powerpoint/2010/main" val="1186273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latin typeface="Segoe UI" panose="020B0502040204020203" pitchFamily="34" charset="0"/>
              <a:ea typeface="Segoe UI"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D5F8F-46C9-46A5-9E1B-00B0A72B40B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620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8307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584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1398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0624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4465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2475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1759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8209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5697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7397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84C4E6-F21E-4F16-B366-370D7E7427DD}"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6836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7360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706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5418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7650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63472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994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19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4784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6946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56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42466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1124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3715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1755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7686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223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0098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27566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4.xml"/><Relationship Id="rId4"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Title Slide Photo_Option">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t="-1"/>
          <a:stretch/>
        </p:blipFill>
        <p:spPr>
          <a:xfrm>
            <a:off x="-7199" y="1"/>
            <a:ext cx="12199200" cy="5162399"/>
          </a:xfrm>
          <a:prstGeom prst="rect">
            <a:avLst/>
          </a:prstGeom>
        </p:spPr>
      </p:pic>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828315" y="6029312"/>
            <a:ext cx="1673267" cy="368686"/>
          </a:xfrm>
          <a:prstGeom prst="rect">
            <a:avLst/>
          </a:prstGeom>
        </p:spPr>
      </p:pic>
      <p:sp>
        <p:nvSpPr>
          <p:cNvPr id="8" name="Title 1"/>
          <p:cNvSpPr>
            <a:spLocks noGrp="1"/>
          </p:cNvSpPr>
          <p:nvPr>
            <p:ph type="title" hasCustomPrompt="1"/>
          </p:nvPr>
        </p:nvSpPr>
        <p:spPr bwMode="auto">
          <a:xfrm>
            <a:off x="269303" y="2084173"/>
            <a:ext cx="6274911" cy="1793104"/>
          </a:xfrm>
          <a:noFill/>
        </p:spPr>
        <p:txBody>
          <a:bodyPr lIns="146304" tIns="91440" rIns="146304" bIns="91440" anchor="t" anchorCtr="0"/>
          <a:lstStyle>
            <a:lvl1pPr>
              <a:defRPr sz="5293" spc="-98" baseline="0">
                <a:gradFill>
                  <a:gsLst>
                    <a:gs pos="64646">
                      <a:srgbClr val="FFFFFF"/>
                    </a:gs>
                    <a:gs pos="45000">
                      <a:srgbClr val="FFFFFF"/>
                    </a:gs>
                  </a:gsLst>
                  <a:lin ang="5400000" scaled="0"/>
                </a:gradFill>
              </a:defRPr>
            </a:lvl1pPr>
          </a:lstStyle>
          <a:p>
            <a:r>
              <a:rPr lang="en-US" dirty="0"/>
              <a:t>Presentation title</a:t>
            </a:r>
          </a:p>
        </p:txBody>
      </p:sp>
      <p:sp>
        <p:nvSpPr>
          <p:cNvPr id="10" name="Text Placeholder 2"/>
          <p:cNvSpPr>
            <a:spLocks noGrp="1"/>
          </p:cNvSpPr>
          <p:nvPr>
            <p:ph type="body" sz="quarter" idx="14" hasCustomPrompt="1"/>
          </p:nvPr>
        </p:nvSpPr>
        <p:spPr bwMode="auto">
          <a:xfrm>
            <a:off x="267683" y="3877258"/>
            <a:ext cx="6276530" cy="1698765"/>
          </a:xfrm>
        </p:spPr>
        <p:txBody>
          <a:bodyPr tIns="109728" bIns="109728">
            <a:noAutofit/>
          </a:bodyPr>
          <a:lstStyle>
            <a:lvl1pPr marL="0" indent="0">
              <a:spcBef>
                <a:spcPts val="0"/>
              </a:spcBef>
              <a:buNone/>
              <a:defRPr sz="3136">
                <a:gradFill>
                  <a:gsLst>
                    <a:gs pos="64646">
                      <a:srgbClr val="FFFFFF"/>
                    </a:gs>
                    <a:gs pos="4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314368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B6CC-D100-4EDE-9B57-0028839A2E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E69006-54F5-405A-A48F-EE0B13C169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2FE23B-887B-4B4C-BC57-8682DCC2BC70}"/>
              </a:ext>
            </a:extLst>
          </p:cNvPr>
          <p:cNvSpPr>
            <a:spLocks noGrp="1"/>
          </p:cNvSpPr>
          <p:nvPr>
            <p:ph type="dt" sz="half" idx="10"/>
          </p:nvPr>
        </p:nvSpPr>
        <p:spPr/>
        <p:txBody>
          <a:bodyPr/>
          <a:lstStyle/>
          <a:p>
            <a:fld id="{D67D8791-1773-4E6A-AA99-B1D40149EC84}" type="datetimeFigureOut">
              <a:rPr lang="en-IN" smtClean="0"/>
              <a:t>13-06-2018</a:t>
            </a:fld>
            <a:endParaRPr lang="en-IN"/>
          </a:p>
        </p:txBody>
      </p:sp>
      <p:sp>
        <p:nvSpPr>
          <p:cNvPr id="5" name="Footer Placeholder 4">
            <a:extLst>
              <a:ext uri="{FF2B5EF4-FFF2-40B4-BE49-F238E27FC236}">
                <a16:creationId xmlns:a16="http://schemas.microsoft.com/office/drawing/2014/main" id="{E1548015-03C9-4783-863F-B65EA3D01B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F925F3-9A42-421D-A437-003140029D68}"/>
              </a:ext>
            </a:extLst>
          </p:cNvPr>
          <p:cNvSpPr>
            <a:spLocks noGrp="1"/>
          </p:cNvSpPr>
          <p:nvPr>
            <p:ph type="sldNum" sz="quarter" idx="12"/>
          </p:nvPr>
        </p:nvSpPr>
        <p:spPr/>
        <p:txBody>
          <a:bodyPr/>
          <a:lstStyle/>
          <a:p>
            <a:fld id="{3DF7879A-BE72-4568-B585-8A235DD2AA4C}" type="slidenum">
              <a:rPr lang="en-IN" smtClean="0"/>
              <a:t>‹#›</a:t>
            </a:fld>
            <a:endParaRPr lang="en-IN"/>
          </a:p>
        </p:txBody>
      </p:sp>
    </p:spTree>
    <p:extLst>
      <p:ext uri="{BB962C8B-B14F-4D97-AF65-F5344CB8AC3E}">
        <p14:creationId xmlns:p14="http://schemas.microsoft.com/office/powerpoint/2010/main" val="312894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820A-F751-433C-A0B8-B43C2D6BF5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3449F0-14E3-403A-BBF9-24F935A22B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5B5F67-5B74-463B-BEDC-EC9368CB7E60}"/>
              </a:ext>
            </a:extLst>
          </p:cNvPr>
          <p:cNvSpPr>
            <a:spLocks noGrp="1"/>
          </p:cNvSpPr>
          <p:nvPr>
            <p:ph type="dt" sz="half" idx="10"/>
          </p:nvPr>
        </p:nvSpPr>
        <p:spPr/>
        <p:txBody>
          <a:bodyPr/>
          <a:lstStyle/>
          <a:p>
            <a:fld id="{C4893C64-7AE5-4241-A504-71455322F0AE}" type="datetimeFigureOut">
              <a:rPr lang="en-US" smtClean="0"/>
              <a:t>13-Jun-18</a:t>
            </a:fld>
            <a:endParaRPr lang="en-US"/>
          </a:p>
        </p:txBody>
      </p:sp>
      <p:sp>
        <p:nvSpPr>
          <p:cNvPr id="5" name="Footer Placeholder 4">
            <a:extLst>
              <a:ext uri="{FF2B5EF4-FFF2-40B4-BE49-F238E27FC236}">
                <a16:creationId xmlns:a16="http://schemas.microsoft.com/office/drawing/2014/main" id="{FC197C9A-2990-46CD-B670-8EA739309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B341D-0B44-4683-A7C5-31744BDA0E05}"/>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38736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E353-7CE1-44B4-93D7-CC0B2769B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4F862-05F5-4195-BC1B-62A4EE2B899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370C5-F146-474D-9522-A1EDDE2E8C9D}"/>
              </a:ext>
            </a:extLst>
          </p:cNvPr>
          <p:cNvSpPr>
            <a:spLocks noGrp="1"/>
          </p:cNvSpPr>
          <p:nvPr>
            <p:ph type="dt" sz="half" idx="10"/>
          </p:nvPr>
        </p:nvSpPr>
        <p:spPr/>
        <p:txBody>
          <a:bodyPr/>
          <a:lstStyle/>
          <a:p>
            <a:fld id="{C4893C64-7AE5-4241-A504-71455322F0AE}" type="datetimeFigureOut">
              <a:rPr lang="en-US" smtClean="0"/>
              <a:t>13-Jun-18</a:t>
            </a:fld>
            <a:endParaRPr lang="en-US"/>
          </a:p>
        </p:txBody>
      </p:sp>
      <p:sp>
        <p:nvSpPr>
          <p:cNvPr id="5" name="Footer Placeholder 4">
            <a:extLst>
              <a:ext uri="{FF2B5EF4-FFF2-40B4-BE49-F238E27FC236}">
                <a16:creationId xmlns:a16="http://schemas.microsoft.com/office/drawing/2014/main" id="{3427A41F-9BC6-4AF8-B70B-FB344382D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035A4-305A-467A-950C-09074FBBA084}"/>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967791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0255-E75E-4450-9639-3578B2633C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7D47A9-95DC-4F2F-8E66-2837D4388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84C643-4A81-491A-B138-886FB62677D8}"/>
              </a:ext>
            </a:extLst>
          </p:cNvPr>
          <p:cNvSpPr>
            <a:spLocks noGrp="1"/>
          </p:cNvSpPr>
          <p:nvPr>
            <p:ph type="dt" sz="half" idx="10"/>
          </p:nvPr>
        </p:nvSpPr>
        <p:spPr/>
        <p:txBody>
          <a:bodyPr/>
          <a:lstStyle/>
          <a:p>
            <a:fld id="{C4893C64-7AE5-4241-A504-71455322F0AE}" type="datetimeFigureOut">
              <a:rPr lang="en-US" smtClean="0"/>
              <a:t>13-Jun-18</a:t>
            </a:fld>
            <a:endParaRPr lang="en-US"/>
          </a:p>
        </p:txBody>
      </p:sp>
      <p:sp>
        <p:nvSpPr>
          <p:cNvPr id="5" name="Footer Placeholder 4">
            <a:extLst>
              <a:ext uri="{FF2B5EF4-FFF2-40B4-BE49-F238E27FC236}">
                <a16:creationId xmlns:a16="http://schemas.microsoft.com/office/drawing/2014/main" id="{AB8A58DB-F64B-4A1E-884E-3777EA183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F87C3-7EB5-4C07-A665-1B7C014EE3F1}"/>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140519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ABDF-3F80-4818-B54A-2779DD8954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21A77E-13C8-4FA3-ADEB-F3C1F4E27E2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FDB5D0-689A-44AD-A1C9-EC14195C5E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792E8C-9CCD-4221-A404-DA5CF3DBB8C5}"/>
              </a:ext>
            </a:extLst>
          </p:cNvPr>
          <p:cNvSpPr>
            <a:spLocks noGrp="1"/>
          </p:cNvSpPr>
          <p:nvPr>
            <p:ph type="dt" sz="half" idx="10"/>
          </p:nvPr>
        </p:nvSpPr>
        <p:spPr/>
        <p:txBody>
          <a:bodyPr/>
          <a:lstStyle/>
          <a:p>
            <a:fld id="{C4893C64-7AE5-4241-A504-71455322F0AE}" type="datetimeFigureOut">
              <a:rPr lang="en-US" smtClean="0"/>
              <a:t>13-Jun-18</a:t>
            </a:fld>
            <a:endParaRPr lang="en-US"/>
          </a:p>
        </p:txBody>
      </p:sp>
      <p:sp>
        <p:nvSpPr>
          <p:cNvPr id="6" name="Footer Placeholder 5">
            <a:extLst>
              <a:ext uri="{FF2B5EF4-FFF2-40B4-BE49-F238E27FC236}">
                <a16:creationId xmlns:a16="http://schemas.microsoft.com/office/drawing/2014/main" id="{8B59EFF7-33E7-4AB8-87F9-01379B7698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A1FBB-DCB5-492D-B3DE-659A8F7B4CC7}"/>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215984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FEAE-E7DD-41CE-9C4D-7319C8A41B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DEB357-643F-464E-AA6C-99BB7AB66D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C3CA8A4-C4D9-4922-84CD-93BEEB651B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F66C01-C586-48D2-BBB3-7D8AF935B8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117EF4-AE78-4E97-9DD8-D9E8B49AAE5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48CE50-2AF1-4D15-9FCB-D1FF7B61A7FB}"/>
              </a:ext>
            </a:extLst>
          </p:cNvPr>
          <p:cNvSpPr>
            <a:spLocks noGrp="1"/>
          </p:cNvSpPr>
          <p:nvPr>
            <p:ph type="dt" sz="half" idx="10"/>
          </p:nvPr>
        </p:nvSpPr>
        <p:spPr/>
        <p:txBody>
          <a:bodyPr/>
          <a:lstStyle/>
          <a:p>
            <a:fld id="{C4893C64-7AE5-4241-A504-71455322F0AE}" type="datetimeFigureOut">
              <a:rPr lang="en-US" smtClean="0"/>
              <a:t>13-Jun-18</a:t>
            </a:fld>
            <a:endParaRPr lang="en-US"/>
          </a:p>
        </p:txBody>
      </p:sp>
      <p:sp>
        <p:nvSpPr>
          <p:cNvPr id="8" name="Footer Placeholder 7">
            <a:extLst>
              <a:ext uri="{FF2B5EF4-FFF2-40B4-BE49-F238E27FC236}">
                <a16:creationId xmlns:a16="http://schemas.microsoft.com/office/drawing/2014/main" id="{7824A7F2-5255-4CD0-8CA9-61ADEB3E7D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46297E-A73F-438F-9AAB-A7F8F05B4D0F}"/>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282711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6EE01-5F2F-4F52-8944-AB9BC78165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9B3D40-BF3B-4FDD-9671-02E9379105D9}"/>
              </a:ext>
            </a:extLst>
          </p:cNvPr>
          <p:cNvSpPr>
            <a:spLocks noGrp="1"/>
          </p:cNvSpPr>
          <p:nvPr>
            <p:ph type="dt" sz="half" idx="10"/>
          </p:nvPr>
        </p:nvSpPr>
        <p:spPr/>
        <p:txBody>
          <a:bodyPr/>
          <a:lstStyle/>
          <a:p>
            <a:fld id="{C4893C64-7AE5-4241-A504-71455322F0AE}" type="datetimeFigureOut">
              <a:rPr lang="en-US" smtClean="0"/>
              <a:t>13-Jun-18</a:t>
            </a:fld>
            <a:endParaRPr lang="en-US"/>
          </a:p>
        </p:txBody>
      </p:sp>
      <p:sp>
        <p:nvSpPr>
          <p:cNvPr id="4" name="Footer Placeholder 3">
            <a:extLst>
              <a:ext uri="{FF2B5EF4-FFF2-40B4-BE49-F238E27FC236}">
                <a16:creationId xmlns:a16="http://schemas.microsoft.com/office/drawing/2014/main" id="{706D50C6-291D-4EB0-8B4E-052D38DBE2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E0952C-8145-46AB-A2A6-E5DEA7B2653D}"/>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267722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185AE-B2A5-40C5-A6F8-C0DD67A6F3B9}"/>
              </a:ext>
            </a:extLst>
          </p:cNvPr>
          <p:cNvSpPr>
            <a:spLocks noGrp="1"/>
          </p:cNvSpPr>
          <p:nvPr>
            <p:ph type="dt" sz="half" idx="10"/>
          </p:nvPr>
        </p:nvSpPr>
        <p:spPr/>
        <p:txBody>
          <a:bodyPr/>
          <a:lstStyle/>
          <a:p>
            <a:fld id="{C4893C64-7AE5-4241-A504-71455322F0AE}" type="datetimeFigureOut">
              <a:rPr lang="en-US" smtClean="0"/>
              <a:t>13-Jun-18</a:t>
            </a:fld>
            <a:endParaRPr lang="en-US"/>
          </a:p>
        </p:txBody>
      </p:sp>
      <p:sp>
        <p:nvSpPr>
          <p:cNvPr id="3" name="Footer Placeholder 2">
            <a:extLst>
              <a:ext uri="{FF2B5EF4-FFF2-40B4-BE49-F238E27FC236}">
                <a16:creationId xmlns:a16="http://schemas.microsoft.com/office/drawing/2014/main" id="{AD3CBB6C-D680-4CA6-A66D-BD1725E441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332C0F-60AC-4483-97CE-75C5598D58F4}"/>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134520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452C-3727-4A4B-86BE-CE845191F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161721-9251-4A4D-B310-BE3FD8BCEE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B3FFEC-DDCA-4AD1-A76F-2A905A98FF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61FF2D-5864-4251-A3DA-79C9ECCAAB8D}"/>
              </a:ext>
            </a:extLst>
          </p:cNvPr>
          <p:cNvSpPr>
            <a:spLocks noGrp="1"/>
          </p:cNvSpPr>
          <p:nvPr>
            <p:ph type="dt" sz="half" idx="10"/>
          </p:nvPr>
        </p:nvSpPr>
        <p:spPr/>
        <p:txBody>
          <a:bodyPr/>
          <a:lstStyle/>
          <a:p>
            <a:fld id="{C4893C64-7AE5-4241-A504-71455322F0AE}" type="datetimeFigureOut">
              <a:rPr lang="en-US" smtClean="0"/>
              <a:t>13-Jun-18</a:t>
            </a:fld>
            <a:endParaRPr lang="en-US"/>
          </a:p>
        </p:txBody>
      </p:sp>
      <p:sp>
        <p:nvSpPr>
          <p:cNvPr id="6" name="Footer Placeholder 5">
            <a:extLst>
              <a:ext uri="{FF2B5EF4-FFF2-40B4-BE49-F238E27FC236}">
                <a16:creationId xmlns:a16="http://schemas.microsoft.com/office/drawing/2014/main" id="{FB42D38D-125F-47CD-B2D7-191891AF8D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8AA65-D17E-4AB7-8D84-6A2874D9DA65}"/>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1152206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F0A4-0B0D-4C11-8791-200F427A34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ADF5FD-0BD2-4AC9-B69B-1825922AE4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EB7A38-BB63-4820-AD9D-598625C5B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DD0742-0BCD-4B1B-87EE-4F2D44F09C9E}"/>
              </a:ext>
            </a:extLst>
          </p:cNvPr>
          <p:cNvSpPr>
            <a:spLocks noGrp="1"/>
          </p:cNvSpPr>
          <p:nvPr>
            <p:ph type="dt" sz="half" idx="10"/>
          </p:nvPr>
        </p:nvSpPr>
        <p:spPr/>
        <p:txBody>
          <a:bodyPr/>
          <a:lstStyle/>
          <a:p>
            <a:fld id="{C4893C64-7AE5-4241-A504-71455322F0AE}" type="datetimeFigureOut">
              <a:rPr lang="en-US" smtClean="0"/>
              <a:t>13-Jun-18</a:t>
            </a:fld>
            <a:endParaRPr lang="en-US"/>
          </a:p>
        </p:txBody>
      </p:sp>
      <p:sp>
        <p:nvSpPr>
          <p:cNvPr id="6" name="Footer Placeholder 5">
            <a:extLst>
              <a:ext uri="{FF2B5EF4-FFF2-40B4-BE49-F238E27FC236}">
                <a16:creationId xmlns:a16="http://schemas.microsoft.com/office/drawing/2014/main" id="{3610F867-9D7F-458E-A424-4ACE2E209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F52374-0FA8-4447-8CE6-955E0A6B8CEB}"/>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165304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6C3B7A-BC70-4A5A-ABED-8880FDDAD962}"/>
              </a:ext>
            </a:extLst>
          </p:cNvPr>
          <p:cNvSpPr>
            <a:spLocks noGrp="1"/>
          </p:cNvSpPr>
          <p:nvPr>
            <p:ph type="title"/>
          </p:nvPr>
        </p:nvSpPr>
        <p:spPr/>
        <p:txBody>
          <a:bodyPr/>
          <a:lstStyle/>
          <a:p>
            <a:r>
              <a:rPr lang="en-US"/>
              <a:t>Click to edit Master title style</a:t>
            </a:r>
            <a:endParaRPr lang="it-IT"/>
          </a:p>
        </p:txBody>
      </p:sp>
      <p:grpSp>
        <p:nvGrpSpPr>
          <p:cNvPr id="10" name="Group 9">
            <a:extLst>
              <a:ext uri="{FF2B5EF4-FFF2-40B4-BE49-F238E27FC236}">
                <a16:creationId xmlns:a16="http://schemas.microsoft.com/office/drawing/2014/main" id="{81DD0A82-91EC-41BD-95C4-688F4CB146F0}"/>
              </a:ext>
            </a:extLst>
          </p:cNvPr>
          <p:cNvGrpSpPr/>
          <p:nvPr userDrawn="1"/>
        </p:nvGrpSpPr>
        <p:grpSpPr>
          <a:xfrm>
            <a:off x="0" y="6302026"/>
            <a:ext cx="12192000" cy="555974"/>
            <a:chOff x="0" y="6451105"/>
            <a:chExt cx="12436475" cy="555974"/>
          </a:xfrm>
        </p:grpSpPr>
        <p:sp>
          <p:nvSpPr>
            <p:cNvPr id="11" name="Rectangle 10">
              <a:extLst>
                <a:ext uri="{FF2B5EF4-FFF2-40B4-BE49-F238E27FC236}">
                  <a16:creationId xmlns:a16="http://schemas.microsoft.com/office/drawing/2014/main" id="{DD3EFD4E-9F90-47F8-8AD2-FD7742D29DE1}"/>
                </a:ext>
              </a:extLst>
            </p:cNvPr>
            <p:cNvSpPr/>
            <p:nvPr userDrawn="1"/>
          </p:nvSpPr>
          <p:spPr bwMode="auto">
            <a:xfrm>
              <a:off x="0" y="6451105"/>
              <a:ext cx="12436475" cy="543421"/>
            </a:xfrm>
            <a:prstGeom prst="rect">
              <a:avLst/>
            </a:prstGeom>
            <a:solidFill>
              <a:srgbClr val="409AE1"/>
            </a:solidFill>
            <a:ln w="28575">
              <a:noFill/>
            </a:ln>
          </p:spPr>
          <p:txBody>
            <a:bodyPr vert="horz" wrap="square" lIns="93234" tIns="46616" rIns="93234" bIns="46616" numCol="1" anchor="t" anchorCtr="0" compatLnSpc="1">
              <a:prstTxWarp prst="textNoShape">
                <a:avLst/>
              </a:prstTxWarp>
            </a:bodyPr>
            <a:lstStyle/>
            <a:p>
              <a:pPr marR="0" lvl="0" indent="0" defTabSz="950938" fontAlgn="auto">
                <a:lnSpc>
                  <a:spcPct val="100000"/>
                </a:lnSpc>
                <a:spcBef>
                  <a:spcPts val="0"/>
                </a:spcBef>
                <a:spcAft>
                  <a:spcPts val="0"/>
                </a:spcAft>
                <a:buClrTx/>
                <a:buSzTx/>
                <a:buFontTx/>
                <a:buNone/>
                <a:tabLst/>
              </a:pPr>
              <a:endParaRPr kumimoji="0" lang="en-US" sz="1071" b="0" i="0" u="none" strike="noStrike" kern="0" cap="none" spc="0" normalizeH="0" baseline="0" dirty="0">
                <a:ln>
                  <a:noFill/>
                </a:ln>
                <a:solidFill>
                  <a:srgbClr val="333333"/>
                </a:solidFill>
                <a:effectLst/>
                <a:uLnTx/>
                <a:uFillTx/>
              </a:endParaRPr>
            </a:p>
          </p:txBody>
        </p:sp>
        <p:sp>
          <p:nvSpPr>
            <p:cNvPr id="12" name="Freeform 12">
              <a:extLst>
                <a:ext uri="{FF2B5EF4-FFF2-40B4-BE49-F238E27FC236}">
                  <a16:creationId xmlns:a16="http://schemas.microsoft.com/office/drawing/2014/main" id="{6552D741-8A27-43A7-B83B-237901122143}"/>
                </a:ext>
              </a:extLst>
            </p:cNvPr>
            <p:cNvSpPr>
              <a:spLocks/>
            </p:cNvSpPr>
            <p:nvPr userDrawn="1"/>
          </p:nvSpPr>
          <p:spPr bwMode="auto">
            <a:xfrm>
              <a:off x="9525833" y="6803878"/>
              <a:ext cx="272508" cy="37483"/>
            </a:xfrm>
            <a:custGeom>
              <a:avLst/>
              <a:gdLst>
                <a:gd name="T0" fmla="*/ 704 w 756"/>
                <a:gd name="T1" fmla="*/ 104 h 104"/>
                <a:gd name="T2" fmla="*/ 52 w 756"/>
                <a:gd name="T3" fmla="*/ 104 h 104"/>
                <a:gd name="T4" fmla="*/ 52 w 756"/>
                <a:gd name="T5" fmla="*/ 104 h 104"/>
                <a:gd name="T6" fmla="*/ 42 w 756"/>
                <a:gd name="T7" fmla="*/ 104 h 104"/>
                <a:gd name="T8" fmla="*/ 32 w 756"/>
                <a:gd name="T9" fmla="*/ 100 h 104"/>
                <a:gd name="T10" fmla="*/ 22 w 756"/>
                <a:gd name="T11" fmla="*/ 96 h 104"/>
                <a:gd name="T12" fmla="*/ 14 w 756"/>
                <a:gd name="T13" fmla="*/ 90 h 104"/>
                <a:gd name="T14" fmla="*/ 8 w 756"/>
                <a:gd name="T15" fmla="*/ 82 h 104"/>
                <a:gd name="T16" fmla="*/ 4 w 756"/>
                <a:gd name="T17" fmla="*/ 72 h 104"/>
                <a:gd name="T18" fmla="*/ 0 w 756"/>
                <a:gd name="T19" fmla="*/ 62 h 104"/>
                <a:gd name="T20" fmla="*/ 0 w 756"/>
                <a:gd name="T21" fmla="*/ 52 h 104"/>
                <a:gd name="T22" fmla="*/ 0 w 756"/>
                <a:gd name="T23" fmla="*/ 52 h 104"/>
                <a:gd name="T24" fmla="*/ 0 w 756"/>
                <a:gd name="T25" fmla="*/ 42 h 104"/>
                <a:gd name="T26" fmla="*/ 4 w 756"/>
                <a:gd name="T27" fmla="*/ 32 h 104"/>
                <a:gd name="T28" fmla="*/ 8 w 756"/>
                <a:gd name="T29" fmla="*/ 22 h 104"/>
                <a:gd name="T30" fmla="*/ 14 w 756"/>
                <a:gd name="T31" fmla="*/ 16 h 104"/>
                <a:gd name="T32" fmla="*/ 22 w 756"/>
                <a:gd name="T33" fmla="*/ 8 h 104"/>
                <a:gd name="T34" fmla="*/ 32 w 756"/>
                <a:gd name="T35" fmla="*/ 4 h 104"/>
                <a:gd name="T36" fmla="*/ 42 w 756"/>
                <a:gd name="T37" fmla="*/ 0 h 104"/>
                <a:gd name="T38" fmla="*/ 52 w 756"/>
                <a:gd name="T39" fmla="*/ 0 h 104"/>
                <a:gd name="T40" fmla="*/ 704 w 756"/>
                <a:gd name="T41" fmla="*/ 0 h 104"/>
                <a:gd name="T42" fmla="*/ 704 w 756"/>
                <a:gd name="T43" fmla="*/ 0 h 104"/>
                <a:gd name="T44" fmla="*/ 714 w 756"/>
                <a:gd name="T45" fmla="*/ 0 h 104"/>
                <a:gd name="T46" fmla="*/ 724 w 756"/>
                <a:gd name="T47" fmla="*/ 4 h 104"/>
                <a:gd name="T48" fmla="*/ 732 w 756"/>
                <a:gd name="T49" fmla="*/ 8 h 104"/>
                <a:gd name="T50" fmla="*/ 740 w 756"/>
                <a:gd name="T51" fmla="*/ 16 h 104"/>
                <a:gd name="T52" fmla="*/ 748 w 756"/>
                <a:gd name="T53" fmla="*/ 22 h 104"/>
                <a:gd name="T54" fmla="*/ 752 w 756"/>
                <a:gd name="T55" fmla="*/ 32 h 104"/>
                <a:gd name="T56" fmla="*/ 756 w 756"/>
                <a:gd name="T57" fmla="*/ 42 h 104"/>
                <a:gd name="T58" fmla="*/ 756 w 756"/>
                <a:gd name="T59" fmla="*/ 52 h 104"/>
                <a:gd name="T60" fmla="*/ 756 w 756"/>
                <a:gd name="T61" fmla="*/ 52 h 104"/>
                <a:gd name="T62" fmla="*/ 756 w 756"/>
                <a:gd name="T63" fmla="*/ 62 h 104"/>
                <a:gd name="T64" fmla="*/ 752 w 756"/>
                <a:gd name="T65" fmla="*/ 72 h 104"/>
                <a:gd name="T66" fmla="*/ 748 w 756"/>
                <a:gd name="T67" fmla="*/ 82 h 104"/>
                <a:gd name="T68" fmla="*/ 740 w 756"/>
                <a:gd name="T69" fmla="*/ 90 h 104"/>
                <a:gd name="T70" fmla="*/ 732 w 756"/>
                <a:gd name="T71" fmla="*/ 96 h 104"/>
                <a:gd name="T72" fmla="*/ 724 w 756"/>
                <a:gd name="T73" fmla="*/ 100 h 104"/>
                <a:gd name="T74" fmla="*/ 714 w 756"/>
                <a:gd name="T75" fmla="*/ 104 h 104"/>
                <a:gd name="T76" fmla="*/ 704 w 756"/>
                <a:gd name="T77" fmla="*/ 104 h 104"/>
                <a:gd name="T78" fmla="*/ 704 w 756"/>
                <a:gd name="T7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6" h="104">
                  <a:moveTo>
                    <a:pt x="704" y="104"/>
                  </a:moveTo>
                  <a:lnTo>
                    <a:pt x="52" y="104"/>
                  </a:lnTo>
                  <a:lnTo>
                    <a:pt x="52" y="104"/>
                  </a:lnTo>
                  <a:lnTo>
                    <a:pt x="42" y="104"/>
                  </a:lnTo>
                  <a:lnTo>
                    <a:pt x="32" y="100"/>
                  </a:lnTo>
                  <a:lnTo>
                    <a:pt x="22" y="96"/>
                  </a:lnTo>
                  <a:lnTo>
                    <a:pt x="14" y="90"/>
                  </a:lnTo>
                  <a:lnTo>
                    <a:pt x="8" y="82"/>
                  </a:lnTo>
                  <a:lnTo>
                    <a:pt x="4" y="72"/>
                  </a:lnTo>
                  <a:lnTo>
                    <a:pt x="0" y="62"/>
                  </a:lnTo>
                  <a:lnTo>
                    <a:pt x="0" y="52"/>
                  </a:lnTo>
                  <a:lnTo>
                    <a:pt x="0" y="52"/>
                  </a:lnTo>
                  <a:lnTo>
                    <a:pt x="0" y="42"/>
                  </a:lnTo>
                  <a:lnTo>
                    <a:pt x="4" y="32"/>
                  </a:lnTo>
                  <a:lnTo>
                    <a:pt x="8" y="22"/>
                  </a:lnTo>
                  <a:lnTo>
                    <a:pt x="14" y="16"/>
                  </a:lnTo>
                  <a:lnTo>
                    <a:pt x="22" y="8"/>
                  </a:lnTo>
                  <a:lnTo>
                    <a:pt x="32" y="4"/>
                  </a:lnTo>
                  <a:lnTo>
                    <a:pt x="42" y="0"/>
                  </a:lnTo>
                  <a:lnTo>
                    <a:pt x="52" y="0"/>
                  </a:lnTo>
                  <a:lnTo>
                    <a:pt x="704" y="0"/>
                  </a:lnTo>
                  <a:lnTo>
                    <a:pt x="704" y="0"/>
                  </a:lnTo>
                  <a:lnTo>
                    <a:pt x="714" y="0"/>
                  </a:lnTo>
                  <a:lnTo>
                    <a:pt x="724" y="4"/>
                  </a:lnTo>
                  <a:lnTo>
                    <a:pt x="732" y="8"/>
                  </a:lnTo>
                  <a:lnTo>
                    <a:pt x="740" y="16"/>
                  </a:lnTo>
                  <a:lnTo>
                    <a:pt x="748" y="22"/>
                  </a:lnTo>
                  <a:lnTo>
                    <a:pt x="752" y="32"/>
                  </a:lnTo>
                  <a:lnTo>
                    <a:pt x="756" y="42"/>
                  </a:lnTo>
                  <a:lnTo>
                    <a:pt x="756" y="52"/>
                  </a:lnTo>
                  <a:lnTo>
                    <a:pt x="756" y="52"/>
                  </a:lnTo>
                  <a:lnTo>
                    <a:pt x="756" y="62"/>
                  </a:lnTo>
                  <a:lnTo>
                    <a:pt x="752" y="72"/>
                  </a:lnTo>
                  <a:lnTo>
                    <a:pt x="748" y="82"/>
                  </a:lnTo>
                  <a:lnTo>
                    <a:pt x="740" y="90"/>
                  </a:lnTo>
                  <a:lnTo>
                    <a:pt x="732" y="96"/>
                  </a:lnTo>
                  <a:lnTo>
                    <a:pt x="724" y="100"/>
                  </a:lnTo>
                  <a:lnTo>
                    <a:pt x="714" y="104"/>
                  </a:lnTo>
                  <a:lnTo>
                    <a:pt x="704" y="104"/>
                  </a:lnTo>
                  <a:lnTo>
                    <a:pt x="704" y="104"/>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13" name="Freeform 13">
              <a:extLst>
                <a:ext uri="{FF2B5EF4-FFF2-40B4-BE49-F238E27FC236}">
                  <a16:creationId xmlns:a16="http://schemas.microsoft.com/office/drawing/2014/main" id="{C91FFD4D-7DDD-452D-94C9-393036AAB7FE}"/>
                </a:ext>
              </a:extLst>
            </p:cNvPr>
            <p:cNvSpPr>
              <a:spLocks/>
            </p:cNvSpPr>
            <p:nvPr userDrawn="1"/>
          </p:nvSpPr>
          <p:spPr bwMode="auto">
            <a:xfrm>
              <a:off x="9760854" y="6762790"/>
              <a:ext cx="321532" cy="181544"/>
            </a:xfrm>
            <a:custGeom>
              <a:avLst/>
              <a:gdLst>
                <a:gd name="T0" fmla="*/ 456 w 892"/>
                <a:gd name="T1" fmla="*/ 406 h 406"/>
                <a:gd name="T2" fmla="*/ 436 w 892"/>
                <a:gd name="T3" fmla="*/ 402 h 406"/>
                <a:gd name="T4" fmla="*/ 418 w 892"/>
                <a:gd name="T5" fmla="*/ 390 h 406"/>
                <a:gd name="T6" fmla="*/ 408 w 892"/>
                <a:gd name="T7" fmla="*/ 374 h 406"/>
                <a:gd name="T8" fmla="*/ 404 w 892"/>
                <a:gd name="T9" fmla="*/ 354 h 406"/>
                <a:gd name="T10" fmla="*/ 402 w 892"/>
                <a:gd name="T11" fmla="*/ 346 h 406"/>
                <a:gd name="T12" fmla="*/ 396 w 892"/>
                <a:gd name="T13" fmla="*/ 344 h 406"/>
                <a:gd name="T14" fmla="*/ 164 w 892"/>
                <a:gd name="T15" fmla="*/ 344 h 406"/>
                <a:gd name="T16" fmla="*/ 138 w 892"/>
                <a:gd name="T17" fmla="*/ 344 h 406"/>
                <a:gd name="T18" fmla="*/ 104 w 892"/>
                <a:gd name="T19" fmla="*/ 336 h 406"/>
                <a:gd name="T20" fmla="*/ 66 w 892"/>
                <a:gd name="T21" fmla="*/ 318 h 406"/>
                <a:gd name="T22" fmla="*/ 46 w 892"/>
                <a:gd name="T23" fmla="*/ 302 h 406"/>
                <a:gd name="T24" fmla="*/ 30 w 892"/>
                <a:gd name="T25" fmla="*/ 284 h 406"/>
                <a:gd name="T26" fmla="*/ 14 w 892"/>
                <a:gd name="T27" fmla="*/ 258 h 406"/>
                <a:gd name="T28" fmla="*/ 4 w 892"/>
                <a:gd name="T29" fmla="*/ 224 h 406"/>
                <a:gd name="T30" fmla="*/ 0 w 892"/>
                <a:gd name="T31" fmla="*/ 180 h 406"/>
                <a:gd name="T32" fmla="*/ 0 w 892"/>
                <a:gd name="T33" fmla="*/ 156 h 406"/>
                <a:gd name="T34" fmla="*/ 10 w 892"/>
                <a:gd name="T35" fmla="*/ 114 h 406"/>
                <a:gd name="T36" fmla="*/ 28 w 892"/>
                <a:gd name="T37" fmla="*/ 80 h 406"/>
                <a:gd name="T38" fmla="*/ 52 w 892"/>
                <a:gd name="T39" fmla="*/ 54 h 406"/>
                <a:gd name="T40" fmla="*/ 78 w 892"/>
                <a:gd name="T41" fmla="*/ 32 h 406"/>
                <a:gd name="T42" fmla="*/ 108 w 892"/>
                <a:gd name="T43" fmla="*/ 18 h 406"/>
                <a:gd name="T44" fmla="*/ 150 w 892"/>
                <a:gd name="T45" fmla="*/ 4 h 406"/>
                <a:gd name="T46" fmla="*/ 840 w 892"/>
                <a:gd name="T47" fmla="*/ 0 h 406"/>
                <a:gd name="T48" fmla="*/ 852 w 892"/>
                <a:gd name="T49" fmla="*/ 2 h 406"/>
                <a:gd name="T50" fmla="*/ 870 w 892"/>
                <a:gd name="T51" fmla="*/ 10 h 406"/>
                <a:gd name="T52" fmla="*/ 884 w 892"/>
                <a:gd name="T53" fmla="*/ 24 h 406"/>
                <a:gd name="T54" fmla="*/ 892 w 892"/>
                <a:gd name="T55" fmla="*/ 42 h 406"/>
                <a:gd name="T56" fmla="*/ 892 w 892"/>
                <a:gd name="T57" fmla="*/ 52 h 406"/>
                <a:gd name="T58" fmla="*/ 888 w 892"/>
                <a:gd name="T59" fmla="*/ 74 h 406"/>
                <a:gd name="T60" fmla="*/ 878 w 892"/>
                <a:gd name="T61" fmla="*/ 90 h 406"/>
                <a:gd name="T62" fmla="*/ 860 w 892"/>
                <a:gd name="T63" fmla="*/ 102 h 406"/>
                <a:gd name="T64" fmla="*/ 840 w 892"/>
                <a:gd name="T65" fmla="*/ 106 h 406"/>
                <a:gd name="T66" fmla="*/ 180 w 892"/>
                <a:gd name="T67" fmla="*/ 106 h 406"/>
                <a:gd name="T68" fmla="*/ 148 w 892"/>
                <a:gd name="T69" fmla="*/ 114 h 406"/>
                <a:gd name="T70" fmla="*/ 124 w 892"/>
                <a:gd name="T71" fmla="*/ 130 h 406"/>
                <a:gd name="T72" fmla="*/ 110 w 892"/>
                <a:gd name="T73" fmla="*/ 150 h 406"/>
                <a:gd name="T74" fmla="*/ 104 w 892"/>
                <a:gd name="T75" fmla="*/ 170 h 406"/>
                <a:gd name="T76" fmla="*/ 104 w 892"/>
                <a:gd name="T77" fmla="*/ 180 h 406"/>
                <a:gd name="T78" fmla="*/ 108 w 892"/>
                <a:gd name="T79" fmla="*/ 208 h 406"/>
                <a:gd name="T80" fmla="*/ 118 w 892"/>
                <a:gd name="T81" fmla="*/ 226 h 406"/>
                <a:gd name="T82" fmla="*/ 130 w 892"/>
                <a:gd name="T83" fmla="*/ 234 h 406"/>
                <a:gd name="T84" fmla="*/ 152 w 892"/>
                <a:gd name="T85" fmla="*/ 240 h 406"/>
                <a:gd name="T86" fmla="*/ 394 w 892"/>
                <a:gd name="T87" fmla="*/ 240 h 406"/>
                <a:gd name="T88" fmla="*/ 406 w 892"/>
                <a:gd name="T89" fmla="*/ 240 h 406"/>
                <a:gd name="T90" fmla="*/ 438 w 892"/>
                <a:gd name="T91" fmla="*/ 248 h 406"/>
                <a:gd name="T92" fmla="*/ 464 w 892"/>
                <a:gd name="T93" fmla="*/ 260 h 406"/>
                <a:gd name="T94" fmla="*/ 476 w 892"/>
                <a:gd name="T95" fmla="*/ 270 h 406"/>
                <a:gd name="T96" fmla="*/ 498 w 892"/>
                <a:gd name="T97" fmla="*/ 302 h 406"/>
                <a:gd name="T98" fmla="*/ 506 w 892"/>
                <a:gd name="T99" fmla="*/ 324 h 406"/>
                <a:gd name="T100" fmla="*/ 508 w 892"/>
                <a:gd name="T101" fmla="*/ 354 h 406"/>
                <a:gd name="T102" fmla="*/ 508 w 892"/>
                <a:gd name="T103" fmla="*/ 364 h 406"/>
                <a:gd name="T104" fmla="*/ 500 w 892"/>
                <a:gd name="T105" fmla="*/ 384 h 406"/>
                <a:gd name="T106" fmla="*/ 486 w 892"/>
                <a:gd name="T107" fmla="*/ 398 h 406"/>
                <a:gd name="T108" fmla="*/ 466 w 892"/>
                <a:gd name="T109" fmla="*/ 406 h 406"/>
                <a:gd name="T110" fmla="*/ 456 w 892"/>
                <a:gd name="T111"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2" h="406">
                  <a:moveTo>
                    <a:pt x="456" y="406"/>
                  </a:moveTo>
                  <a:lnTo>
                    <a:pt x="456" y="406"/>
                  </a:lnTo>
                  <a:lnTo>
                    <a:pt x="446" y="406"/>
                  </a:lnTo>
                  <a:lnTo>
                    <a:pt x="436" y="402"/>
                  </a:lnTo>
                  <a:lnTo>
                    <a:pt x="426" y="398"/>
                  </a:lnTo>
                  <a:lnTo>
                    <a:pt x="418" y="390"/>
                  </a:lnTo>
                  <a:lnTo>
                    <a:pt x="412" y="384"/>
                  </a:lnTo>
                  <a:lnTo>
                    <a:pt x="408" y="374"/>
                  </a:lnTo>
                  <a:lnTo>
                    <a:pt x="404" y="364"/>
                  </a:lnTo>
                  <a:lnTo>
                    <a:pt x="404" y="354"/>
                  </a:lnTo>
                  <a:lnTo>
                    <a:pt x="404" y="354"/>
                  </a:lnTo>
                  <a:lnTo>
                    <a:pt x="402" y="346"/>
                  </a:lnTo>
                  <a:lnTo>
                    <a:pt x="402" y="346"/>
                  </a:lnTo>
                  <a:lnTo>
                    <a:pt x="396" y="344"/>
                  </a:lnTo>
                  <a:lnTo>
                    <a:pt x="164" y="344"/>
                  </a:lnTo>
                  <a:lnTo>
                    <a:pt x="164" y="344"/>
                  </a:lnTo>
                  <a:lnTo>
                    <a:pt x="150" y="344"/>
                  </a:lnTo>
                  <a:lnTo>
                    <a:pt x="138" y="344"/>
                  </a:lnTo>
                  <a:lnTo>
                    <a:pt x="122" y="340"/>
                  </a:lnTo>
                  <a:lnTo>
                    <a:pt x="104" y="336"/>
                  </a:lnTo>
                  <a:lnTo>
                    <a:pt x="84" y="328"/>
                  </a:lnTo>
                  <a:lnTo>
                    <a:pt x="66" y="318"/>
                  </a:lnTo>
                  <a:lnTo>
                    <a:pt x="46" y="302"/>
                  </a:lnTo>
                  <a:lnTo>
                    <a:pt x="46" y="302"/>
                  </a:lnTo>
                  <a:lnTo>
                    <a:pt x="38" y="294"/>
                  </a:lnTo>
                  <a:lnTo>
                    <a:pt x="30" y="284"/>
                  </a:lnTo>
                  <a:lnTo>
                    <a:pt x="22" y="272"/>
                  </a:lnTo>
                  <a:lnTo>
                    <a:pt x="14" y="258"/>
                  </a:lnTo>
                  <a:lnTo>
                    <a:pt x="8" y="242"/>
                  </a:lnTo>
                  <a:lnTo>
                    <a:pt x="4" y="224"/>
                  </a:lnTo>
                  <a:lnTo>
                    <a:pt x="0" y="204"/>
                  </a:lnTo>
                  <a:lnTo>
                    <a:pt x="0" y="180"/>
                  </a:lnTo>
                  <a:lnTo>
                    <a:pt x="0" y="180"/>
                  </a:lnTo>
                  <a:lnTo>
                    <a:pt x="0" y="156"/>
                  </a:lnTo>
                  <a:lnTo>
                    <a:pt x="4" y="134"/>
                  </a:lnTo>
                  <a:lnTo>
                    <a:pt x="10" y="114"/>
                  </a:lnTo>
                  <a:lnTo>
                    <a:pt x="18" y="96"/>
                  </a:lnTo>
                  <a:lnTo>
                    <a:pt x="28" y="80"/>
                  </a:lnTo>
                  <a:lnTo>
                    <a:pt x="38" y="66"/>
                  </a:lnTo>
                  <a:lnTo>
                    <a:pt x="52" y="54"/>
                  </a:lnTo>
                  <a:lnTo>
                    <a:pt x="64" y="42"/>
                  </a:lnTo>
                  <a:lnTo>
                    <a:pt x="78" y="32"/>
                  </a:lnTo>
                  <a:lnTo>
                    <a:pt x="92" y="24"/>
                  </a:lnTo>
                  <a:lnTo>
                    <a:pt x="108" y="18"/>
                  </a:lnTo>
                  <a:lnTo>
                    <a:pt x="122" y="12"/>
                  </a:lnTo>
                  <a:lnTo>
                    <a:pt x="150" y="4"/>
                  </a:lnTo>
                  <a:lnTo>
                    <a:pt x="176" y="0"/>
                  </a:lnTo>
                  <a:lnTo>
                    <a:pt x="840" y="0"/>
                  </a:lnTo>
                  <a:lnTo>
                    <a:pt x="840" y="0"/>
                  </a:lnTo>
                  <a:lnTo>
                    <a:pt x="852" y="2"/>
                  </a:lnTo>
                  <a:lnTo>
                    <a:pt x="860" y="4"/>
                  </a:lnTo>
                  <a:lnTo>
                    <a:pt x="870" y="10"/>
                  </a:lnTo>
                  <a:lnTo>
                    <a:pt x="878" y="16"/>
                  </a:lnTo>
                  <a:lnTo>
                    <a:pt x="884" y="24"/>
                  </a:lnTo>
                  <a:lnTo>
                    <a:pt x="888" y="32"/>
                  </a:lnTo>
                  <a:lnTo>
                    <a:pt x="892" y="42"/>
                  </a:lnTo>
                  <a:lnTo>
                    <a:pt x="892" y="52"/>
                  </a:lnTo>
                  <a:lnTo>
                    <a:pt x="892" y="52"/>
                  </a:lnTo>
                  <a:lnTo>
                    <a:pt x="892" y="64"/>
                  </a:lnTo>
                  <a:lnTo>
                    <a:pt x="888" y="74"/>
                  </a:lnTo>
                  <a:lnTo>
                    <a:pt x="884" y="82"/>
                  </a:lnTo>
                  <a:lnTo>
                    <a:pt x="878" y="90"/>
                  </a:lnTo>
                  <a:lnTo>
                    <a:pt x="870" y="96"/>
                  </a:lnTo>
                  <a:lnTo>
                    <a:pt x="860" y="102"/>
                  </a:lnTo>
                  <a:lnTo>
                    <a:pt x="852" y="104"/>
                  </a:lnTo>
                  <a:lnTo>
                    <a:pt x="840" y="106"/>
                  </a:lnTo>
                  <a:lnTo>
                    <a:pt x="180" y="106"/>
                  </a:lnTo>
                  <a:lnTo>
                    <a:pt x="180" y="106"/>
                  </a:lnTo>
                  <a:lnTo>
                    <a:pt x="162" y="108"/>
                  </a:lnTo>
                  <a:lnTo>
                    <a:pt x="148" y="114"/>
                  </a:lnTo>
                  <a:lnTo>
                    <a:pt x="136" y="120"/>
                  </a:lnTo>
                  <a:lnTo>
                    <a:pt x="124" y="130"/>
                  </a:lnTo>
                  <a:lnTo>
                    <a:pt x="114" y="142"/>
                  </a:lnTo>
                  <a:lnTo>
                    <a:pt x="110" y="150"/>
                  </a:lnTo>
                  <a:lnTo>
                    <a:pt x="106" y="158"/>
                  </a:lnTo>
                  <a:lnTo>
                    <a:pt x="104" y="170"/>
                  </a:lnTo>
                  <a:lnTo>
                    <a:pt x="104" y="180"/>
                  </a:lnTo>
                  <a:lnTo>
                    <a:pt x="104" y="180"/>
                  </a:lnTo>
                  <a:lnTo>
                    <a:pt x="106" y="196"/>
                  </a:lnTo>
                  <a:lnTo>
                    <a:pt x="108" y="208"/>
                  </a:lnTo>
                  <a:lnTo>
                    <a:pt x="112" y="218"/>
                  </a:lnTo>
                  <a:lnTo>
                    <a:pt x="118" y="226"/>
                  </a:lnTo>
                  <a:lnTo>
                    <a:pt x="118" y="226"/>
                  </a:lnTo>
                  <a:lnTo>
                    <a:pt x="130" y="234"/>
                  </a:lnTo>
                  <a:lnTo>
                    <a:pt x="142" y="238"/>
                  </a:lnTo>
                  <a:lnTo>
                    <a:pt x="152" y="240"/>
                  </a:lnTo>
                  <a:lnTo>
                    <a:pt x="160" y="240"/>
                  </a:lnTo>
                  <a:lnTo>
                    <a:pt x="394" y="240"/>
                  </a:lnTo>
                  <a:lnTo>
                    <a:pt x="394" y="240"/>
                  </a:lnTo>
                  <a:lnTo>
                    <a:pt x="406" y="240"/>
                  </a:lnTo>
                  <a:lnTo>
                    <a:pt x="426" y="244"/>
                  </a:lnTo>
                  <a:lnTo>
                    <a:pt x="438" y="248"/>
                  </a:lnTo>
                  <a:lnTo>
                    <a:pt x="450" y="252"/>
                  </a:lnTo>
                  <a:lnTo>
                    <a:pt x="464" y="260"/>
                  </a:lnTo>
                  <a:lnTo>
                    <a:pt x="476" y="270"/>
                  </a:lnTo>
                  <a:lnTo>
                    <a:pt x="476" y="270"/>
                  </a:lnTo>
                  <a:lnTo>
                    <a:pt x="488" y="284"/>
                  </a:lnTo>
                  <a:lnTo>
                    <a:pt x="498" y="302"/>
                  </a:lnTo>
                  <a:lnTo>
                    <a:pt x="502" y="312"/>
                  </a:lnTo>
                  <a:lnTo>
                    <a:pt x="506" y="324"/>
                  </a:lnTo>
                  <a:lnTo>
                    <a:pt x="508" y="338"/>
                  </a:lnTo>
                  <a:lnTo>
                    <a:pt x="508" y="354"/>
                  </a:lnTo>
                  <a:lnTo>
                    <a:pt x="508" y="354"/>
                  </a:lnTo>
                  <a:lnTo>
                    <a:pt x="508" y="364"/>
                  </a:lnTo>
                  <a:lnTo>
                    <a:pt x="504" y="374"/>
                  </a:lnTo>
                  <a:lnTo>
                    <a:pt x="500" y="384"/>
                  </a:lnTo>
                  <a:lnTo>
                    <a:pt x="494" y="390"/>
                  </a:lnTo>
                  <a:lnTo>
                    <a:pt x="486" y="398"/>
                  </a:lnTo>
                  <a:lnTo>
                    <a:pt x="476" y="402"/>
                  </a:lnTo>
                  <a:lnTo>
                    <a:pt x="466" y="406"/>
                  </a:lnTo>
                  <a:lnTo>
                    <a:pt x="456" y="406"/>
                  </a:lnTo>
                  <a:lnTo>
                    <a:pt x="456" y="406"/>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14" name="Freeform 14">
              <a:extLst>
                <a:ext uri="{FF2B5EF4-FFF2-40B4-BE49-F238E27FC236}">
                  <a16:creationId xmlns:a16="http://schemas.microsoft.com/office/drawing/2014/main" id="{98FD96AD-778F-4F04-A5C8-D7369C3E6DED}"/>
                </a:ext>
              </a:extLst>
            </p:cNvPr>
            <p:cNvSpPr>
              <a:spLocks/>
            </p:cNvSpPr>
            <p:nvPr userDrawn="1"/>
          </p:nvSpPr>
          <p:spPr bwMode="auto">
            <a:xfrm>
              <a:off x="10854285" y="6611418"/>
              <a:ext cx="532761" cy="146326"/>
            </a:xfrm>
            <a:custGeom>
              <a:avLst/>
              <a:gdLst>
                <a:gd name="T0" fmla="*/ 52 w 1478"/>
                <a:gd name="T1" fmla="*/ 406 h 406"/>
                <a:gd name="T2" fmla="*/ 32 w 1478"/>
                <a:gd name="T3" fmla="*/ 402 h 406"/>
                <a:gd name="T4" fmla="*/ 14 w 1478"/>
                <a:gd name="T5" fmla="*/ 390 h 406"/>
                <a:gd name="T6" fmla="*/ 4 w 1478"/>
                <a:gd name="T7" fmla="*/ 374 h 406"/>
                <a:gd name="T8" fmla="*/ 0 w 1478"/>
                <a:gd name="T9" fmla="*/ 352 h 406"/>
                <a:gd name="T10" fmla="*/ 0 w 1478"/>
                <a:gd name="T11" fmla="*/ 342 h 406"/>
                <a:gd name="T12" fmla="*/ 8 w 1478"/>
                <a:gd name="T13" fmla="*/ 324 h 406"/>
                <a:gd name="T14" fmla="*/ 22 w 1478"/>
                <a:gd name="T15" fmla="*/ 310 h 406"/>
                <a:gd name="T16" fmla="*/ 42 w 1478"/>
                <a:gd name="T17" fmla="*/ 302 h 406"/>
                <a:gd name="T18" fmla="*/ 1300 w 1478"/>
                <a:gd name="T19" fmla="*/ 300 h 406"/>
                <a:gd name="T20" fmla="*/ 1316 w 1478"/>
                <a:gd name="T21" fmla="*/ 296 h 406"/>
                <a:gd name="T22" fmla="*/ 1342 w 1478"/>
                <a:gd name="T23" fmla="*/ 286 h 406"/>
                <a:gd name="T24" fmla="*/ 1364 w 1478"/>
                <a:gd name="T25" fmla="*/ 264 h 406"/>
                <a:gd name="T26" fmla="*/ 1372 w 1478"/>
                <a:gd name="T27" fmla="*/ 246 h 406"/>
                <a:gd name="T28" fmla="*/ 1374 w 1478"/>
                <a:gd name="T29" fmla="*/ 226 h 406"/>
                <a:gd name="T30" fmla="*/ 1374 w 1478"/>
                <a:gd name="T31" fmla="*/ 210 h 406"/>
                <a:gd name="T32" fmla="*/ 1366 w 1478"/>
                <a:gd name="T33" fmla="*/ 188 h 406"/>
                <a:gd name="T34" fmla="*/ 1360 w 1478"/>
                <a:gd name="T35" fmla="*/ 180 h 406"/>
                <a:gd name="T36" fmla="*/ 1336 w 1478"/>
                <a:gd name="T37" fmla="*/ 168 h 406"/>
                <a:gd name="T38" fmla="*/ 1318 w 1478"/>
                <a:gd name="T39" fmla="*/ 166 h 406"/>
                <a:gd name="T40" fmla="*/ 1084 w 1478"/>
                <a:gd name="T41" fmla="*/ 166 h 406"/>
                <a:gd name="T42" fmla="*/ 1052 w 1478"/>
                <a:gd name="T43" fmla="*/ 162 h 406"/>
                <a:gd name="T44" fmla="*/ 1028 w 1478"/>
                <a:gd name="T45" fmla="*/ 152 h 406"/>
                <a:gd name="T46" fmla="*/ 1002 w 1478"/>
                <a:gd name="T47" fmla="*/ 134 h 406"/>
                <a:gd name="T48" fmla="*/ 990 w 1478"/>
                <a:gd name="T49" fmla="*/ 122 h 406"/>
                <a:gd name="T50" fmla="*/ 976 w 1478"/>
                <a:gd name="T51" fmla="*/ 94 h 406"/>
                <a:gd name="T52" fmla="*/ 970 w 1478"/>
                <a:gd name="T53" fmla="*/ 68 h 406"/>
                <a:gd name="T54" fmla="*/ 970 w 1478"/>
                <a:gd name="T55" fmla="*/ 52 h 406"/>
                <a:gd name="T56" fmla="*/ 974 w 1478"/>
                <a:gd name="T57" fmla="*/ 32 h 406"/>
                <a:gd name="T58" fmla="*/ 984 w 1478"/>
                <a:gd name="T59" fmla="*/ 14 h 406"/>
                <a:gd name="T60" fmla="*/ 1002 w 1478"/>
                <a:gd name="T61" fmla="*/ 4 h 406"/>
                <a:gd name="T62" fmla="*/ 1022 w 1478"/>
                <a:gd name="T63" fmla="*/ 0 h 406"/>
                <a:gd name="T64" fmla="*/ 1032 w 1478"/>
                <a:gd name="T65" fmla="*/ 0 h 406"/>
                <a:gd name="T66" fmla="*/ 1052 w 1478"/>
                <a:gd name="T67" fmla="*/ 8 h 406"/>
                <a:gd name="T68" fmla="*/ 1066 w 1478"/>
                <a:gd name="T69" fmla="*/ 22 h 406"/>
                <a:gd name="T70" fmla="*/ 1074 w 1478"/>
                <a:gd name="T71" fmla="*/ 42 h 406"/>
                <a:gd name="T72" fmla="*/ 1074 w 1478"/>
                <a:gd name="T73" fmla="*/ 52 h 406"/>
                <a:gd name="T74" fmla="*/ 1076 w 1478"/>
                <a:gd name="T75" fmla="*/ 60 h 406"/>
                <a:gd name="T76" fmla="*/ 1314 w 1478"/>
                <a:gd name="T77" fmla="*/ 60 h 406"/>
                <a:gd name="T78" fmla="*/ 1328 w 1478"/>
                <a:gd name="T79" fmla="*/ 60 h 406"/>
                <a:gd name="T80" fmla="*/ 1356 w 1478"/>
                <a:gd name="T81" fmla="*/ 64 h 406"/>
                <a:gd name="T82" fmla="*/ 1394 w 1478"/>
                <a:gd name="T83" fmla="*/ 78 h 406"/>
                <a:gd name="T84" fmla="*/ 1432 w 1478"/>
                <a:gd name="T85" fmla="*/ 104 h 406"/>
                <a:gd name="T86" fmla="*/ 1440 w 1478"/>
                <a:gd name="T87" fmla="*/ 112 h 406"/>
                <a:gd name="T88" fmla="*/ 1456 w 1478"/>
                <a:gd name="T89" fmla="*/ 134 h 406"/>
                <a:gd name="T90" fmla="*/ 1470 w 1478"/>
                <a:gd name="T91" fmla="*/ 164 h 406"/>
                <a:gd name="T92" fmla="*/ 1478 w 1478"/>
                <a:gd name="T93" fmla="*/ 202 h 406"/>
                <a:gd name="T94" fmla="*/ 1478 w 1478"/>
                <a:gd name="T95" fmla="*/ 226 h 406"/>
                <a:gd name="T96" fmla="*/ 1474 w 1478"/>
                <a:gd name="T97" fmla="*/ 272 h 406"/>
                <a:gd name="T98" fmla="*/ 1460 w 1478"/>
                <a:gd name="T99" fmla="*/ 310 h 406"/>
                <a:gd name="T100" fmla="*/ 1440 w 1478"/>
                <a:gd name="T101" fmla="*/ 340 h 406"/>
                <a:gd name="T102" fmla="*/ 1414 w 1478"/>
                <a:gd name="T103" fmla="*/ 364 h 406"/>
                <a:gd name="T104" fmla="*/ 1386 w 1478"/>
                <a:gd name="T105" fmla="*/ 382 h 406"/>
                <a:gd name="T106" fmla="*/ 1356 w 1478"/>
                <a:gd name="T107" fmla="*/ 394 h 406"/>
                <a:gd name="T108" fmla="*/ 1302 w 1478"/>
                <a:gd name="T109"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78" h="406">
                  <a:moveTo>
                    <a:pt x="52" y="406"/>
                  </a:moveTo>
                  <a:lnTo>
                    <a:pt x="52" y="406"/>
                  </a:lnTo>
                  <a:lnTo>
                    <a:pt x="42" y="404"/>
                  </a:lnTo>
                  <a:lnTo>
                    <a:pt x="32" y="402"/>
                  </a:lnTo>
                  <a:lnTo>
                    <a:pt x="22" y="396"/>
                  </a:lnTo>
                  <a:lnTo>
                    <a:pt x="14" y="390"/>
                  </a:lnTo>
                  <a:lnTo>
                    <a:pt x="8" y="382"/>
                  </a:lnTo>
                  <a:lnTo>
                    <a:pt x="4" y="374"/>
                  </a:lnTo>
                  <a:lnTo>
                    <a:pt x="0" y="364"/>
                  </a:lnTo>
                  <a:lnTo>
                    <a:pt x="0" y="352"/>
                  </a:lnTo>
                  <a:lnTo>
                    <a:pt x="0" y="352"/>
                  </a:lnTo>
                  <a:lnTo>
                    <a:pt x="0" y="342"/>
                  </a:lnTo>
                  <a:lnTo>
                    <a:pt x="4" y="332"/>
                  </a:lnTo>
                  <a:lnTo>
                    <a:pt x="8" y="324"/>
                  </a:lnTo>
                  <a:lnTo>
                    <a:pt x="14" y="316"/>
                  </a:lnTo>
                  <a:lnTo>
                    <a:pt x="22" y="310"/>
                  </a:lnTo>
                  <a:lnTo>
                    <a:pt x="32" y="304"/>
                  </a:lnTo>
                  <a:lnTo>
                    <a:pt x="42" y="302"/>
                  </a:lnTo>
                  <a:lnTo>
                    <a:pt x="52" y="300"/>
                  </a:lnTo>
                  <a:lnTo>
                    <a:pt x="1300" y="300"/>
                  </a:lnTo>
                  <a:lnTo>
                    <a:pt x="1300" y="300"/>
                  </a:lnTo>
                  <a:lnTo>
                    <a:pt x="1316" y="296"/>
                  </a:lnTo>
                  <a:lnTo>
                    <a:pt x="1330" y="292"/>
                  </a:lnTo>
                  <a:lnTo>
                    <a:pt x="1342" y="286"/>
                  </a:lnTo>
                  <a:lnTo>
                    <a:pt x="1354" y="276"/>
                  </a:lnTo>
                  <a:lnTo>
                    <a:pt x="1364" y="264"/>
                  </a:lnTo>
                  <a:lnTo>
                    <a:pt x="1368" y="256"/>
                  </a:lnTo>
                  <a:lnTo>
                    <a:pt x="1372" y="246"/>
                  </a:lnTo>
                  <a:lnTo>
                    <a:pt x="1374" y="236"/>
                  </a:lnTo>
                  <a:lnTo>
                    <a:pt x="1374" y="226"/>
                  </a:lnTo>
                  <a:lnTo>
                    <a:pt x="1374" y="226"/>
                  </a:lnTo>
                  <a:lnTo>
                    <a:pt x="1374" y="210"/>
                  </a:lnTo>
                  <a:lnTo>
                    <a:pt x="1370" y="198"/>
                  </a:lnTo>
                  <a:lnTo>
                    <a:pt x="1366" y="188"/>
                  </a:lnTo>
                  <a:lnTo>
                    <a:pt x="1360" y="180"/>
                  </a:lnTo>
                  <a:lnTo>
                    <a:pt x="1360" y="180"/>
                  </a:lnTo>
                  <a:lnTo>
                    <a:pt x="1348" y="172"/>
                  </a:lnTo>
                  <a:lnTo>
                    <a:pt x="1336" y="168"/>
                  </a:lnTo>
                  <a:lnTo>
                    <a:pt x="1326" y="166"/>
                  </a:lnTo>
                  <a:lnTo>
                    <a:pt x="1318" y="166"/>
                  </a:lnTo>
                  <a:lnTo>
                    <a:pt x="1084" y="166"/>
                  </a:lnTo>
                  <a:lnTo>
                    <a:pt x="1084" y="166"/>
                  </a:lnTo>
                  <a:lnTo>
                    <a:pt x="1072" y="166"/>
                  </a:lnTo>
                  <a:lnTo>
                    <a:pt x="1052" y="162"/>
                  </a:lnTo>
                  <a:lnTo>
                    <a:pt x="1040" y="158"/>
                  </a:lnTo>
                  <a:lnTo>
                    <a:pt x="1028" y="152"/>
                  </a:lnTo>
                  <a:lnTo>
                    <a:pt x="1014" y="146"/>
                  </a:lnTo>
                  <a:lnTo>
                    <a:pt x="1002" y="134"/>
                  </a:lnTo>
                  <a:lnTo>
                    <a:pt x="1002" y="134"/>
                  </a:lnTo>
                  <a:lnTo>
                    <a:pt x="990" y="122"/>
                  </a:lnTo>
                  <a:lnTo>
                    <a:pt x="980" y="104"/>
                  </a:lnTo>
                  <a:lnTo>
                    <a:pt x="976" y="94"/>
                  </a:lnTo>
                  <a:lnTo>
                    <a:pt x="972" y="80"/>
                  </a:lnTo>
                  <a:lnTo>
                    <a:pt x="970" y="68"/>
                  </a:lnTo>
                  <a:lnTo>
                    <a:pt x="970" y="52"/>
                  </a:lnTo>
                  <a:lnTo>
                    <a:pt x="970" y="52"/>
                  </a:lnTo>
                  <a:lnTo>
                    <a:pt x="970" y="42"/>
                  </a:lnTo>
                  <a:lnTo>
                    <a:pt x="974" y="32"/>
                  </a:lnTo>
                  <a:lnTo>
                    <a:pt x="978" y="22"/>
                  </a:lnTo>
                  <a:lnTo>
                    <a:pt x="984" y="14"/>
                  </a:lnTo>
                  <a:lnTo>
                    <a:pt x="992" y="8"/>
                  </a:lnTo>
                  <a:lnTo>
                    <a:pt x="1002" y="4"/>
                  </a:lnTo>
                  <a:lnTo>
                    <a:pt x="1012" y="0"/>
                  </a:lnTo>
                  <a:lnTo>
                    <a:pt x="1022" y="0"/>
                  </a:lnTo>
                  <a:lnTo>
                    <a:pt x="1022" y="0"/>
                  </a:lnTo>
                  <a:lnTo>
                    <a:pt x="1032" y="0"/>
                  </a:lnTo>
                  <a:lnTo>
                    <a:pt x="1042" y="4"/>
                  </a:lnTo>
                  <a:lnTo>
                    <a:pt x="1052" y="8"/>
                  </a:lnTo>
                  <a:lnTo>
                    <a:pt x="1060" y="14"/>
                  </a:lnTo>
                  <a:lnTo>
                    <a:pt x="1066" y="22"/>
                  </a:lnTo>
                  <a:lnTo>
                    <a:pt x="1070" y="32"/>
                  </a:lnTo>
                  <a:lnTo>
                    <a:pt x="1074" y="42"/>
                  </a:lnTo>
                  <a:lnTo>
                    <a:pt x="1074" y="52"/>
                  </a:lnTo>
                  <a:lnTo>
                    <a:pt x="1074" y="52"/>
                  </a:lnTo>
                  <a:lnTo>
                    <a:pt x="1076" y="60"/>
                  </a:lnTo>
                  <a:lnTo>
                    <a:pt x="1076" y="60"/>
                  </a:lnTo>
                  <a:lnTo>
                    <a:pt x="1082" y="60"/>
                  </a:lnTo>
                  <a:lnTo>
                    <a:pt x="1314" y="60"/>
                  </a:lnTo>
                  <a:lnTo>
                    <a:pt x="1314" y="60"/>
                  </a:lnTo>
                  <a:lnTo>
                    <a:pt x="1328" y="60"/>
                  </a:lnTo>
                  <a:lnTo>
                    <a:pt x="1340" y="62"/>
                  </a:lnTo>
                  <a:lnTo>
                    <a:pt x="1356" y="64"/>
                  </a:lnTo>
                  <a:lnTo>
                    <a:pt x="1374" y="70"/>
                  </a:lnTo>
                  <a:lnTo>
                    <a:pt x="1394" y="78"/>
                  </a:lnTo>
                  <a:lnTo>
                    <a:pt x="1412" y="88"/>
                  </a:lnTo>
                  <a:lnTo>
                    <a:pt x="1432" y="104"/>
                  </a:lnTo>
                  <a:lnTo>
                    <a:pt x="1432" y="104"/>
                  </a:lnTo>
                  <a:lnTo>
                    <a:pt x="1440" y="112"/>
                  </a:lnTo>
                  <a:lnTo>
                    <a:pt x="1448" y="122"/>
                  </a:lnTo>
                  <a:lnTo>
                    <a:pt x="1456" y="134"/>
                  </a:lnTo>
                  <a:lnTo>
                    <a:pt x="1464" y="148"/>
                  </a:lnTo>
                  <a:lnTo>
                    <a:pt x="1470" y="164"/>
                  </a:lnTo>
                  <a:lnTo>
                    <a:pt x="1474" y="182"/>
                  </a:lnTo>
                  <a:lnTo>
                    <a:pt x="1478" y="202"/>
                  </a:lnTo>
                  <a:lnTo>
                    <a:pt x="1478" y="226"/>
                  </a:lnTo>
                  <a:lnTo>
                    <a:pt x="1478" y="226"/>
                  </a:lnTo>
                  <a:lnTo>
                    <a:pt x="1478" y="250"/>
                  </a:lnTo>
                  <a:lnTo>
                    <a:pt x="1474" y="272"/>
                  </a:lnTo>
                  <a:lnTo>
                    <a:pt x="1468" y="292"/>
                  </a:lnTo>
                  <a:lnTo>
                    <a:pt x="1460" y="310"/>
                  </a:lnTo>
                  <a:lnTo>
                    <a:pt x="1450" y="326"/>
                  </a:lnTo>
                  <a:lnTo>
                    <a:pt x="1440" y="340"/>
                  </a:lnTo>
                  <a:lnTo>
                    <a:pt x="1426" y="352"/>
                  </a:lnTo>
                  <a:lnTo>
                    <a:pt x="1414" y="364"/>
                  </a:lnTo>
                  <a:lnTo>
                    <a:pt x="1400" y="374"/>
                  </a:lnTo>
                  <a:lnTo>
                    <a:pt x="1386" y="382"/>
                  </a:lnTo>
                  <a:lnTo>
                    <a:pt x="1370" y="388"/>
                  </a:lnTo>
                  <a:lnTo>
                    <a:pt x="1356" y="394"/>
                  </a:lnTo>
                  <a:lnTo>
                    <a:pt x="1328" y="402"/>
                  </a:lnTo>
                  <a:lnTo>
                    <a:pt x="1302" y="406"/>
                  </a:lnTo>
                  <a:lnTo>
                    <a:pt x="52" y="406"/>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15" name="Freeform 15">
              <a:extLst>
                <a:ext uri="{FF2B5EF4-FFF2-40B4-BE49-F238E27FC236}">
                  <a16:creationId xmlns:a16="http://schemas.microsoft.com/office/drawing/2014/main" id="{B4A0D72E-CDEB-46DB-AFF9-7FF5CBE13349}"/>
                </a:ext>
              </a:extLst>
            </p:cNvPr>
            <p:cNvSpPr>
              <a:spLocks noEditPoints="1"/>
            </p:cNvSpPr>
            <p:nvPr userDrawn="1"/>
          </p:nvSpPr>
          <p:spPr bwMode="auto">
            <a:xfrm>
              <a:off x="10953052" y="6865868"/>
              <a:ext cx="123999" cy="123981"/>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16" name="Freeform 18">
              <a:extLst>
                <a:ext uri="{FF2B5EF4-FFF2-40B4-BE49-F238E27FC236}">
                  <a16:creationId xmlns:a16="http://schemas.microsoft.com/office/drawing/2014/main" id="{EDF4B41D-C6FA-4B43-A670-35BD28025F80}"/>
                </a:ext>
              </a:extLst>
            </p:cNvPr>
            <p:cNvSpPr>
              <a:spLocks/>
            </p:cNvSpPr>
            <p:nvPr userDrawn="1"/>
          </p:nvSpPr>
          <p:spPr bwMode="auto">
            <a:xfrm>
              <a:off x="10996306" y="6725308"/>
              <a:ext cx="38209" cy="126864"/>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17" name="Freeform 19">
              <a:extLst>
                <a:ext uri="{FF2B5EF4-FFF2-40B4-BE49-F238E27FC236}">
                  <a16:creationId xmlns:a16="http://schemas.microsoft.com/office/drawing/2014/main" id="{C641177A-3F31-44D1-99F6-516441B313B8}"/>
                </a:ext>
              </a:extLst>
            </p:cNvPr>
            <p:cNvSpPr>
              <a:spLocks noEditPoints="1"/>
            </p:cNvSpPr>
            <p:nvPr userDrawn="1"/>
          </p:nvSpPr>
          <p:spPr bwMode="auto">
            <a:xfrm>
              <a:off x="9874109" y="6908839"/>
              <a:ext cx="98895" cy="98240"/>
            </a:xfrm>
            <a:prstGeom prst="donut">
              <a:avLst>
                <a:gd name="adj" fmla="val 32081"/>
              </a:avLst>
            </a:pr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18" name="Freeform 20">
              <a:extLst>
                <a:ext uri="{FF2B5EF4-FFF2-40B4-BE49-F238E27FC236}">
                  <a16:creationId xmlns:a16="http://schemas.microsoft.com/office/drawing/2014/main" id="{9DAAD07A-29FA-4E46-87CF-320EF7F5DFC4}"/>
                </a:ext>
              </a:extLst>
            </p:cNvPr>
            <p:cNvSpPr>
              <a:spLocks noEditPoints="1"/>
            </p:cNvSpPr>
            <p:nvPr userDrawn="1"/>
          </p:nvSpPr>
          <p:spPr bwMode="auto">
            <a:xfrm>
              <a:off x="11165725" y="6478789"/>
              <a:ext cx="111021" cy="111006"/>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19" name="Freeform 5">
              <a:extLst>
                <a:ext uri="{FF2B5EF4-FFF2-40B4-BE49-F238E27FC236}">
                  <a16:creationId xmlns:a16="http://schemas.microsoft.com/office/drawing/2014/main" id="{EEC47C1B-D4F6-4337-BA4D-75290F1BF1A6}"/>
                </a:ext>
              </a:extLst>
            </p:cNvPr>
            <p:cNvSpPr>
              <a:spLocks/>
            </p:cNvSpPr>
            <p:nvPr userDrawn="1"/>
          </p:nvSpPr>
          <p:spPr bwMode="auto">
            <a:xfrm>
              <a:off x="10209011" y="6677734"/>
              <a:ext cx="498878" cy="232824"/>
            </a:xfrm>
            <a:custGeom>
              <a:avLst/>
              <a:gdLst>
                <a:gd name="T0" fmla="*/ 1228 w 1384"/>
                <a:gd name="T1" fmla="*/ 646 h 646"/>
                <a:gd name="T2" fmla="*/ 1198 w 1384"/>
                <a:gd name="T3" fmla="*/ 636 h 646"/>
                <a:gd name="T4" fmla="*/ 1178 w 1384"/>
                <a:gd name="T5" fmla="*/ 614 h 646"/>
                <a:gd name="T6" fmla="*/ 1174 w 1384"/>
                <a:gd name="T7" fmla="*/ 106 h 646"/>
                <a:gd name="T8" fmla="*/ 1118 w 1384"/>
                <a:gd name="T9" fmla="*/ 594 h 646"/>
                <a:gd name="T10" fmla="*/ 1108 w 1384"/>
                <a:gd name="T11" fmla="*/ 622 h 646"/>
                <a:gd name="T12" fmla="*/ 1086 w 1384"/>
                <a:gd name="T13" fmla="*/ 642 h 646"/>
                <a:gd name="T14" fmla="*/ 824 w 1384"/>
                <a:gd name="T15" fmla="*/ 646 h 646"/>
                <a:gd name="T16" fmla="*/ 804 w 1384"/>
                <a:gd name="T17" fmla="*/ 642 h 646"/>
                <a:gd name="T18" fmla="*/ 780 w 1384"/>
                <a:gd name="T19" fmla="*/ 622 h 646"/>
                <a:gd name="T20" fmla="*/ 772 w 1384"/>
                <a:gd name="T21" fmla="*/ 594 h 646"/>
                <a:gd name="T22" fmla="*/ 714 w 1384"/>
                <a:gd name="T23" fmla="*/ 594 h 646"/>
                <a:gd name="T24" fmla="*/ 710 w 1384"/>
                <a:gd name="T25" fmla="*/ 614 h 646"/>
                <a:gd name="T26" fmla="*/ 690 w 1384"/>
                <a:gd name="T27" fmla="*/ 636 h 646"/>
                <a:gd name="T28" fmla="*/ 662 w 1384"/>
                <a:gd name="T29" fmla="*/ 646 h 646"/>
                <a:gd name="T30" fmla="*/ 410 w 1384"/>
                <a:gd name="T31" fmla="*/ 644 h 646"/>
                <a:gd name="T32" fmla="*/ 384 w 1384"/>
                <a:gd name="T33" fmla="*/ 630 h 646"/>
                <a:gd name="T34" fmla="*/ 368 w 1384"/>
                <a:gd name="T35" fmla="*/ 604 h 646"/>
                <a:gd name="T36" fmla="*/ 310 w 1384"/>
                <a:gd name="T37" fmla="*/ 322 h 646"/>
                <a:gd name="T38" fmla="*/ 310 w 1384"/>
                <a:gd name="T39" fmla="*/ 604 h 646"/>
                <a:gd name="T40" fmla="*/ 296 w 1384"/>
                <a:gd name="T41" fmla="*/ 630 h 646"/>
                <a:gd name="T42" fmla="*/ 268 w 1384"/>
                <a:gd name="T43" fmla="*/ 644 h 646"/>
                <a:gd name="T44" fmla="*/ 52 w 1384"/>
                <a:gd name="T45" fmla="*/ 646 h 646"/>
                <a:gd name="T46" fmla="*/ 24 w 1384"/>
                <a:gd name="T47" fmla="*/ 636 h 646"/>
                <a:gd name="T48" fmla="*/ 4 w 1384"/>
                <a:gd name="T49" fmla="*/ 614 h 646"/>
                <a:gd name="T50" fmla="*/ 0 w 1384"/>
                <a:gd name="T51" fmla="*/ 594 h 646"/>
                <a:gd name="T52" fmla="*/ 10 w 1384"/>
                <a:gd name="T53" fmla="*/ 564 h 646"/>
                <a:gd name="T54" fmla="*/ 32 w 1384"/>
                <a:gd name="T55" fmla="*/ 544 h 646"/>
                <a:gd name="T56" fmla="*/ 206 w 1384"/>
                <a:gd name="T57" fmla="*/ 540 h 646"/>
                <a:gd name="T58" fmla="*/ 208 w 1384"/>
                <a:gd name="T59" fmla="*/ 278 h 646"/>
                <a:gd name="T60" fmla="*/ 228 w 1384"/>
                <a:gd name="T61" fmla="*/ 240 h 646"/>
                <a:gd name="T62" fmla="*/ 266 w 1384"/>
                <a:gd name="T63" fmla="*/ 218 h 646"/>
                <a:gd name="T64" fmla="*/ 398 w 1384"/>
                <a:gd name="T65" fmla="*/ 218 h 646"/>
                <a:gd name="T66" fmla="*/ 440 w 1384"/>
                <a:gd name="T67" fmla="*/ 230 h 646"/>
                <a:gd name="T68" fmla="*/ 466 w 1384"/>
                <a:gd name="T69" fmla="*/ 264 h 646"/>
                <a:gd name="T70" fmla="*/ 472 w 1384"/>
                <a:gd name="T71" fmla="*/ 540 h 646"/>
                <a:gd name="T72" fmla="*/ 608 w 1384"/>
                <a:gd name="T73" fmla="*/ 152 h 646"/>
                <a:gd name="T74" fmla="*/ 622 w 1384"/>
                <a:gd name="T75" fmla="*/ 110 h 646"/>
                <a:gd name="T76" fmla="*/ 654 w 1384"/>
                <a:gd name="T77" fmla="*/ 82 h 646"/>
                <a:gd name="T78" fmla="*/ 800 w 1384"/>
                <a:gd name="T79" fmla="*/ 76 h 646"/>
                <a:gd name="T80" fmla="*/ 830 w 1384"/>
                <a:gd name="T81" fmla="*/ 82 h 646"/>
                <a:gd name="T82" fmla="*/ 864 w 1384"/>
                <a:gd name="T83" fmla="*/ 110 h 646"/>
                <a:gd name="T84" fmla="*/ 876 w 1384"/>
                <a:gd name="T85" fmla="*/ 152 h 646"/>
                <a:gd name="T86" fmla="*/ 1012 w 1384"/>
                <a:gd name="T87" fmla="*/ 76 h 646"/>
                <a:gd name="T88" fmla="*/ 1018 w 1384"/>
                <a:gd name="T89" fmla="*/ 46 h 646"/>
                <a:gd name="T90" fmla="*/ 1046 w 1384"/>
                <a:gd name="T91" fmla="*/ 12 h 646"/>
                <a:gd name="T92" fmla="*/ 1088 w 1384"/>
                <a:gd name="T93" fmla="*/ 0 h 646"/>
                <a:gd name="T94" fmla="*/ 1220 w 1384"/>
                <a:gd name="T95" fmla="*/ 2 h 646"/>
                <a:gd name="T96" fmla="*/ 1258 w 1384"/>
                <a:gd name="T97" fmla="*/ 22 h 646"/>
                <a:gd name="T98" fmla="*/ 1278 w 1384"/>
                <a:gd name="T99" fmla="*/ 60 h 646"/>
                <a:gd name="T100" fmla="*/ 1332 w 1384"/>
                <a:gd name="T101" fmla="*/ 540 h 646"/>
                <a:gd name="T102" fmla="*/ 1352 w 1384"/>
                <a:gd name="T103" fmla="*/ 544 h 646"/>
                <a:gd name="T104" fmla="*/ 1376 w 1384"/>
                <a:gd name="T105" fmla="*/ 564 h 646"/>
                <a:gd name="T106" fmla="*/ 1384 w 1384"/>
                <a:gd name="T107" fmla="*/ 594 h 646"/>
                <a:gd name="T108" fmla="*/ 1380 w 1384"/>
                <a:gd name="T109" fmla="*/ 614 h 646"/>
                <a:gd name="T110" fmla="*/ 1362 w 1384"/>
                <a:gd name="T111" fmla="*/ 636 h 646"/>
                <a:gd name="T112" fmla="*/ 1332 w 1384"/>
                <a:gd name="T113" fmla="*/ 646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4" h="646">
                  <a:moveTo>
                    <a:pt x="1332" y="646"/>
                  </a:moveTo>
                  <a:lnTo>
                    <a:pt x="1228" y="646"/>
                  </a:lnTo>
                  <a:lnTo>
                    <a:pt x="1228" y="646"/>
                  </a:lnTo>
                  <a:lnTo>
                    <a:pt x="1216" y="644"/>
                  </a:lnTo>
                  <a:lnTo>
                    <a:pt x="1206" y="642"/>
                  </a:lnTo>
                  <a:lnTo>
                    <a:pt x="1198" y="636"/>
                  </a:lnTo>
                  <a:lnTo>
                    <a:pt x="1190" y="630"/>
                  </a:lnTo>
                  <a:lnTo>
                    <a:pt x="1184" y="622"/>
                  </a:lnTo>
                  <a:lnTo>
                    <a:pt x="1178" y="614"/>
                  </a:lnTo>
                  <a:lnTo>
                    <a:pt x="1176" y="604"/>
                  </a:lnTo>
                  <a:lnTo>
                    <a:pt x="1174" y="594"/>
                  </a:lnTo>
                  <a:lnTo>
                    <a:pt x="1174" y="106"/>
                  </a:lnTo>
                  <a:lnTo>
                    <a:pt x="1118" y="106"/>
                  </a:lnTo>
                  <a:lnTo>
                    <a:pt x="1118" y="594"/>
                  </a:lnTo>
                  <a:lnTo>
                    <a:pt x="1118" y="594"/>
                  </a:lnTo>
                  <a:lnTo>
                    <a:pt x="1116" y="604"/>
                  </a:lnTo>
                  <a:lnTo>
                    <a:pt x="1114" y="614"/>
                  </a:lnTo>
                  <a:lnTo>
                    <a:pt x="1108" y="622"/>
                  </a:lnTo>
                  <a:lnTo>
                    <a:pt x="1102" y="630"/>
                  </a:lnTo>
                  <a:lnTo>
                    <a:pt x="1094" y="636"/>
                  </a:lnTo>
                  <a:lnTo>
                    <a:pt x="1086" y="642"/>
                  </a:lnTo>
                  <a:lnTo>
                    <a:pt x="1076" y="644"/>
                  </a:lnTo>
                  <a:lnTo>
                    <a:pt x="1064" y="646"/>
                  </a:lnTo>
                  <a:lnTo>
                    <a:pt x="824" y="646"/>
                  </a:lnTo>
                  <a:lnTo>
                    <a:pt x="824" y="646"/>
                  </a:lnTo>
                  <a:lnTo>
                    <a:pt x="814" y="644"/>
                  </a:lnTo>
                  <a:lnTo>
                    <a:pt x="804" y="642"/>
                  </a:lnTo>
                  <a:lnTo>
                    <a:pt x="794" y="636"/>
                  </a:lnTo>
                  <a:lnTo>
                    <a:pt x="786" y="630"/>
                  </a:lnTo>
                  <a:lnTo>
                    <a:pt x="780" y="622"/>
                  </a:lnTo>
                  <a:lnTo>
                    <a:pt x="776" y="614"/>
                  </a:lnTo>
                  <a:lnTo>
                    <a:pt x="772" y="604"/>
                  </a:lnTo>
                  <a:lnTo>
                    <a:pt x="772" y="594"/>
                  </a:lnTo>
                  <a:lnTo>
                    <a:pt x="772" y="182"/>
                  </a:lnTo>
                  <a:lnTo>
                    <a:pt x="714" y="182"/>
                  </a:lnTo>
                  <a:lnTo>
                    <a:pt x="714" y="594"/>
                  </a:lnTo>
                  <a:lnTo>
                    <a:pt x="714" y="594"/>
                  </a:lnTo>
                  <a:lnTo>
                    <a:pt x="712" y="604"/>
                  </a:lnTo>
                  <a:lnTo>
                    <a:pt x="710" y="614"/>
                  </a:lnTo>
                  <a:lnTo>
                    <a:pt x="706" y="622"/>
                  </a:lnTo>
                  <a:lnTo>
                    <a:pt x="698" y="630"/>
                  </a:lnTo>
                  <a:lnTo>
                    <a:pt x="690" y="636"/>
                  </a:lnTo>
                  <a:lnTo>
                    <a:pt x="682" y="642"/>
                  </a:lnTo>
                  <a:lnTo>
                    <a:pt x="672" y="644"/>
                  </a:lnTo>
                  <a:lnTo>
                    <a:pt x="662" y="646"/>
                  </a:lnTo>
                  <a:lnTo>
                    <a:pt x="420" y="646"/>
                  </a:lnTo>
                  <a:lnTo>
                    <a:pt x="420" y="646"/>
                  </a:lnTo>
                  <a:lnTo>
                    <a:pt x="410" y="644"/>
                  </a:lnTo>
                  <a:lnTo>
                    <a:pt x="400" y="642"/>
                  </a:lnTo>
                  <a:lnTo>
                    <a:pt x="390" y="636"/>
                  </a:lnTo>
                  <a:lnTo>
                    <a:pt x="384" y="630"/>
                  </a:lnTo>
                  <a:lnTo>
                    <a:pt x="376" y="622"/>
                  </a:lnTo>
                  <a:lnTo>
                    <a:pt x="372" y="614"/>
                  </a:lnTo>
                  <a:lnTo>
                    <a:pt x="368" y="604"/>
                  </a:lnTo>
                  <a:lnTo>
                    <a:pt x="368" y="594"/>
                  </a:lnTo>
                  <a:lnTo>
                    <a:pt x="368" y="322"/>
                  </a:lnTo>
                  <a:lnTo>
                    <a:pt x="310" y="322"/>
                  </a:lnTo>
                  <a:lnTo>
                    <a:pt x="310" y="594"/>
                  </a:lnTo>
                  <a:lnTo>
                    <a:pt x="310" y="594"/>
                  </a:lnTo>
                  <a:lnTo>
                    <a:pt x="310" y="604"/>
                  </a:lnTo>
                  <a:lnTo>
                    <a:pt x="306" y="614"/>
                  </a:lnTo>
                  <a:lnTo>
                    <a:pt x="302" y="622"/>
                  </a:lnTo>
                  <a:lnTo>
                    <a:pt x="296" y="630"/>
                  </a:lnTo>
                  <a:lnTo>
                    <a:pt x="288" y="636"/>
                  </a:lnTo>
                  <a:lnTo>
                    <a:pt x="278" y="642"/>
                  </a:lnTo>
                  <a:lnTo>
                    <a:pt x="268" y="644"/>
                  </a:lnTo>
                  <a:lnTo>
                    <a:pt x="258" y="646"/>
                  </a:lnTo>
                  <a:lnTo>
                    <a:pt x="52" y="646"/>
                  </a:lnTo>
                  <a:lnTo>
                    <a:pt x="52" y="646"/>
                  </a:lnTo>
                  <a:lnTo>
                    <a:pt x="42" y="644"/>
                  </a:lnTo>
                  <a:lnTo>
                    <a:pt x="32" y="642"/>
                  </a:lnTo>
                  <a:lnTo>
                    <a:pt x="24" y="636"/>
                  </a:lnTo>
                  <a:lnTo>
                    <a:pt x="16" y="630"/>
                  </a:lnTo>
                  <a:lnTo>
                    <a:pt x="10" y="622"/>
                  </a:lnTo>
                  <a:lnTo>
                    <a:pt x="4" y="614"/>
                  </a:lnTo>
                  <a:lnTo>
                    <a:pt x="2" y="604"/>
                  </a:lnTo>
                  <a:lnTo>
                    <a:pt x="0" y="594"/>
                  </a:lnTo>
                  <a:lnTo>
                    <a:pt x="0" y="594"/>
                  </a:lnTo>
                  <a:lnTo>
                    <a:pt x="2" y="582"/>
                  </a:lnTo>
                  <a:lnTo>
                    <a:pt x="4" y="572"/>
                  </a:lnTo>
                  <a:lnTo>
                    <a:pt x="10" y="564"/>
                  </a:lnTo>
                  <a:lnTo>
                    <a:pt x="16" y="556"/>
                  </a:lnTo>
                  <a:lnTo>
                    <a:pt x="24" y="550"/>
                  </a:lnTo>
                  <a:lnTo>
                    <a:pt x="32" y="544"/>
                  </a:lnTo>
                  <a:lnTo>
                    <a:pt x="42" y="542"/>
                  </a:lnTo>
                  <a:lnTo>
                    <a:pt x="52" y="540"/>
                  </a:lnTo>
                  <a:lnTo>
                    <a:pt x="206" y="540"/>
                  </a:lnTo>
                  <a:lnTo>
                    <a:pt x="206" y="292"/>
                  </a:lnTo>
                  <a:lnTo>
                    <a:pt x="206" y="292"/>
                  </a:lnTo>
                  <a:lnTo>
                    <a:pt x="208" y="278"/>
                  </a:lnTo>
                  <a:lnTo>
                    <a:pt x="212" y="264"/>
                  </a:lnTo>
                  <a:lnTo>
                    <a:pt x="218" y="250"/>
                  </a:lnTo>
                  <a:lnTo>
                    <a:pt x="228" y="240"/>
                  </a:lnTo>
                  <a:lnTo>
                    <a:pt x="238" y="230"/>
                  </a:lnTo>
                  <a:lnTo>
                    <a:pt x="252" y="224"/>
                  </a:lnTo>
                  <a:lnTo>
                    <a:pt x="266" y="218"/>
                  </a:lnTo>
                  <a:lnTo>
                    <a:pt x="280" y="218"/>
                  </a:lnTo>
                  <a:lnTo>
                    <a:pt x="398" y="218"/>
                  </a:lnTo>
                  <a:lnTo>
                    <a:pt x="398" y="218"/>
                  </a:lnTo>
                  <a:lnTo>
                    <a:pt x="412" y="218"/>
                  </a:lnTo>
                  <a:lnTo>
                    <a:pt x="426" y="224"/>
                  </a:lnTo>
                  <a:lnTo>
                    <a:pt x="440" y="230"/>
                  </a:lnTo>
                  <a:lnTo>
                    <a:pt x="450" y="240"/>
                  </a:lnTo>
                  <a:lnTo>
                    <a:pt x="460" y="250"/>
                  </a:lnTo>
                  <a:lnTo>
                    <a:pt x="466" y="264"/>
                  </a:lnTo>
                  <a:lnTo>
                    <a:pt x="472" y="278"/>
                  </a:lnTo>
                  <a:lnTo>
                    <a:pt x="472" y="292"/>
                  </a:lnTo>
                  <a:lnTo>
                    <a:pt x="472" y="540"/>
                  </a:lnTo>
                  <a:lnTo>
                    <a:pt x="608" y="540"/>
                  </a:lnTo>
                  <a:lnTo>
                    <a:pt x="608" y="152"/>
                  </a:lnTo>
                  <a:lnTo>
                    <a:pt x="608" y="152"/>
                  </a:lnTo>
                  <a:lnTo>
                    <a:pt x="610" y="136"/>
                  </a:lnTo>
                  <a:lnTo>
                    <a:pt x="614" y="122"/>
                  </a:lnTo>
                  <a:lnTo>
                    <a:pt x="622" y="110"/>
                  </a:lnTo>
                  <a:lnTo>
                    <a:pt x="632" y="98"/>
                  </a:lnTo>
                  <a:lnTo>
                    <a:pt x="642" y="90"/>
                  </a:lnTo>
                  <a:lnTo>
                    <a:pt x="654" y="82"/>
                  </a:lnTo>
                  <a:lnTo>
                    <a:pt x="668" y="78"/>
                  </a:lnTo>
                  <a:lnTo>
                    <a:pt x="684" y="76"/>
                  </a:lnTo>
                  <a:lnTo>
                    <a:pt x="800" y="76"/>
                  </a:lnTo>
                  <a:lnTo>
                    <a:pt x="800" y="76"/>
                  </a:lnTo>
                  <a:lnTo>
                    <a:pt x="816" y="78"/>
                  </a:lnTo>
                  <a:lnTo>
                    <a:pt x="830" y="82"/>
                  </a:lnTo>
                  <a:lnTo>
                    <a:pt x="842" y="90"/>
                  </a:lnTo>
                  <a:lnTo>
                    <a:pt x="854" y="98"/>
                  </a:lnTo>
                  <a:lnTo>
                    <a:pt x="864" y="110"/>
                  </a:lnTo>
                  <a:lnTo>
                    <a:pt x="870" y="122"/>
                  </a:lnTo>
                  <a:lnTo>
                    <a:pt x="874" y="136"/>
                  </a:lnTo>
                  <a:lnTo>
                    <a:pt x="876" y="152"/>
                  </a:lnTo>
                  <a:lnTo>
                    <a:pt x="876" y="540"/>
                  </a:lnTo>
                  <a:lnTo>
                    <a:pt x="1012" y="540"/>
                  </a:lnTo>
                  <a:lnTo>
                    <a:pt x="1012" y="76"/>
                  </a:lnTo>
                  <a:lnTo>
                    <a:pt x="1012" y="76"/>
                  </a:lnTo>
                  <a:lnTo>
                    <a:pt x="1014" y="60"/>
                  </a:lnTo>
                  <a:lnTo>
                    <a:pt x="1018" y="46"/>
                  </a:lnTo>
                  <a:lnTo>
                    <a:pt x="1026" y="34"/>
                  </a:lnTo>
                  <a:lnTo>
                    <a:pt x="1034" y="22"/>
                  </a:lnTo>
                  <a:lnTo>
                    <a:pt x="1046" y="12"/>
                  </a:lnTo>
                  <a:lnTo>
                    <a:pt x="1058" y="6"/>
                  </a:lnTo>
                  <a:lnTo>
                    <a:pt x="1072" y="2"/>
                  </a:lnTo>
                  <a:lnTo>
                    <a:pt x="1088" y="0"/>
                  </a:lnTo>
                  <a:lnTo>
                    <a:pt x="1204" y="0"/>
                  </a:lnTo>
                  <a:lnTo>
                    <a:pt x="1204" y="0"/>
                  </a:lnTo>
                  <a:lnTo>
                    <a:pt x="1220" y="2"/>
                  </a:lnTo>
                  <a:lnTo>
                    <a:pt x="1234" y="6"/>
                  </a:lnTo>
                  <a:lnTo>
                    <a:pt x="1246" y="12"/>
                  </a:lnTo>
                  <a:lnTo>
                    <a:pt x="1258" y="22"/>
                  </a:lnTo>
                  <a:lnTo>
                    <a:pt x="1266" y="34"/>
                  </a:lnTo>
                  <a:lnTo>
                    <a:pt x="1274" y="46"/>
                  </a:lnTo>
                  <a:lnTo>
                    <a:pt x="1278" y="60"/>
                  </a:lnTo>
                  <a:lnTo>
                    <a:pt x="1280" y="76"/>
                  </a:lnTo>
                  <a:lnTo>
                    <a:pt x="1280" y="540"/>
                  </a:lnTo>
                  <a:lnTo>
                    <a:pt x="1332" y="540"/>
                  </a:lnTo>
                  <a:lnTo>
                    <a:pt x="1332" y="540"/>
                  </a:lnTo>
                  <a:lnTo>
                    <a:pt x="1342" y="542"/>
                  </a:lnTo>
                  <a:lnTo>
                    <a:pt x="1352" y="544"/>
                  </a:lnTo>
                  <a:lnTo>
                    <a:pt x="1362" y="550"/>
                  </a:lnTo>
                  <a:lnTo>
                    <a:pt x="1370" y="556"/>
                  </a:lnTo>
                  <a:lnTo>
                    <a:pt x="1376" y="564"/>
                  </a:lnTo>
                  <a:lnTo>
                    <a:pt x="1380" y="572"/>
                  </a:lnTo>
                  <a:lnTo>
                    <a:pt x="1384" y="582"/>
                  </a:lnTo>
                  <a:lnTo>
                    <a:pt x="1384" y="594"/>
                  </a:lnTo>
                  <a:lnTo>
                    <a:pt x="1384" y="594"/>
                  </a:lnTo>
                  <a:lnTo>
                    <a:pt x="1384" y="604"/>
                  </a:lnTo>
                  <a:lnTo>
                    <a:pt x="1380" y="614"/>
                  </a:lnTo>
                  <a:lnTo>
                    <a:pt x="1376" y="622"/>
                  </a:lnTo>
                  <a:lnTo>
                    <a:pt x="1370" y="630"/>
                  </a:lnTo>
                  <a:lnTo>
                    <a:pt x="1362" y="636"/>
                  </a:lnTo>
                  <a:lnTo>
                    <a:pt x="1352" y="642"/>
                  </a:lnTo>
                  <a:lnTo>
                    <a:pt x="1342" y="644"/>
                  </a:lnTo>
                  <a:lnTo>
                    <a:pt x="1332" y="646"/>
                  </a:lnTo>
                  <a:lnTo>
                    <a:pt x="1332" y="646"/>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20" name="Freeform 6">
              <a:extLst>
                <a:ext uri="{FF2B5EF4-FFF2-40B4-BE49-F238E27FC236}">
                  <a16:creationId xmlns:a16="http://schemas.microsoft.com/office/drawing/2014/main" id="{2F28E4E1-C3DC-4182-B400-7F4EA1712505}"/>
                </a:ext>
              </a:extLst>
            </p:cNvPr>
            <p:cNvSpPr>
              <a:spLocks noEditPoints="1"/>
            </p:cNvSpPr>
            <p:nvPr userDrawn="1"/>
          </p:nvSpPr>
          <p:spPr bwMode="auto">
            <a:xfrm>
              <a:off x="10277498" y="6534291"/>
              <a:ext cx="109580" cy="109565"/>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21" name="Freeform 7">
              <a:extLst>
                <a:ext uri="{FF2B5EF4-FFF2-40B4-BE49-F238E27FC236}">
                  <a16:creationId xmlns:a16="http://schemas.microsoft.com/office/drawing/2014/main" id="{D659313D-9357-4AFD-BCB9-56EBAE89D85D}"/>
                </a:ext>
              </a:extLst>
            </p:cNvPr>
            <p:cNvSpPr>
              <a:spLocks noEditPoints="1"/>
            </p:cNvSpPr>
            <p:nvPr userDrawn="1"/>
          </p:nvSpPr>
          <p:spPr bwMode="auto">
            <a:xfrm>
              <a:off x="10423125" y="6575378"/>
              <a:ext cx="109580" cy="110286"/>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22" name="Freeform 8">
              <a:extLst>
                <a:ext uri="{FF2B5EF4-FFF2-40B4-BE49-F238E27FC236}">
                  <a16:creationId xmlns:a16="http://schemas.microsoft.com/office/drawing/2014/main" id="{E3D3C8C0-C2D4-4005-B7E1-FD0D62E1F4FB}"/>
                </a:ext>
              </a:extLst>
            </p:cNvPr>
            <p:cNvSpPr>
              <a:spLocks noEditPoints="1"/>
            </p:cNvSpPr>
            <p:nvPr userDrawn="1"/>
          </p:nvSpPr>
          <p:spPr bwMode="auto">
            <a:xfrm>
              <a:off x="10568032" y="6489601"/>
              <a:ext cx="110301" cy="110286"/>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23" name="Freeform 9">
              <a:extLst>
                <a:ext uri="{FF2B5EF4-FFF2-40B4-BE49-F238E27FC236}">
                  <a16:creationId xmlns:a16="http://schemas.microsoft.com/office/drawing/2014/main" id="{89BF9B6A-E28D-47C0-BB59-9D9338E52418}"/>
                </a:ext>
              </a:extLst>
            </p:cNvPr>
            <p:cNvSpPr>
              <a:spLocks/>
            </p:cNvSpPr>
            <p:nvPr userDrawn="1"/>
          </p:nvSpPr>
          <p:spPr bwMode="auto">
            <a:xfrm>
              <a:off x="10347429" y="6582585"/>
              <a:ext cx="113185" cy="61270"/>
            </a:xfrm>
            <a:custGeom>
              <a:avLst/>
              <a:gdLst>
                <a:gd name="T0" fmla="*/ 262 w 314"/>
                <a:gd name="T1" fmla="*/ 170 h 170"/>
                <a:gd name="T2" fmla="*/ 262 w 314"/>
                <a:gd name="T3" fmla="*/ 170 h 170"/>
                <a:gd name="T4" fmla="*/ 254 w 314"/>
                <a:gd name="T5" fmla="*/ 170 h 170"/>
                <a:gd name="T6" fmla="*/ 246 w 314"/>
                <a:gd name="T7" fmla="*/ 168 h 170"/>
                <a:gd name="T8" fmla="*/ 36 w 314"/>
                <a:gd name="T9" fmla="*/ 104 h 170"/>
                <a:gd name="T10" fmla="*/ 36 w 314"/>
                <a:gd name="T11" fmla="*/ 104 h 170"/>
                <a:gd name="T12" fmla="*/ 26 w 314"/>
                <a:gd name="T13" fmla="*/ 100 h 170"/>
                <a:gd name="T14" fmla="*/ 18 w 314"/>
                <a:gd name="T15" fmla="*/ 94 h 170"/>
                <a:gd name="T16" fmla="*/ 10 w 314"/>
                <a:gd name="T17" fmla="*/ 86 h 170"/>
                <a:gd name="T18" fmla="*/ 6 w 314"/>
                <a:gd name="T19" fmla="*/ 78 h 170"/>
                <a:gd name="T20" fmla="*/ 2 w 314"/>
                <a:gd name="T21" fmla="*/ 68 h 170"/>
                <a:gd name="T22" fmla="*/ 0 w 314"/>
                <a:gd name="T23" fmla="*/ 58 h 170"/>
                <a:gd name="T24" fmla="*/ 0 w 314"/>
                <a:gd name="T25" fmla="*/ 48 h 170"/>
                <a:gd name="T26" fmla="*/ 2 w 314"/>
                <a:gd name="T27" fmla="*/ 38 h 170"/>
                <a:gd name="T28" fmla="*/ 2 w 314"/>
                <a:gd name="T29" fmla="*/ 38 h 170"/>
                <a:gd name="T30" fmla="*/ 6 w 314"/>
                <a:gd name="T31" fmla="*/ 28 h 170"/>
                <a:gd name="T32" fmla="*/ 12 w 314"/>
                <a:gd name="T33" fmla="*/ 20 h 170"/>
                <a:gd name="T34" fmla="*/ 18 w 314"/>
                <a:gd name="T35" fmla="*/ 12 h 170"/>
                <a:gd name="T36" fmla="*/ 28 w 314"/>
                <a:gd name="T37" fmla="*/ 6 h 170"/>
                <a:gd name="T38" fmla="*/ 36 w 314"/>
                <a:gd name="T39" fmla="*/ 2 h 170"/>
                <a:gd name="T40" fmla="*/ 46 w 314"/>
                <a:gd name="T41" fmla="*/ 0 h 170"/>
                <a:gd name="T42" fmla="*/ 56 w 314"/>
                <a:gd name="T43" fmla="*/ 0 h 170"/>
                <a:gd name="T44" fmla="*/ 68 w 314"/>
                <a:gd name="T45" fmla="*/ 4 h 170"/>
                <a:gd name="T46" fmla="*/ 278 w 314"/>
                <a:gd name="T47" fmla="*/ 68 h 170"/>
                <a:gd name="T48" fmla="*/ 278 w 314"/>
                <a:gd name="T49" fmla="*/ 68 h 170"/>
                <a:gd name="T50" fmla="*/ 286 w 314"/>
                <a:gd name="T51" fmla="*/ 72 h 170"/>
                <a:gd name="T52" fmla="*/ 296 w 314"/>
                <a:gd name="T53" fmla="*/ 78 h 170"/>
                <a:gd name="T54" fmla="*/ 302 w 314"/>
                <a:gd name="T55" fmla="*/ 86 h 170"/>
                <a:gd name="T56" fmla="*/ 308 w 314"/>
                <a:gd name="T57" fmla="*/ 94 h 170"/>
                <a:gd name="T58" fmla="*/ 312 w 314"/>
                <a:gd name="T59" fmla="*/ 104 h 170"/>
                <a:gd name="T60" fmla="*/ 314 w 314"/>
                <a:gd name="T61" fmla="*/ 114 h 170"/>
                <a:gd name="T62" fmla="*/ 314 w 314"/>
                <a:gd name="T63" fmla="*/ 124 h 170"/>
                <a:gd name="T64" fmla="*/ 312 w 314"/>
                <a:gd name="T65" fmla="*/ 134 h 170"/>
                <a:gd name="T66" fmla="*/ 312 w 314"/>
                <a:gd name="T67" fmla="*/ 134 h 170"/>
                <a:gd name="T68" fmla="*/ 308 w 314"/>
                <a:gd name="T69" fmla="*/ 142 h 170"/>
                <a:gd name="T70" fmla="*/ 304 w 314"/>
                <a:gd name="T71" fmla="*/ 150 h 170"/>
                <a:gd name="T72" fmla="*/ 298 w 314"/>
                <a:gd name="T73" fmla="*/ 156 h 170"/>
                <a:gd name="T74" fmla="*/ 292 w 314"/>
                <a:gd name="T75" fmla="*/ 160 h 170"/>
                <a:gd name="T76" fmla="*/ 286 w 314"/>
                <a:gd name="T77" fmla="*/ 166 h 170"/>
                <a:gd name="T78" fmla="*/ 278 w 314"/>
                <a:gd name="T79" fmla="*/ 168 h 170"/>
                <a:gd name="T80" fmla="*/ 270 w 314"/>
                <a:gd name="T81" fmla="*/ 170 h 170"/>
                <a:gd name="T82" fmla="*/ 262 w 314"/>
                <a:gd name="T83" fmla="*/ 170 h 170"/>
                <a:gd name="T84" fmla="*/ 262 w 314"/>
                <a:gd name="T8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70">
                  <a:moveTo>
                    <a:pt x="262" y="170"/>
                  </a:moveTo>
                  <a:lnTo>
                    <a:pt x="262" y="170"/>
                  </a:lnTo>
                  <a:lnTo>
                    <a:pt x="254" y="170"/>
                  </a:lnTo>
                  <a:lnTo>
                    <a:pt x="246" y="168"/>
                  </a:lnTo>
                  <a:lnTo>
                    <a:pt x="36" y="104"/>
                  </a:lnTo>
                  <a:lnTo>
                    <a:pt x="36" y="104"/>
                  </a:lnTo>
                  <a:lnTo>
                    <a:pt x="26" y="100"/>
                  </a:lnTo>
                  <a:lnTo>
                    <a:pt x="18" y="94"/>
                  </a:lnTo>
                  <a:lnTo>
                    <a:pt x="10" y="86"/>
                  </a:lnTo>
                  <a:lnTo>
                    <a:pt x="6" y="78"/>
                  </a:lnTo>
                  <a:lnTo>
                    <a:pt x="2" y="68"/>
                  </a:lnTo>
                  <a:lnTo>
                    <a:pt x="0" y="58"/>
                  </a:lnTo>
                  <a:lnTo>
                    <a:pt x="0" y="48"/>
                  </a:lnTo>
                  <a:lnTo>
                    <a:pt x="2" y="38"/>
                  </a:lnTo>
                  <a:lnTo>
                    <a:pt x="2" y="38"/>
                  </a:lnTo>
                  <a:lnTo>
                    <a:pt x="6" y="28"/>
                  </a:lnTo>
                  <a:lnTo>
                    <a:pt x="12" y="20"/>
                  </a:lnTo>
                  <a:lnTo>
                    <a:pt x="18" y="12"/>
                  </a:lnTo>
                  <a:lnTo>
                    <a:pt x="28" y="6"/>
                  </a:lnTo>
                  <a:lnTo>
                    <a:pt x="36" y="2"/>
                  </a:lnTo>
                  <a:lnTo>
                    <a:pt x="46" y="0"/>
                  </a:lnTo>
                  <a:lnTo>
                    <a:pt x="56" y="0"/>
                  </a:lnTo>
                  <a:lnTo>
                    <a:pt x="68" y="4"/>
                  </a:lnTo>
                  <a:lnTo>
                    <a:pt x="278" y="68"/>
                  </a:lnTo>
                  <a:lnTo>
                    <a:pt x="278" y="68"/>
                  </a:lnTo>
                  <a:lnTo>
                    <a:pt x="286" y="72"/>
                  </a:lnTo>
                  <a:lnTo>
                    <a:pt x="296" y="78"/>
                  </a:lnTo>
                  <a:lnTo>
                    <a:pt x="302" y="86"/>
                  </a:lnTo>
                  <a:lnTo>
                    <a:pt x="308" y="94"/>
                  </a:lnTo>
                  <a:lnTo>
                    <a:pt x="312" y="104"/>
                  </a:lnTo>
                  <a:lnTo>
                    <a:pt x="314" y="114"/>
                  </a:lnTo>
                  <a:lnTo>
                    <a:pt x="314" y="124"/>
                  </a:lnTo>
                  <a:lnTo>
                    <a:pt x="312" y="134"/>
                  </a:lnTo>
                  <a:lnTo>
                    <a:pt x="312" y="134"/>
                  </a:lnTo>
                  <a:lnTo>
                    <a:pt x="308" y="142"/>
                  </a:lnTo>
                  <a:lnTo>
                    <a:pt x="304" y="150"/>
                  </a:lnTo>
                  <a:lnTo>
                    <a:pt x="298" y="156"/>
                  </a:lnTo>
                  <a:lnTo>
                    <a:pt x="292" y="160"/>
                  </a:lnTo>
                  <a:lnTo>
                    <a:pt x="286" y="166"/>
                  </a:lnTo>
                  <a:lnTo>
                    <a:pt x="278" y="168"/>
                  </a:lnTo>
                  <a:lnTo>
                    <a:pt x="270" y="170"/>
                  </a:lnTo>
                  <a:lnTo>
                    <a:pt x="262" y="170"/>
                  </a:lnTo>
                  <a:lnTo>
                    <a:pt x="262" y="170"/>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24" name="Freeform 10">
              <a:extLst>
                <a:ext uri="{FF2B5EF4-FFF2-40B4-BE49-F238E27FC236}">
                  <a16:creationId xmlns:a16="http://schemas.microsoft.com/office/drawing/2014/main" id="{9217BD77-E9AB-49EB-91B2-487D4F67CFDF}"/>
                </a:ext>
              </a:extLst>
            </p:cNvPr>
            <p:cNvSpPr>
              <a:spLocks/>
            </p:cNvSpPr>
            <p:nvPr userDrawn="1"/>
          </p:nvSpPr>
          <p:spPr bwMode="auto">
            <a:xfrm>
              <a:off x="10495218" y="6550871"/>
              <a:ext cx="120395" cy="92986"/>
            </a:xfrm>
            <a:custGeom>
              <a:avLst/>
              <a:gdLst>
                <a:gd name="T0" fmla="*/ 52 w 334"/>
                <a:gd name="T1" fmla="*/ 258 h 258"/>
                <a:gd name="T2" fmla="*/ 52 w 334"/>
                <a:gd name="T3" fmla="*/ 258 h 258"/>
                <a:gd name="T4" fmla="*/ 40 w 334"/>
                <a:gd name="T5" fmla="*/ 258 h 258"/>
                <a:gd name="T6" fmla="*/ 28 w 334"/>
                <a:gd name="T7" fmla="*/ 252 h 258"/>
                <a:gd name="T8" fmla="*/ 16 w 334"/>
                <a:gd name="T9" fmla="*/ 246 h 258"/>
                <a:gd name="T10" fmla="*/ 8 w 334"/>
                <a:gd name="T11" fmla="*/ 236 h 258"/>
                <a:gd name="T12" fmla="*/ 8 w 334"/>
                <a:gd name="T13" fmla="*/ 236 h 258"/>
                <a:gd name="T14" fmla="*/ 4 w 334"/>
                <a:gd name="T15" fmla="*/ 226 h 258"/>
                <a:gd name="T16" fmla="*/ 0 w 334"/>
                <a:gd name="T17" fmla="*/ 216 h 258"/>
                <a:gd name="T18" fmla="*/ 0 w 334"/>
                <a:gd name="T19" fmla="*/ 206 h 258"/>
                <a:gd name="T20" fmla="*/ 0 w 334"/>
                <a:gd name="T21" fmla="*/ 196 h 258"/>
                <a:gd name="T22" fmla="*/ 4 w 334"/>
                <a:gd name="T23" fmla="*/ 186 h 258"/>
                <a:gd name="T24" fmla="*/ 8 w 334"/>
                <a:gd name="T25" fmla="*/ 178 h 258"/>
                <a:gd name="T26" fmla="*/ 14 w 334"/>
                <a:gd name="T27" fmla="*/ 170 h 258"/>
                <a:gd name="T28" fmla="*/ 22 w 334"/>
                <a:gd name="T29" fmla="*/ 162 h 258"/>
                <a:gd name="T30" fmla="*/ 252 w 334"/>
                <a:gd name="T31" fmla="*/ 8 h 258"/>
                <a:gd name="T32" fmla="*/ 252 w 334"/>
                <a:gd name="T33" fmla="*/ 8 h 258"/>
                <a:gd name="T34" fmla="*/ 262 w 334"/>
                <a:gd name="T35" fmla="*/ 4 h 258"/>
                <a:gd name="T36" fmla="*/ 272 w 334"/>
                <a:gd name="T37" fmla="*/ 0 h 258"/>
                <a:gd name="T38" fmla="*/ 282 w 334"/>
                <a:gd name="T39" fmla="*/ 0 h 258"/>
                <a:gd name="T40" fmla="*/ 292 w 334"/>
                <a:gd name="T41" fmla="*/ 0 h 258"/>
                <a:gd name="T42" fmla="*/ 302 w 334"/>
                <a:gd name="T43" fmla="*/ 4 h 258"/>
                <a:gd name="T44" fmla="*/ 310 w 334"/>
                <a:gd name="T45" fmla="*/ 8 h 258"/>
                <a:gd name="T46" fmla="*/ 318 w 334"/>
                <a:gd name="T47" fmla="*/ 14 h 258"/>
                <a:gd name="T48" fmla="*/ 326 w 334"/>
                <a:gd name="T49" fmla="*/ 22 h 258"/>
                <a:gd name="T50" fmla="*/ 326 w 334"/>
                <a:gd name="T51" fmla="*/ 22 h 258"/>
                <a:gd name="T52" fmla="*/ 330 w 334"/>
                <a:gd name="T53" fmla="*/ 32 h 258"/>
                <a:gd name="T54" fmla="*/ 334 w 334"/>
                <a:gd name="T55" fmla="*/ 42 h 258"/>
                <a:gd name="T56" fmla="*/ 334 w 334"/>
                <a:gd name="T57" fmla="*/ 52 h 258"/>
                <a:gd name="T58" fmla="*/ 334 w 334"/>
                <a:gd name="T59" fmla="*/ 62 h 258"/>
                <a:gd name="T60" fmla="*/ 330 w 334"/>
                <a:gd name="T61" fmla="*/ 72 h 258"/>
                <a:gd name="T62" fmla="*/ 326 w 334"/>
                <a:gd name="T63" fmla="*/ 80 h 258"/>
                <a:gd name="T64" fmla="*/ 320 w 334"/>
                <a:gd name="T65" fmla="*/ 88 h 258"/>
                <a:gd name="T66" fmla="*/ 312 w 334"/>
                <a:gd name="T67" fmla="*/ 96 h 258"/>
                <a:gd name="T68" fmla="*/ 82 w 334"/>
                <a:gd name="T69" fmla="*/ 250 h 258"/>
                <a:gd name="T70" fmla="*/ 82 w 334"/>
                <a:gd name="T71" fmla="*/ 250 h 258"/>
                <a:gd name="T72" fmla="*/ 74 w 334"/>
                <a:gd name="T73" fmla="*/ 254 h 258"/>
                <a:gd name="T74" fmla="*/ 66 w 334"/>
                <a:gd name="T75" fmla="*/ 256 h 258"/>
                <a:gd name="T76" fmla="*/ 52 w 334"/>
                <a:gd name="T77" fmla="*/ 258 h 258"/>
                <a:gd name="T78" fmla="*/ 52 w 334"/>
                <a:gd name="T79"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58">
                  <a:moveTo>
                    <a:pt x="52" y="258"/>
                  </a:moveTo>
                  <a:lnTo>
                    <a:pt x="52" y="258"/>
                  </a:lnTo>
                  <a:lnTo>
                    <a:pt x="40" y="258"/>
                  </a:lnTo>
                  <a:lnTo>
                    <a:pt x="28" y="252"/>
                  </a:lnTo>
                  <a:lnTo>
                    <a:pt x="16" y="246"/>
                  </a:lnTo>
                  <a:lnTo>
                    <a:pt x="8" y="236"/>
                  </a:lnTo>
                  <a:lnTo>
                    <a:pt x="8" y="236"/>
                  </a:lnTo>
                  <a:lnTo>
                    <a:pt x="4" y="226"/>
                  </a:lnTo>
                  <a:lnTo>
                    <a:pt x="0" y="216"/>
                  </a:lnTo>
                  <a:lnTo>
                    <a:pt x="0" y="206"/>
                  </a:lnTo>
                  <a:lnTo>
                    <a:pt x="0" y="196"/>
                  </a:lnTo>
                  <a:lnTo>
                    <a:pt x="4" y="186"/>
                  </a:lnTo>
                  <a:lnTo>
                    <a:pt x="8" y="178"/>
                  </a:lnTo>
                  <a:lnTo>
                    <a:pt x="14" y="170"/>
                  </a:lnTo>
                  <a:lnTo>
                    <a:pt x="22" y="162"/>
                  </a:lnTo>
                  <a:lnTo>
                    <a:pt x="252" y="8"/>
                  </a:lnTo>
                  <a:lnTo>
                    <a:pt x="252" y="8"/>
                  </a:lnTo>
                  <a:lnTo>
                    <a:pt x="262" y="4"/>
                  </a:lnTo>
                  <a:lnTo>
                    <a:pt x="272" y="0"/>
                  </a:lnTo>
                  <a:lnTo>
                    <a:pt x="282" y="0"/>
                  </a:lnTo>
                  <a:lnTo>
                    <a:pt x="292" y="0"/>
                  </a:lnTo>
                  <a:lnTo>
                    <a:pt x="302" y="4"/>
                  </a:lnTo>
                  <a:lnTo>
                    <a:pt x="310" y="8"/>
                  </a:lnTo>
                  <a:lnTo>
                    <a:pt x="318" y="14"/>
                  </a:lnTo>
                  <a:lnTo>
                    <a:pt x="326" y="22"/>
                  </a:lnTo>
                  <a:lnTo>
                    <a:pt x="326" y="22"/>
                  </a:lnTo>
                  <a:lnTo>
                    <a:pt x="330" y="32"/>
                  </a:lnTo>
                  <a:lnTo>
                    <a:pt x="334" y="42"/>
                  </a:lnTo>
                  <a:lnTo>
                    <a:pt x="334" y="52"/>
                  </a:lnTo>
                  <a:lnTo>
                    <a:pt x="334" y="62"/>
                  </a:lnTo>
                  <a:lnTo>
                    <a:pt x="330" y="72"/>
                  </a:lnTo>
                  <a:lnTo>
                    <a:pt x="326" y="80"/>
                  </a:lnTo>
                  <a:lnTo>
                    <a:pt x="320" y="88"/>
                  </a:lnTo>
                  <a:lnTo>
                    <a:pt x="312" y="96"/>
                  </a:lnTo>
                  <a:lnTo>
                    <a:pt x="82" y="250"/>
                  </a:lnTo>
                  <a:lnTo>
                    <a:pt x="82" y="250"/>
                  </a:lnTo>
                  <a:lnTo>
                    <a:pt x="74" y="254"/>
                  </a:lnTo>
                  <a:lnTo>
                    <a:pt x="66" y="256"/>
                  </a:lnTo>
                  <a:lnTo>
                    <a:pt x="52" y="258"/>
                  </a:lnTo>
                  <a:lnTo>
                    <a:pt x="52" y="258"/>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25" name="Freeform 11">
              <a:extLst>
                <a:ext uri="{FF2B5EF4-FFF2-40B4-BE49-F238E27FC236}">
                  <a16:creationId xmlns:a16="http://schemas.microsoft.com/office/drawing/2014/main" id="{512B6E0E-5698-4BFE-8941-D7796CBCA8F9}"/>
                </a:ext>
              </a:extLst>
            </p:cNvPr>
            <p:cNvSpPr>
              <a:spLocks/>
            </p:cNvSpPr>
            <p:nvPr userDrawn="1"/>
          </p:nvSpPr>
          <p:spPr bwMode="auto">
            <a:xfrm>
              <a:off x="10200361" y="6594839"/>
              <a:ext cx="123999" cy="107402"/>
            </a:xfrm>
            <a:custGeom>
              <a:avLst/>
              <a:gdLst>
                <a:gd name="T0" fmla="*/ 52 w 344"/>
                <a:gd name="T1" fmla="*/ 298 h 298"/>
                <a:gd name="T2" fmla="*/ 52 w 344"/>
                <a:gd name="T3" fmla="*/ 298 h 298"/>
                <a:gd name="T4" fmla="*/ 42 w 344"/>
                <a:gd name="T5" fmla="*/ 298 h 298"/>
                <a:gd name="T6" fmla="*/ 30 w 344"/>
                <a:gd name="T7" fmla="*/ 294 h 298"/>
                <a:gd name="T8" fmla="*/ 20 w 344"/>
                <a:gd name="T9" fmla="*/ 288 h 298"/>
                <a:gd name="T10" fmla="*/ 12 w 344"/>
                <a:gd name="T11" fmla="*/ 278 h 298"/>
                <a:gd name="T12" fmla="*/ 12 w 344"/>
                <a:gd name="T13" fmla="*/ 278 h 298"/>
                <a:gd name="T14" fmla="*/ 6 w 344"/>
                <a:gd name="T15" fmla="*/ 270 h 298"/>
                <a:gd name="T16" fmla="*/ 2 w 344"/>
                <a:gd name="T17" fmla="*/ 260 h 298"/>
                <a:gd name="T18" fmla="*/ 0 w 344"/>
                <a:gd name="T19" fmla="*/ 250 h 298"/>
                <a:gd name="T20" fmla="*/ 0 w 344"/>
                <a:gd name="T21" fmla="*/ 240 h 298"/>
                <a:gd name="T22" fmla="*/ 2 w 344"/>
                <a:gd name="T23" fmla="*/ 230 h 298"/>
                <a:gd name="T24" fmla="*/ 6 w 344"/>
                <a:gd name="T25" fmla="*/ 220 h 298"/>
                <a:gd name="T26" fmla="*/ 12 w 344"/>
                <a:gd name="T27" fmla="*/ 212 h 298"/>
                <a:gd name="T28" fmla="*/ 20 w 344"/>
                <a:gd name="T29" fmla="*/ 204 h 298"/>
                <a:gd name="T30" fmla="*/ 260 w 344"/>
                <a:gd name="T31" fmla="*/ 10 h 298"/>
                <a:gd name="T32" fmla="*/ 260 w 344"/>
                <a:gd name="T33" fmla="*/ 10 h 298"/>
                <a:gd name="T34" fmla="*/ 268 w 344"/>
                <a:gd name="T35" fmla="*/ 6 h 298"/>
                <a:gd name="T36" fmla="*/ 278 w 344"/>
                <a:gd name="T37" fmla="*/ 2 h 298"/>
                <a:gd name="T38" fmla="*/ 288 w 344"/>
                <a:gd name="T39" fmla="*/ 0 h 298"/>
                <a:gd name="T40" fmla="*/ 298 w 344"/>
                <a:gd name="T41" fmla="*/ 0 h 298"/>
                <a:gd name="T42" fmla="*/ 308 w 344"/>
                <a:gd name="T43" fmla="*/ 2 h 298"/>
                <a:gd name="T44" fmla="*/ 318 w 344"/>
                <a:gd name="T45" fmla="*/ 6 h 298"/>
                <a:gd name="T46" fmla="*/ 326 w 344"/>
                <a:gd name="T47" fmla="*/ 12 h 298"/>
                <a:gd name="T48" fmla="*/ 334 w 344"/>
                <a:gd name="T49" fmla="*/ 18 h 298"/>
                <a:gd name="T50" fmla="*/ 334 w 344"/>
                <a:gd name="T51" fmla="*/ 18 h 298"/>
                <a:gd name="T52" fmla="*/ 340 w 344"/>
                <a:gd name="T53" fmla="*/ 28 h 298"/>
                <a:gd name="T54" fmla="*/ 344 w 344"/>
                <a:gd name="T55" fmla="*/ 38 h 298"/>
                <a:gd name="T56" fmla="*/ 344 w 344"/>
                <a:gd name="T57" fmla="*/ 48 h 298"/>
                <a:gd name="T58" fmla="*/ 344 w 344"/>
                <a:gd name="T59" fmla="*/ 58 h 298"/>
                <a:gd name="T60" fmla="*/ 342 w 344"/>
                <a:gd name="T61" fmla="*/ 68 h 298"/>
                <a:gd name="T62" fmla="*/ 338 w 344"/>
                <a:gd name="T63" fmla="*/ 76 h 298"/>
                <a:gd name="T64" fmla="*/ 334 w 344"/>
                <a:gd name="T65" fmla="*/ 86 h 298"/>
                <a:gd name="T66" fmla="*/ 326 w 344"/>
                <a:gd name="T67" fmla="*/ 92 h 298"/>
                <a:gd name="T68" fmla="*/ 86 w 344"/>
                <a:gd name="T69" fmla="*/ 286 h 298"/>
                <a:gd name="T70" fmla="*/ 86 w 344"/>
                <a:gd name="T71" fmla="*/ 286 h 298"/>
                <a:gd name="T72" fmla="*/ 78 w 344"/>
                <a:gd name="T73" fmla="*/ 292 h 298"/>
                <a:gd name="T74" fmla="*/ 70 w 344"/>
                <a:gd name="T75" fmla="*/ 296 h 298"/>
                <a:gd name="T76" fmla="*/ 62 w 344"/>
                <a:gd name="T77" fmla="*/ 298 h 298"/>
                <a:gd name="T78" fmla="*/ 52 w 344"/>
                <a:gd name="T79" fmla="*/ 298 h 298"/>
                <a:gd name="T80" fmla="*/ 52 w 344"/>
                <a:gd name="T81"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4" h="298">
                  <a:moveTo>
                    <a:pt x="52" y="298"/>
                  </a:moveTo>
                  <a:lnTo>
                    <a:pt x="52" y="298"/>
                  </a:lnTo>
                  <a:lnTo>
                    <a:pt x="42" y="298"/>
                  </a:lnTo>
                  <a:lnTo>
                    <a:pt x="30" y="294"/>
                  </a:lnTo>
                  <a:lnTo>
                    <a:pt x="20" y="288"/>
                  </a:lnTo>
                  <a:lnTo>
                    <a:pt x="12" y="278"/>
                  </a:lnTo>
                  <a:lnTo>
                    <a:pt x="12" y="278"/>
                  </a:lnTo>
                  <a:lnTo>
                    <a:pt x="6" y="270"/>
                  </a:lnTo>
                  <a:lnTo>
                    <a:pt x="2" y="260"/>
                  </a:lnTo>
                  <a:lnTo>
                    <a:pt x="0" y="250"/>
                  </a:lnTo>
                  <a:lnTo>
                    <a:pt x="0" y="240"/>
                  </a:lnTo>
                  <a:lnTo>
                    <a:pt x="2" y="230"/>
                  </a:lnTo>
                  <a:lnTo>
                    <a:pt x="6" y="220"/>
                  </a:lnTo>
                  <a:lnTo>
                    <a:pt x="12" y="212"/>
                  </a:lnTo>
                  <a:lnTo>
                    <a:pt x="20" y="204"/>
                  </a:lnTo>
                  <a:lnTo>
                    <a:pt x="260" y="10"/>
                  </a:lnTo>
                  <a:lnTo>
                    <a:pt x="260" y="10"/>
                  </a:lnTo>
                  <a:lnTo>
                    <a:pt x="268" y="6"/>
                  </a:lnTo>
                  <a:lnTo>
                    <a:pt x="278" y="2"/>
                  </a:lnTo>
                  <a:lnTo>
                    <a:pt x="288" y="0"/>
                  </a:lnTo>
                  <a:lnTo>
                    <a:pt x="298" y="0"/>
                  </a:lnTo>
                  <a:lnTo>
                    <a:pt x="308" y="2"/>
                  </a:lnTo>
                  <a:lnTo>
                    <a:pt x="318" y="6"/>
                  </a:lnTo>
                  <a:lnTo>
                    <a:pt x="326" y="12"/>
                  </a:lnTo>
                  <a:lnTo>
                    <a:pt x="334" y="18"/>
                  </a:lnTo>
                  <a:lnTo>
                    <a:pt x="334" y="18"/>
                  </a:lnTo>
                  <a:lnTo>
                    <a:pt x="340" y="28"/>
                  </a:lnTo>
                  <a:lnTo>
                    <a:pt x="344" y="38"/>
                  </a:lnTo>
                  <a:lnTo>
                    <a:pt x="344" y="48"/>
                  </a:lnTo>
                  <a:lnTo>
                    <a:pt x="344" y="58"/>
                  </a:lnTo>
                  <a:lnTo>
                    <a:pt x="342" y="68"/>
                  </a:lnTo>
                  <a:lnTo>
                    <a:pt x="338" y="76"/>
                  </a:lnTo>
                  <a:lnTo>
                    <a:pt x="334" y="86"/>
                  </a:lnTo>
                  <a:lnTo>
                    <a:pt x="326" y="92"/>
                  </a:lnTo>
                  <a:lnTo>
                    <a:pt x="86" y="286"/>
                  </a:lnTo>
                  <a:lnTo>
                    <a:pt x="86" y="286"/>
                  </a:lnTo>
                  <a:lnTo>
                    <a:pt x="78" y="292"/>
                  </a:lnTo>
                  <a:lnTo>
                    <a:pt x="70" y="296"/>
                  </a:lnTo>
                  <a:lnTo>
                    <a:pt x="62" y="298"/>
                  </a:lnTo>
                  <a:lnTo>
                    <a:pt x="52" y="298"/>
                  </a:lnTo>
                  <a:lnTo>
                    <a:pt x="52" y="298"/>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grpSp>
          <p:nvGrpSpPr>
            <p:cNvPr id="26" name="Group 25">
              <a:extLst>
                <a:ext uri="{FF2B5EF4-FFF2-40B4-BE49-F238E27FC236}">
                  <a16:creationId xmlns:a16="http://schemas.microsoft.com/office/drawing/2014/main" id="{36503CEB-A6BE-41B4-9C3F-EDFEF46CEC80}"/>
                </a:ext>
              </a:extLst>
            </p:cNvPr>
            <p:cNvGrpSpPr/>
            <p:nvPr userDrawn="1"/>
          </p:nvGrpSpPr>
          <p:grpSpPr>
            <a:xfrm rot="16200000">
              <a:off x="2661364" y="3938744"/>
              <a:ext cx="344226" cy="5666952"/>
              <a:chOff x="9312007" y="34787"/>
              <a:chExt cx="1212906" cy="3143923"/>
            </a:xfrm>
          </p:grpSpPr>
          <p:sp>
            <p:nvSpPr>
              <p:cNvPr id="35" name="Bent Arrow 21">
                <a:extLst>
                  <a:ext uri="{FF2B5EF4-FFF2-40B4-BE49-F238E27FC236}">
                    <a16:creationId xmlns:a16="http://schemas.microsoft.com/office/drawing/2014/main" id="{FDD5B1E0-D94C-47F2-ADE2-710A9CCE6F61}"/>
                  </a:ext>
                </a:extLst>
              </p:cNvPr>
              <p:cNvSpPr/>
              <p:nvPr/>
            </p:nvSpPr>
            <p:spPr bwMode="auto">
              <a:xfrm flipH="1">
                <a:off x="9832459" y="1745357"/>
                <a:ext cx="692454" cy="1433353"/>
              </a:xfrm>
              <a:prstGeom prst="bentArrow">
                <a:avLst>
                  <a:gd name="adj1" fmla="val 25000"/>
                  <a:gd name="adj2" fmla="val 0"/>
                  <a:gd name="adj3" fmla="val 25000"/>
                  <a:gd name="adj4" fmla="val 75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6" name="Bent Arrow 22">
                <a:extLst>
                  <a:ext uri="{FF2B5EF4-FFF2-40B4-BE49-F238E27FC236}">
                    <a16:creationId xmlns:a16="http://schemas.microsoft.com/office/drawing/2014/main" id="{370BBCF4-F417-4A72-8C36-36DA3F23AB62}"/>
                  </a:ext>
                </a:extLst>
              </p:cNvPr>
              <p:cNvSpPr/>
              <p:nvPr/>
            </p:nvSpPr>
            <p:spPr bwMode="auto">
              <a:xfrm rot="10800000" flipH="1">
                <a:off x="9312007" y="34787"/>
                <a:ext cx="805099" cy="1711160"/>
              </a:xfrm>
              <a:prstGeom prst="bentArrow">
                <a:avLst>
                  <a:gd name="adj1" fmla="val 25000"/>
                  <a:gd name="adj2" fmla="val 0"/>
                  <a:gd name="adj3" fmla="val 25000"/>
                  <a:gd name="adj4" fmla="val 52871"/>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grpSp>
        <p:sp>
          <p:nvSpPr>
            <p:cNvPr id="27" name="Bent Arrow 23">
              <a:extLst>
                <a:ext uri="{FF2B5EF4-FFF2-40B4-BE49-F238E27FC236}">
                  <a16:creationId xmlns:a16="http://schemas.microsoft.com/office/drawing/2014/main" id="{5BFCDBEF-A52F-4B25-B79E-F263D01D94E3}"/>
                </a:ext>
              </a:extLst>
            </p:cNvPr>
            <p:cNvSpPr/>
            <p:nvPr userDrawn="1"/>
          </p:nvSpPr>
          <p:spPr bwMode="auto">
            <a:xfrm>
              <a:off x="5800305" y="6820878"/>
              <a:ext cx="3896736" cy="166767"/>
            </a:xfrm>
            <a:prstGeom prst="bentArrow">
              <a:avLst>
                <a:gd name="adj1" fmla="val 25000"/>
                <a:gd name="adj2" fmla="val 0"/>
                <a:gd name="adj3" fmla="val 25000"/>
                <a:gd name="adj4" fmla="val 100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28" name="Bent Arrow 24">
              <a:extLst>
                <a:ext uri="{FF2B5EF4-FFF2-40B4-BE49-F238E27FC236}">
                  <a16:creationId xmlns:a16="http://schemas.microsoft.com/office/drawing/2014/main" id="{FFC7602F-9184-4655-AE20-B612413F86D2}"/>
                </a:ext>
              </a:extLst>
            </p:cNvPr>
            <p:cNvSpPr/>
            <p:nvPr userDrawn="1"/>
          </p:nvSpPr>
          <p:spPr bwMode="auto">
            <a:xfrm rot="10800000" flipH="1">
              <a:off x="2090781" y="6497131"/>
              <a:ext cx="8001150" cy="100004"/>
            </a:xfrm>
            <a:prstGeom prst="bentArrow">
              <a:avLst>
                <a:gd name="adj1" fmla="val 25000"/>
                <a:gd name="adj2" fmla="val 0"/>
                <a:gd name="adj3" fmla="val 25000"/>
                <a:gd name="adj4" fmla="val 20518"/>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29" name="Bent Arrow 25">
              <a:extLst>
                <a:ext uri="{FF2B5EF4-FFF2-40B4-BE49-F238E27FC236}">
                  <a16:creationId xmlns:a16="http://schemas.microsoft.com/office/drawing/2014/main" id="{71915D15-913C-4836-8C19-DB9CB147048B}"/>
                </a:ext>
              </a:extLst>
            </p:cNvPr>
            <p:cNvSpPr/>
            <p:nvPr userDrawn="1"/>
          </p:nvSpPr>
          <p:spPr bwMode="auto">
            <a:xfrm rot="10800000">
              <a:off x="11449450" y="6478788"/>
              <a:ext cx="723540" cy="220677"/>
            </a:xfrm>
            <a:prstGeom prst="bentArrow">
              <a:avLst>
                <a:gd name="adj1" fmla="val 25000"/>
                <a:gd name="adj2" fmla="val 0"/>
                <a:gd name="adj3" fmla="val 25000"/>
                <a:gd name="adj4" fmla="val 100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0" name="Bent Arrow 44">
              <a:extLst>
                <a:ext uri="{FF2B5EF4-FFF2-40B4-BE49-F238E27FC236}">
                  <a16:creationId xmlns:a16="http://schemas.microsoft.com/office/drawing/2014/main" id="{A8A4E164-383D-4C79-9F3E-51EB0FDE1D56}"/>
                </a:ext>
              </a:extLst>
            </p:cNvPr>
            <p:cNvSpPr/>
            <p:nvPr userDrawn="1"/>
          </p:nvSpPr>
          <p:spPr bwMode="auto">
            <a:xfrm rot="16200000">
              <a:off x="11653913" y="6855975"/>
              <a:ext cx="289147" cy="0"/>
            </a:xfrm>
            <a:custGeom>
              <a:avLst/>
              <a:gdLst>
                <a:gd name="connsiteX0" fmla="*/ 0 w 325590"/>
                <a:gd name="connsiteY0" fmla="*/ 266055 h 266055"/>
                <a:gd name="connsiteX1" fmla="*/ 0 w 325590"/>
                <a:gd name="connsiteY1" fmla="*/ 42087 h 266055"/>
                <a:gd name="connsiteX2" fmla="*/ 42087 w 325590"/>
                <a:gd name="connsiteY2" fmla="*/ 0 h 266055"/>
                <a:gd name="connsiteX3" fmla="*/ 259076 w 325590"/>
                <a:gd name="connsiteY3" fmla="*/ 0 h 266055"/>
                <a:gd name="connsiteX4" fmla="*/ 259076 w 325590"/>
                <a:gd name="connsiteY4" fmla="*/ 0 h 266055"/>
                <a:gd name="connsiteX5" fmla="*/ 325590 w 325590"/>
                <a:gd name="connsiteY5" fmla="*/ 0 h 266055"/>
                <a:gd name="connsiteX6" fmla="*/ 259076 w 325590"/>
                <a:gd name="connsiteY6" fmla="*/ 0 h 266055"/>
                <a:gd name="connsiteX7" fmla="*/ 259076 w 325590"/>
                <a:gd name="connsiteY7" fmla="*/ 0 h 266055"/>
                <a:gd name="connsiteX8" fmla="*/ 42087 w 325590"/>
                <a:gd name="connsiteY8" fmla="*/ 0 h 266055"/>
                <a:gd name="connsiteX9" fmla="*/ 0 w 325590"/>
                <a:gd name="connsiteY9" fmla="*/ 42087 h 266055"/>
                <a:gd name="connsiteX10" fmla="*/ 0 w 325590"/>
                <a:gd name="connsiteY10" fmla="*/ 266055 h 266055"/>
                <a:gd name="connsiteX0" fmla="*/ 0 w 325590"/>
                <a:gd name="connsiteY0" fmla="*/ 42087 h 42087"/>
                <a:gd name="connsiteX1" fmla="*/ 0 w 325590"/>
                <a:gd name="connsiteY1" fmla="*/ 42087 h 42087"/>
                <a:gd name="connsiteX2" fmla="*/ 42087 w 325590"/>
                <a:gd name="connsiteY2" fmla="*/ 0 h 42087"/>
                <a:gd name="connsiteX3" fmla="*/ 259076 w 325590"/>
                <a:gd name="connsiteY3" fmla="*/ 0 h 42087"/>
                <a:gd name="connsiteX4" fmla="*/ 259076 w 325590"/>
                <a:gd name="connsiteY4" fmla="*/ 0 h 42087"/>
                <a:gd name="connsiteX5" fmla="*/ 325590 w 325590"/>
                <a:gd name="connsiteY5" fmla="*/ 0 h 42087"/>
                <a:gd name="connsiteX6" fmla="*/ 259076 w 325590"/>
                <a:gd name="connsiteY6" fmla="*/ 0 h 42087"/>
                <a:gd name="connsiteX7" fmla="*/ 259076 w 325590"/>
                <a:gd name="connsiteY7" fmla="*/ 0 h 42087"/>
                <a:gd name="connsiteX8" fmla="*/ 42087 w 325590"/>
                <a:gd name="connsiteY8" fmla="*/ 0 h 42087"/>
                <a:gd name="connsiteX9" fmla="*/ 0 w 325590"/>
                <a:gd name="connsiteY9" fmla="*/ 42087 h 42087"/>
                <a:gd name="connsiteX0" fmla="*/ 42089 w 325592"/>
                <a:gd name="connsiteY0" fmla="*/ 0 h 42087"/>
                <a:gd name="connsiteX1" fmla="*/ 2 w 325592"/>
                <a:gd name="connsiteY1" fmla="*/ 42087 h 42087"/>
                <a:gd name="connsiteX2" fmla="*/ 42089 w 325592"/>
                <a:gd name="connsiteY2" fmla="*/ 0 h 42087"/>
                <a:gd name="connsiteX3" fmla="*/ 259078 w 325592"/>
                <a:gd name="connsiteY3" fmla="*/ 0 h 42087"/>
                <a:gd name="connsiteX4" fmla="*/ 259078 w 325592"/>
                <a:gd name="connsiteY4" fmla="*/ 0 h 42087"/>
                <a:gd name="connsiteX5" fmla="*/ 325592 w 325592"/>
                <a:gd name="connsiteY5" fmla="*/ 0 h 42087"/>
                <a:gd name="connsiteX6" fmla="*/ 259078 w 325592"/>
                <a:gd name="connsiteY6" fmla="*/ 0 h 42087"/>
                <a:gd name="connsiteX7" fmla="*/ 259078 w 325592"/>
                <a:gd name="connsiteY7" fmla="*/ 0 h 42087"/>
                <a:gd name="connsiteX8" fmla="*/ 42089 w 325592"/>
                <a:gd name="connsiteY8" fmla="*/ 0 h 42087"/>
                <a:gd name="connsiteX0" fmla="*/ 0 w 283503"/>
                <a:gd name="connsiteY0" fmla="*/ 0 h 0"/>
                <a:gd name="connsiteX1" fmla="*/ 0 w 283503"/>
                <a:gd name="connsiteY1" fmla="*/ 0 h 0"/>
                <a:gd name="connsiteX2" fmla="*/ 216989 w 283503"/>
                <a:gd name="connsiteY2" fmla="*/ 0 h 0"/>
                <a:gd name="connsiteX3" fmla="*/ 216989 w 283503"/>
                <a:gd name="connsiteY3" fmla="*/ 0 h 0"/>
                <a:gd name="connsiteX4" fmla="*/ 283503 w 283503"/>
                <a:gd name="connsiteY4" fmla="*/ 0 h 0"/>
                <a:gd name="connsiteX5" fmla="*/ 216989 w 283503"/>
                <a:gd name="connsiteY5" fmla="*/ 0 h 0"/>
                <a:gd name="connsiteX6" fmla="*/ 216989 w 283503"/>
                <a:gd name="connsiteY6" fmla="*/ 0 h 0"/>
                <a:gd name="connsiteX7" fmla="*/ 0 w 283503"/>
                <a:gd name="connsiteY7"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503">
                  <a:moveTo>
                    <a:pt x="0" y="0"/>
                  </a:moveTo>
                  <a:lnTo>
                    <a:pt x="0" y="0"/>
                  </a:lnTo>
                  <a:lnTo>
                    <a:pt x="216989" y="0"/>
                  </a:lnTo>
                  <a:lnTo>
                    <a:pt x="216989" y="0"/>
                  </a:lnTo>
                  <a:lnTo>
                    <a:pt x="283503" y="0"/>
                  </a:lnTo>
                  <a:lnTo>
                    <a:pt x="216989" y="0"/>
                  </a:lnTo>
                  <a:lnTo>
                    <a:pt x="216989" y="0"/>
                  </a:lnTo>
                  <a:lnTo>
                    <a:pt x="0" y="0"/>
                  </a:lnTo>
                  <a:close/>
                </a:path>
              </a:pathLst>
            </a:cu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1" name="Freeform 15">
              <a:extLst>
                <a:ext uri="{FF2B5EF4-FFF2-40B4-BE49-F238E27FC236}">
                  <a16:creationId xmlns:a16="http://schemas.microsoft.com/office/drawing/2014/main" id="{4FD09C68-8453-43E4-846F-2A39CC214FEB}"/>
                </a:ext>
              </a:extLst>
            </p:cNvPr>
            <p:cNvSpPr>
              <a:spLocks noEditPoints="1"/>
            </p:cNvSpPr>
            <p:nvPr userDrawn="1"/>
          </p:nvSpPr>
          <p:spPr bwMode="auto">
            <a:xfrm>
              <a:off x="4477246" y="6731768"/>
              <a:ext cx="123999" cy="123981"/>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32" name="Freeform 18">
              <a:extLst>
                <a:ext uri="{FF2B5EF4-FFF2-40B4-BE49-F238E27FC236}">
                  <a16:creationId xmlns:a16="http://schemas.microsoft.com/office/drawing/2014/main" id="{A9DA543C-EDFA-4F96-B185-76B6F61F884C}"/>
                </a:ext>
              </a:extLst>
            </p:cNvPr>
            <p:cNvSpPr>
              <a:spLocks/>
            </p:cNvSpPr>
            <p:nvPr userDrawn="1"/>
          </p:nvSpPr>
          <p:spPr bwMode="auto">
            <a:xfrm>
              <a:off x="4520501" y="6591208"/>
              <a:ext cx="38209" cy="126864"/>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pic>
          <p:nvPicPr>
            <p:cNvPr id="33" name="Picture 32">
              <a:extLst>
                <a:ext uri="{FF2B5EF4-FFF2-40B4-BE49-F238E27FC236}">
                  <a16:creationId xmlns:a16="http://schemas.microsoft.com/office/drawing/2014/main" id="{ECC713E5-786F-4EFB-BDE5-45928D52D6AF}"/>
                </a:ext>
              </a:extLst>
            </p:cNvPr>
            <p:cNvPicPr>
              <a:picLocks noChangeAspect="1"/>
            </p:cNvPicPr>
            <p:nvPr userDrawn="1"/>
          </p:nvPicPr>
          <p:blipFill>
            <a:blip r:embed="rId2" cstate="email">
              <a:biLevel thresh="25000"/>
              <a:extLst>
                <a:ext uri="{28A0092B-C50C-407E-A947-70E740481C1C}">
                  <a14:useLocalDpi xmlns:a14="http://schemas.microsoft.com/office/drawing/2010/main"/>
                </a:ext>
              </a:extLst>
            </a:blip>
            <a:stretch>
              <a:fillRect/>
            </a:stretch>
          </p:blipFill>
          <p:spPr>
            <a:xfrm>
              <a:off x="174951" y="6620265"/>
              <a:ext cx="955390" cy="210480"/>
            </a:xfrm>
            <a:prstGeom prst="rect">
              <a:avLst/>
            </a:prstGeom>
          </p:spPr>
        </p:pic>
        <p:sp>
          <p:nvSpPr>
            <p:cNvPr id="34" name="Freeform 30">
              <a:extLst>
                <a:ext uri="{FF2B5EF4-FFF2-40B4-BE49-F238E27FC236}">
                  <a16:creationId xmlns:a16="http://schemas.microsoft.com/office/drawing/2014/main" id="{052FB101-3E6C-4EC5-8D93-37589F835B8F}"/>
                </a:ext>
              </a:extLst>
            </p:cNvPr>
            <p:cNvSpPr/>
            <p:nvPr userDrawn="1"/>
          </p:nvSpPr>
          <p:spPr bwMode="auto">
            <a:xfrm>
              <a:off x="10082385" y="6456984"/>
              <a:ext cx="789239" cy="535513"/>
            </a:xfrm>
            <a:custGeom>
              <a:avLst/>
              <a:gdLst>
                <a:gd name="connsiteX0" fmla="*/ 560481 w 773724"/>
                <a:gd name="connsiteY0" fmla="*/ 0 h 533030"/>
                <a:gd name="connsiteX1" fmla="*/ 649426 w 773724"/>
                <a:gd name="connsiteY1" fmla="*/ 0 h 533030"/>
                <a:gd name="connsiteX2" fmla="*/ 660415 w 773724"/>
                <a:gd name="connsiteY2" fmla="*/ 9067 h 533030"/>
                <a:gd name="connsiteX3" fmla="*/ 773724 w 773724"/>
                <a:gd name="connsiteY3" fmla="*/ 282619 h 533030"/>
                <a:gd name="connsiteX4" fmla="*/ 707654 w 773724"/>
                <a:gd name="connsiteY4" fmla="*/ 498917 h 533030"/>
                <a:gd name="connsiteX5" fmla="*/ 679508 w 773724"/>
                <a:gd name="connsiteY5" fmla="*/ 533030 h 533030"/>
                <a:gd name="connsiteX6" fmla="*/ 603760 w 773724"/>
                <a:gd name="connsiteY6" fmla="*/ 533030 h 533030"/>
                <a:gd name="connsiteX7" fmla="*/ 622123 w 773724"/>
                <a:gd name="connsiteY7" fmla="*/ 517880 h 533030"/>
                <a:gd name="connsiteX8" fmla="*/ 719571 w 773724"/>
                <a:gd name="connsiteY8" fmla="*/ 282619 h 533030"/>
                <a:gd name="connsiteX9" fmla="*/ 572883 w 773724"/>
                <a:gd name="connsiteY9" fmla="*/ 6732 h 533030"/>
                <a:gd name="connsiteX10" fmla="*/ 124298 w 773724"/>
                <a:gd name="connsiteY10" fmla="*/ 0 h 533030"/>
                <a:gd name="connsiteX11" fmla="*/ 213243 w 773724"/>
                <a:gd name="connsiteY11" fmla="*/ 0 h 533030"/>
                <a:gd name="connsiteX12" fmla="*/ 200841 w 773724"/>
                <a:gd name="connsiteY12" fmla="*/ 6732 h 533030"/>
                <a:gd name="connsiteX13" fmla="*/ 54153 w 773724"/>
                <a:gd name="connsiteY13" fmla="*/ 282619 h 533030"/>
                <a:gd name="connsiteX14" fmla="*/ 151601 w 773724"/>
                <a:gd name="connsiteY14" fmla="*/ 517880 h 533030"/>
                <a:gd name="connsiteX15" fmla="*/ 169964 w 773724"/>
                <a:gd name="connsiteY15" fmla="*/ 533030 h 533030"/>
                <a:gd name="connsiteX16" fmla="*/ 94215 w 773724"/>
                <a:gd name="connsiteY16" fmla="*/ 533030 h 533030"/>
                <a:gd name="connsiteX17" fmla="*/ 66070 w 773724"/>
                <a:gd name="connsiteY17" fmla="*/ 498917 h 533030"/>
                <a:gd name="connsiteX18" fmla="*/ 0 w 773724"/>
                <a:gd name="connsiteY18" fmla="*/ 282619 h 533030"/>
                <a:gd name="connsiteX19" fmla="*/ 113309 w 773724"/>
                <a:gd name="connsiteY19" fmla="*/ 9067 h 53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73724" h="533030">
                  <a:moveTo>
                    <a:pt x="560481" y="0"/>
                  </a:moveTo>
                  <a:lnTo>
                    <a:pt x="649426" y="0"/>
                  </a:lnTo>
                  <a:lnTo>
                    <a:pt x="660415" y="9067"/>
                  </a:lnTo>
                  <a:cubicBezTo>
                    <a:pt x="730423" y="79075"/>
                    <a:pt x="773724" y="175790"/>
                    <a:pt x="773724" y="282619"/>
                  </a:cubicBezTo>
                  <a:cubicBezTo>
                    <a:pt x="773724" y="362741"/>
                    <a:pt x="749367" y="437174"/>
                    <a:pt x="707654" y="498917"/>
                  </a:cubicBezTo>
                  <a:lnTo>
                    <a:pt x="679508" y="533030"/>
                  </a:lnTo>
                  <a:lnTo>
                    <a:pt x="603760" y="533030"/>
                  </a:lnTo>
                  <a:lnTo>
                    <a:pt x="622123" y="517880"/>
                  </a:lnTo>
                  <a:cubicBezTo>
                    <a:pt x="682331" y="457672"/>
                    <a:pt x="719571" y="374494"/>
                    <a:pt x="719571" y="282619"/>
                  </a:cubicBezTo>
                  <a:cubicBezTo>
                    <a:pt x="719571" y="167776"/>
                    <a:pt x="661384" y="66522"/>
                    <a:pt x="572883" y="6732"/>
                  </a:cubicBezTo>
                  <a:close/>
                  <a:moveTo>
                    <a:pt x="124298" y="0"/>
                  </a:moveTo>
                  <a:lnTo>
                    <a:pt x="213243" y="0"/>
                  </a:lnTo>
                  <a:lnTo>
                    <a:pt x="200841" y="6732"/>
                  </a:lnTo>
                  <a:cubicBezTo>
                    <a:pt x="112340" y="66522"/>
                    <a:pt x="54153" y="167776"/>
                    <a:pt x="54153" y="282619"/>
                  </a:cubicBezTo>
                  <a:cubicBezTo>
                    <a:pt x="54153" y="374494"/>
                    <a:pt x="91393" y="457672"/>
                    <a:pt x="151601" y="517880"/>
                  </a:cubicBezTo>
                  <a:lnTo>
                    <a:pt x="169964" y="533030"/>
                  </a:lnTo>
                  <a:lnTo>
                    <a:pt x="94215" y="533030"/>
                  </a:lnTo>
                  <a:lnTo>
                    <a:pt x="66070" y="498917"/>
                  </a:lnTo>
                  <a:cubicBezTo>
                    <a:pt x="24357" y="437174"/>
                    <a:pt x="0" y="362741"/>
                    <a:pt x="0" y="282619"/>
                  </a:cubicBezTo>
                  <a:cubicBezTo>
                    <a:pt x="0" y="175790"/>
                    <a:pt x="43301" y="79075"/>
                    <a:pt x="113309" y="9067"/>
                  </a:cubicBezTo>
                  <a:close/>
                </a:path>
              </a:pathLst>
            </a:custGeom>
            <a:solidFill>
              <a:schemeClr val="accent1"/>
            </a:solidFill>
            <a:ln w="57150"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317580684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DC43-9DA2-4FAF-A674-19784D7011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8E1E77-F622-4245-A139-0A9087B27D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FE982-A790-4C6F-A0F6-7966C848FDBE}"/>
              </a:ext>
            </a:extLst>
          </p:cNvPr>
          <p:cNvSpPr>
            <a:spLocks noGrp="1"/>
          </p:cNvSpPr>
          <p:nvPr>
            <p:ph type="dt" sz="half" idx="10"/>
          </p:nvPr>
        </p:nvSpPr>
        <p:spPr/>
        <p:txBody>
          <a:bodyPr/>
          <a:lstStyle/>
          <a:p>
            <a:fld id="{C4893C64-7AE5-4241-A504-71455322F0AE}" type="datetimeFigureOut">
              <a:rPr lang="en-US" smtClean="0"/>
              <a:t>13-Jun-18</a:t>
            </a:fld>
            <a:endParaRPr lang="en-US"/>
          </a:p>
        </p:txBody>
      </p:sp>
      <p:sp>
        <p:nvSpPr>
          <p:cNvPr id="5" name="Footer Placeholder 4">
            <a:extLst>
              <a:ext uri="{FF2B5EF4-FFF2-40B4-BE49-F238E27FC236}">
                <a16:creationId xmlns:a16="http://schemas.microsoft.com/office/drawing/2014/main" id="{4855FDA4-FE53-4C05-BB80-A4AED60C4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4C9A8-5D2F-4C86-A14A-A1C37748679C}"/>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91355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B9ABC6-8C87-4636-BE46-8B4664D711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1A5225-B31B-4574-894C-1AF44E69CEB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A6066-DC08-450F-821F-C62F527B3686}"/>
              </a:ext>
            </a:extLst>
          </p:cNvPr>
          <p:cNvSpPr>
            <a:spLocks noGrp="1"/>
          </p:cNvSpPr>
          <p:nvPr>
            <p:ph type="dt" sz="half" idx="10"/>
          </p:nvPr>
        </p:nvSpPr>
        <p:spPr/>
        <p:txBody>
          <a:bodyPr/>
          <a:lstStyle/>
          <a:p>
            <a:fld id="{C4893C64-7AE5-4241-A504-71455322F0AE}" type="datetimeFigureOut">
              <a:rPr lang="en-US" smtClean="0"/>
              <a:t>13-Jun-18</a:t>
            </a:fld>
            <a:endParaRPr lang="en-US"/>
          </a:p>
        </p:txBody>
      </p:sp>
      <p:sp>
        <p:nvSpPr>
          <p:cNvPr id="5" name="Footer Placeholder 4">
            <a:extLst>
              <a:ext uri="{FF2B5EF4-FFF2-40B4-BE49-F238E27FC236}">
                <a16:creationId xmlns:a16="http://schemas.microsoft.com/office/drawing/2014/main" id="{58EB4170-4DA6-4429-B4E5-E8A6E3CA2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EAA7A-DEFC-4088-A88A-E8FAC93D158A}"/>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115055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06046130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9966108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88493921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87344791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41771862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51518865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1077414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5634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3" name="Picture 2">
            <a:extLst>
              <a:ext uri="{FF2B5EF4-FFF2-40B4-BE49-F238E27FC236}">
                <a16:creationId xmlns:a16="http://schemas.microsoft.com/office/drawing/2014/main" id="{0EA9C8C4-4013-4C88-BED1-DA5ABF97148C}"/>
              </a:ext>
            </a:extLst>
          </p:cNvPr>
          <p:cNvPicPr>
            <a:picLocks noChangeAspect="1"/>
          </p:cNvPicPr>
          <p:nvPr userDrawn="1"/>
        </p:nvPicPr>
        <p:blipFill>
          <a:blip r:embed="rId2"/>
          <a:stretch>
            <a:fillRect/>
          </a:stretch>
        </p:blipFill>
        <p:spPr>
          <a:xfrm>
            <a:off x="0" y="6291921"/>
            <a:ext cx="12192000" cy="566079"/>
          </a:xfrm>
          <a:prstGeom prst="rect">
            <a:avLst/>
          </a:prstGeom>
        </p:spPr>
      </p:pic>
    </p:spTree>
    <p:extLst>
      <p:ext uri="{BB962C8B-B14F-4D97-AF65-F5344CB8AC3E}">
        <p14:creationId xmlns:p14="http://schemas.microsoft.com/office/powerpoint/2010/main" val="374315752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562277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156358091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403532771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228893085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66052034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113974426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282638019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787023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955612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79410164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solidFill>
                  <a:srgbClr val="FFFFFF"/>
                </a:soli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solidFill>
                  <a:srgbClr val="FFFFFF"/>
                </a:solidFill>
                <a:latin typeface="+mj-lt"/>
              </a:defRPr>
            </a:lvl1pPr>
          </a:lstStyle>
          <a:p>
            <a:pPr lvl="0"/>
            <a:r>
              <a:rPr lang="en-US" dirty="0"/>
              <a:t>Speaker Name</a:t>
            </a:r>
          </a:p>
        </p:txBody>
      </p:sp>
    </p:spTree>
    <p:extLst>
      <p:ext uri="{BB962C8B-B14F-4D97-AF65-F5344CB8AC3E}">
        <p14:creationId xmlns:p14="http://schemas.microsoft.com/office/powerpoint/2010/main" val="33477954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836036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447376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421756961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61535"/>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89150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9106084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1682287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1_Section">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83651"/>
            <a:ext cx="11353800" cy="3066444"/>
          </a:xfrm>
        </p:spPr>
        <p:txBody>
          <a:bodyPr lIns="393192" anchor="t" anchorCtr="0">
            <a:normAutofit/>
          </a:bodyPr>
          <a:lstStyle>
            <a:lvl1pPr>
              <a:defRPr sz="6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3213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08964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9"/>
            <a:ext cx="11653521" cy="186820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3420255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p:fade/>
  </p:transition>
  <p:txStyles>
    <p:titleStyle>
      <a:lvl1pPr algn="l" defTabSz="914192" rtl="0" eaLnBrk="1" latinLnBrk="0" hangingPunct="1">
        <a:lnSpc>
          <a:spcPct val="90000"/>
        </a:lnSpc>
        <a:spcBef>
          <a:spcPct val="0"/>
        </a:spcBef>
        <a:buNone/>
        <a:defRPr lang="en-US" sz="44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9">
          <p15:clr>
            <a:srgbClr val="C35EA4"/>
          </p15:clr>
        </p15:guide>
        <p15:guide id="17" pos="7400">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186820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896276723"/>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ransition>
    <p:fade/>
  </p:transition>
  <p:txStyles>
    <p:titleStyle>
      <a:lvl1pPr algn="l" defTabSz="914367" rtl="0" eaLnBrk="1" latinLnBrk="0" hangingPunct="1">
        <a:lnSpc>
          <a:spcPct val="90000"/>
        </a:lnSpc>
        <a:spcBef>
          <a:spcPct val="0"/>
        </a:spcBef>
        <a:buNone/>
        <a:defRPr lang="en-US" sz="44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9">
          <p15:clr>
            <a:srgbClr val="C35EA4"/>
          </p15:clr>
        </p15:guide>
        <p15:guide id="17" pos="7400">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C00CE-8F67-4F0C-8722-C6FC1D2194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F0A695-C2CE-4381-B463-37D69ADCBA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9C9F5F-4E36-4416-A1CC-FD84FCDEAE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93C64-7AE5-4241-A504-71455322F0AE}" type="datetimeFigureOut">
              <a:rPr lang="en-US" smtClean="0"/>
              <a:t>13-Jun-18</a:t>
            </a:fld>
            <a:endParaRPr lang="en-US"/>
          </a:p>
        </p:txBody>
      </p:sp>
      <p:sp>
        <p:nvSpPr>
          <p:cNvPr id="5" name="Footer Placeholder 4">
            <a:extLst>
              <a:ext uri="{FF2B5EF4-FFF2-40B4-BE49-F238E27FC236}">
                <a16:creationId xmlns:a16="http://schemas.microsoft.com/office/drawing/2014/main" id="{DCE707F0-4D5D-4C21-802C-1107889E41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F1B09D-C4DB-4A7E-9DF7-C461CEE32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F395EA-8F53-45A0-A873-40F51A14CB63}" type="slidenum">
              <a:rPr lang="en-US" smtClean="0"/>
              <a:t>‹#›</a:t>
            </a:fld>
            <a:endParaRPr lang="en-US"/>
          </a:p>
        </p:txBody>
      </p:sp>
    </p:spTree>
    <p:extLst>
      <p:ext uri="{BB962C8B-B14F-4D97-AF65-F5344CB8AC3E}">
        <p14:creationId xmlns:p14="http://schemas.microsoft.com/office/powerpoint/2010/main" val="2563847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60396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8" Type="http://schemas.openxmlformats.org/officeDocument/2006/relationships/hyperlink" Target="https://docs.microsoft.com/en-us/azure/machine-learning/studio/create-experiment#step-5-predict-new-automobile-prices" TargetMode="External"/><Relationship Id="rId3" Type="http://schemas.openxmlformats.org/officeDocument/2006/relationships/hyperlink" Target="https://studio.azureml.net/" TargetMode="External"/><Relationship Id="rId7" Type="http://schemas.openxmlformats.org/officeDocument/2006/relationships/hyperlink" Target="https://docs.microsoft.com/en-us/azure/machine-learning/studio/create-experiment#step-4-choose-and-apply-a-learning-algorithm"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hyperlink" Target="https://docs.microsoft.com/en-us/azure/machine-learning/studio/create-experiment#step-3-define-features" TargetMode="External"/><Relationship Id="rId5" Type="http://schemas.openxmlformats.org/officeDocument/2006/relationships/hyperlink" Target="https://docs.microsoft.com/en-us/azure/machine-learning/studio/create-experiment#step-2-prepare-the-data" TargetMode="External"/><Relationship Id="rId4" Type="http://schemas.openxmlformats.org/officeDocument/2006/relationships/hyperlink" Target="https://docs.microsoft.com/en-us/azure/machine-learning/studio/create-experiment#step-1-get-data"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a:off x="864" y="1631852"/>
            <a:ext cx="6277260" cy="5225663"/>
          </a:xfrm>
          <a:prstGeom prst="rect">
            <a:avLst/>
          </a:prstGeom>
          <a:solidFill>
            <a:schemeClr val="accent1">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1765"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itle 5"/>
          <p:cNvSpPr>
            <a:spLocks noGrp="1"/>
          </p:cNvSpPr>
          <p:nvPr>
            <p:ph type="title"/>
          </p:nvPr>
        </p:nvSpPr>
        <p:spPr>
          <a:xfrm>
            <a:off x="3214" y="1631852"/>
            <a:ext cx="6274911" cy="3526917"/>
          </a:xfrm>
        </p:spPr>
        <p:txBody>
          <a:bodyPr/>
          <a:lstStyle/>
          <a:p>
            <a:pPr algn="ctr"/>
            <a:br>
              <a:rPr lang="en-US" dirty="0"/>
            </a:br>
            <a:r>
              <a:rPr lang="en-US" dirty="0"/>
              <a:t>Data Solutions on Azure </a:t>
            </a:r>
            <a:br>
              <a:rPr lang="en-US" dirty="0"/>
            </a:br>
            <a:endParaRPr lang="en-US" dirty="0"/>
          </a:p>
        </p:txBody>
      </p:sp>
      <p:sp>
        <p:nvSpPr>
          <p:cNvPr id="7" name="Text Placeholder 6"/>
          <p:cNvSpPr>
            <a:spLocks noGrp="1"/>
          </p:cNvSpPr>
          <p:nvPr>
            <p:ph type="body" sz="quarter" idx="14"/>
          </p:nvPr>
        </p:nvSpPr>
        <p:spPr>
          <a:xfrm>
            <a:off x="1594" y="5158750"/>
            <a:ext cx="6276530" cy="1698765"/>
          </a:xfrm>
        </p:spPr>
        <p:txBody>
          <a:bodyPr/>
          <a:lstStyle/>
          <a:p>
            <a:pPr algn="ctr"/>
            <a:r>
              <a:rPr lang="en-US" dirty="0"/>
              <a:t>Abdul Rasheed </a:t>
            </a:r>
            <a:r>
              <a:rPr lang="en-US" dirty="0" err="1"/>
              <a:t>Feroz</a:t>
            </a:r>
            <a:r>
              <a:rPr lang="en-US" dirty="0"/>
              <a:t> Khan</a:t>
            </a:r>
          </a:p>
          <a:p>
            <a:pPr algn="ctr"/>
            <a:r>
              <a:rPr lang="en-US" dirty="0"/>
              <a:t>Microsoft MVP – Azure</a:t>
            </a:r>
          </a:p>
        </p:txBody>
      </p:sp>
      <p:sp>
        <p:nvSpPr>
          <p:cNvPr id="2" name="TextBox 1"/>
          <p:cNvSpPr txBox="1"/>
          <p:nvPr/>
        </p:nvSpPr>
        <p:spPr>
          <a:xfrm>
            <a:off x="636348" y="2894651"/>
            <a:ext cx="369345" cy="634443"/>
          </a:xfrm>
          <a:prstGeom prst="rect">
            <a:avLst/>
          </a:prstGeom>
          <a:noFill/>
        </p:spPr>
        <p:txBody>
          <a:bodyPr wrap="none" lIns="182854" tIns="146284" rIns="182854" bIns="146284" rtlCol="0">
            <a:sp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err="1">
              <a:ln>
                <a:noFill/>
              </a:ln>
              <a:gradFill>
                <a:gsLst>
                  <a:gs pos="2917">
                    <a:srgbClr val="FFFFFF"/>
                  </a:gs>
                  <a:gs pos="30000">
                    <a:srgbClr val="FFFFFF"/>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03911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err="1">
                <a:solidFill>
                  <a:srgbClr val="FFFFFF"/>
                </a:solidFill>
              </a:rPr>
              <a:t>Jupyter</a:t>
            </a:r>
            <a:r>
              <a:rPr lang="en-US" sz="4800" b="1" dirty="0">
                <a:solidFill>
                  <a:srgbClr val="FFFFFF"/>
                </a:solidFill>
              </a:rPr>
              <a:t> Notebooks on HDInsight</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02296"/>
            <a:ext cx="10515600" cy="4872824"/>
          </a:xfrm>
        </p:spPr>
        <p:txBody>
          <a:bodyPr>
            <a:normAutofit/>
          </a:bodyPr>
          <a:lstStyle/>
          <a:p>
            <a:endParaRPr lang="en-US" dirty="0">
              <a:solidFill>
                <a:srgbClr val="0078D7"/>
              </a:solidFill>
            </a:endParaRPr>
          </a:p>
          <a:p>
            <a:r>
              <a:rPr lang="en-US" dirty="0">
                <a:solidFill>
                  <a:srgbClr val="0078D7"/>
                </a:solidFill>
              </a:rPr>
              <a:t>Browser-based interface for working with text, code, equations, plots, graphics, and interactive controls in a single document.</a:t>
            </a:r>
          </a:p>
          <a:p>
            <a:r>
              <a:rPr lang="en-US" dirty="0">
                <a:solidFill>
                  <a:srgbClr val="0078D7"/>
                </a:solidFill>
              </a:rPr>
              <a:t>Include preset Spark and Hive contexts (</a:t>
            </a:r>
            <a:r>
              <a:rPr lang="en-US" dirty="0" err="1">
                <a:solidFill>
                  <a:srgbClr val="0078D7"/>
                </a:solidFill>
              </a:rPr>
              <a:t>sc</a:t>
            </a:r>
            <a:r>
              <a:rPr lang="en-US" dirty="0">
                <a:solidFill>
                  <a:srgbClr val="0078D7"/>
                </a:solidFill>
              </a:rPr>
              <a:t> and </a:t>
            </a:r>
            <a:r>
              <a:rPr lang="en-US" dirty="0" err="1">
                <a:solidFill>
                  <a:srgbClr val="0078D7"/>
                </a:solidFill>
              </a:rPr>
              <a:t>sqlContext</a:t>
            </a:r>
            <a:r>
              <a:rPr lang="en-US" dirty="0">
                <a:solidFill>
                  <a:srgbClr val="0078D7"/>
                </a:solidFill>
              </a:rPr>
              <a:t>)</a:t>
            </a:r>
          </a:p>
          <a:p>
            <a:endParaRPr lang="en-US" dirty="0">
              <a:solidFill>
                <a:srgbClr val="0078D7"/>
              </a:solidFill>
            </a:endParaRPr>
          </a:p>
        </p:txBody>
      </p:sp>
      <p:pic>
        <p:nvPicPr>
          <p:cNvPr id="5" name="Picture 4">
            <a:extLst>
              <a:ext uri="{FF2B5EF4-FFF2-40B4-BE49-F238E27FC236}">
                <a16:creationId xmlns:a16="http://schemas.microsoft.com/office/drawing/2014/main" id="{67C7CA28-5131-4EEB-9295-C43E25C63338}"/>
              </a:ext>
            </a:extLst>
          </p:cNvPr>
          <p:cNvPicPr>
            <a:picLocks noChangeAspect="1"/>
          </p:cNvPicPr>
          <p:nvPr/>
        </p:nvPicPr>
        <p:blipFill rotWithShape="1">
          <a:blip r:embed="rId3"/>
          <a:srcRect b="16273"/>
          <a:stretch/>
        </p:blipFill>
        <p:spPr>
          <a:xfrm>
            <a:off x="1148433" y="3955810"/>
            <a:ext cx="9895134" cy="2537065"/>
          </a:xfrm>
          <a:prstGeom prst="rect">
            <a:avLst/>
          </a:prstGeom>
          <a:ln>
            <a:solidFill>
              <a:schemeClr val="tx2"/>
            </a:solidFill>
          </a:ln>
        </p:spPr>
      </p:pic>
    </p:spTree>
    <p:extLst>
      <p:ext uri="{BB962C8B-B14F-4D97-AF65-F5344CB8AC3E}">
        <p14:creationId xmlns:p14="http://schemas.microsoft.com/office/powerpoint/2010/main" val="101576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rgbClr val="FFFFFF"/>
                </a:solidFill>
              </a:rPr>
              <a:t>Items of Note About HDInsight</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02296"/>
            <a:ext cx="10515600" cy="4872824"/>
          </a:xfrm>
        </p:spPr>
        <p:txBody>
          <a:bodyPr>
            <a:normAutofit/>
          </a:bodyPr>
          <a:lstStyle/>
          <a:p>
            <a:endParaRPr lang="en-US" dirty="0">
              <a:solidFill>
                <a:srgbClr val="0078D7"/>
              </a:solidFill>
            </a:endParaRPr>
          </a:p>
          <a:p>
            <a:r>
              <a:rPr lang="en-US" dirty="0">
                <a:solidFill>
                  <a:srgbClr val="0078D7"/>
                </a:solidFill>
              </a:rPr>
              <a:t>There is no “suspend” on HDInsight clusters</a:t>
            </a:r>
          </a:p>
          <a:p>
            <a:pPr lvl="1"/>
            <a:r>
              <a:rPr lang="en-US" dirty="0">
                <a:solidFill>
                  <a:srgbClr val="0078D7"/>
                </a:solidFill>
              </a:rPr>
              <a:t>Provision the cluster, do work, then delete the cluster to avoid unnecessary charges</a:t>
            </a:r>
          </a:p>
          <a:p>
            <a:pPr lvl="1"/>
            <a:r>
              <a:rPr lang="en-US" dirty="0">
                <a:solidFill>
                  <a:srgbClr val="0078D7"/>
                </a:solidFill>
              </a:rPr>
              <a:t>Storage can be decoupled from the cluster and reused across deployments</a:t>
            </a:r>
          </a:p>
          <a:p>
            <a:r>
              <a:rPr lang="en-US" dirty="0">
                <a:solidFill>
                  <a:srgbClr val="0078D7"/>
                </a:solidFill>
              </a:rPr>
              <a:t>Can deploy from the portal, but often scripted in practice</a:t>
            </a:r>
          </a:p>
          <a:p>
            <a:pPr lvl="1"/>
            <a:r>
              <a:rPr lang="en-US" dirty="0">
                <a:solidFill>
                  <a:srgbClr val="0078D7"/>
                </a:solidFill>
              </a:rPr>
              <a:t>Easier/repeatable creation and deletion</a:t>
            </a:r>
          </a:p>
        </p:txBody>
      </p:sp>
    </p:spTree>
    <p:extLst>
      <p:ext uri="{BB962C8B-B14F-4D97-AF65-F5344CB8AC3E}">
        <p14:creationId xmlns:p14="http://schemas.microsoft.com/office/powerpoint/2010/main" val="73426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5CB9-4F62-41FE-9DCA-3AEE100A7DCC}"/>
              </a:ext>
            </a:extLst>
          </p:cNvPr>
          <p:cNvSpPr>
            <a:spLocks noGrp="1"/>
          </p:cNvSpPr>
          <p:nvPr>
            <p:ph type="title"/>
          </p:nvPr>
        </p:nvSpPr>
        <p:spPr>
          <a:xfrm>
            <a:off x="838200" y="2766218"/>
            <a:ext cx="10515600" cy="1325563"/>
          </a:xfrm>
        </p:spPr>
        <p:txBody>
          <a:bodyPr/>
          <a:lstStyle/>
          <a:p>
            <a:pPr algn="ctr"/>
            <a:r>
              <a:rPr lang="en-US" b="1" dirty="0">
                <a:solidFill>
                  <a:srgbClr val="FFFFFF"/>
                </a:solidFill>
              </a:rPr>
              <a:t>Demo</a:t>
            </a:r>
          </a:p>
        </p:txBody>
      </p:sp>
    </p:spTree>
    <p:extLst>
      <p:ext uri="{BB962C8B-B14F-4D97-AF65-F5344CB8AC3E}">
        <p14:creationId xmlns:p14="http://schemas.microsoft.com/office/powerpoint/2010/main" val="186494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7FE069-FD29-462D-9246-A63C07599272}"/>
              </a:ext>
            </a:extLst>
          </p:cNvPr>
          <p:cNvSpPr/>
          <p:nvPr/>
        </p:nvSpPr>
        <p:spPr>
          <a:xfrm>
            <a:off x="0" y="3925956"/>
            <a:ext cx="12192000" cy="1015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ABE01D-ECBE-41BA-8A0B-6AF0A01AF282}"/>
              </a:ext>
            </a:extLst>
          </p:cNvPr>
          <p:cNvSpPr>
            <a:spLocks noGrp="1"/>
          </p:cNvSpPr>
          <p:nvPr>
            <p:ph type="ctrTitle"/>
          </p:nvPr>
        </p:nvSpPr>
        <p:spPr>
          <a:xfrm>
            <a:off x="0" y="3925956"/>
            <a:ext cx="10363200" cy="1015663"/>
          </a:xfrm>
        </p:spPr>
        <p:txBody>
          <a:bodyPr>
            <a:normAutofit/>
          </a:bodyPr>
          <a:lstStyle/>
          <a:p>
            <a:pPr algn="l"/>
            <a:r>
              <a:rPr lang="en-US" sz="5400" b="1" dirty="0">
                <a:solidFill>
                  <a:srgbClr val="0078D7"/>
                </a:solidFill>
              </a:rPr>
              <a:t>Azure Event Hub </a:t>
            </a:r>
          </a:p>
        </p:txBody>
      </p:sp>
      <p:cxnSp>
        <p:nvCxnSpPr>
          <p:cNvPr id="9" name="Straight Connector 8">
            <a:extLst>
              <a:ext uri="{FF2B5EF4-FFF2-40B4-BE49-F238E27FC236}">
                <a16:creationId xmlns:a16="http://schemas.microsoft.com/office/drawing/2014/main" id="{4D6CE5CF-4FE5-418F-94E6-D68006424FFC}"/>
              </a:ext>
            </a:extLst>
          </p:cNvPr>
          <p:cNvCxnSpPr>
            <a:cxnSpLocks/>
          </p:cNvCxnSpPr>
          <p:nvPr/>
        </p:nvCxnSpPr>
        <p:spPr>
          <a:xfrm flipH="1">
            <a:off x="7414591" y="3717235"/>
            <a:ext cx="910421" cy="1490869"/>
          </a:xfrm>
          <a:prstGeom prst="line">
            <a:avLst/>
          </a:prstGeom>
          <a:ln w="76200">
            <a:solidFill>
              <a:srgbClr val="0078D7"/>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9023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2627312"/>
            <a:ext cx="10515600" cy="1603375"/>
          </a:xfrm>
        </p:spPr>
        <p:txBody>
          <a:bodyPr>
            <a:normAutofit fontScale="92500" lnSpcReduction="20000"/>
          </a:bodyPr>
          <a:lstStyle/>
          <a:p>
            <a:pPr marL="0" indent="0" algn="ctr">
              <a:buNone/>
            </a:pPr>
            <a:r>
              <a:rPr lang="en-GB" dirty="0">
                <a:solidFill>
                  <a:schemeClr val="bg1"/>
                </a:solidFill>
              </a:rPr>
              <a:t>Azure Event Hubs is a hyper-scale telemetry ingestion service which collects, transforms and stores millions of events. As a distributed streaming platform, it gives you low latency and configurable time retention, which enables you to ingress massive amounts of telemetry into the cloud and read the data from multiple applications using publish-subscribe semantics</a:t>
            </a:r>
          </a:p>
        </p:txBody>
      </p:sp>
    </p:spTree>
    <p:extLst>
      <p:ext uri="{BB962C8B-B14F-4D97-AF65-F5344CB8AC3E}">
        <p14:creationId xmlns:p14="http://schemas.microsoft.com/office/powerpoint/2010/main" val="40762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Azure Event Hub </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GB" dirty="0">
              <a:solidFill>
                <a:srgbClr val="0078D7"/>
              </a:solidFill>
            </a:endParaRPr>
          </a:p>
          <a:p>
            <a:r>
              <a:rPr lang="en-GB" dirty="0">
                <a:solidFill>
                  <a:srgbClr val="0078D7"/>
                </a:solidFill>
              </a:rPr>
              <a:t>Log millions of events per second in near real-time</a:t>
            </a:r>
          </a:p>
          <a:p>
            <a:r>
              <a:rPr lang="en-GB" dirty="0">
                <a:solidFill>
                  <a:srgbClr val="0078D7"/>
                </a:solidFill>
              </a:rPr>
              <a:t>Send telemetry data automatically to storage</a:t>
            </a:r>
          </a:p>
          <a:p>
            <a:r>
              <a:rPr lang="en-GB" dirty="0">
                <a:solidFill>
                  <a:srgbClr val="0078D7"/>
                </a:solidFill>
              </a:rPr>
              <a:t>Use time-based event buffering</a:t>
            </a:r>
          </a:p>
          <a:p>
            <a:r>
              <a:rPr lang="en-GB" dirty="0">
                <a:solidFill>
                  <a:srgbClr val="0078D7"/>
                </a:solidFill>
              </a:rPr>
              <a:t>Get a managed service with elastic scale</a:t>
            </a:r>
          </a:p>
          <a:p>
            <a:r>
              <a:rPr lang="en-GB" dirty="0">
                <a:solidFill>
                  <a:srgbClr val="0078D7"/>
                </a:solidFill>
              </a:rPr>
              <a:t>Reach a broad set of platforms using native client libraries</a:t>
            </a:r>
          </a:p>
          <a:p>
            <a:r>
              <a:rPr lang="en-GB" dirty="0">
                <a:solidFill>
                  <a:srgbClr val="0078D7"/>
                </a:solidFill>
              </a:rPr>
              <a:t>Seamlessly integrate with other Azure services</a:t>
            </a:r>
          </a:p>
        </p:txBody>
      </p:sp>
    </p:spTree>
    <p:extLst>
      <p:ext uri="{BB962C8B-B14F-4D97-AF65-F5344CB8AC3E}">
        <p14:creationId xmlns:p14="http://schemas.microsoft.com/office/powerpoint/2010/main" val="408802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Architecture </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1069542" y="2679065"/>
            <a:ext cx="10284257" cy="4655156"/>
          </a:xfrm>
        </p:spPr>
        <p:txBody>
          <a:bodyPr>
            <a:normAutofit/>
          </a:bodyPr>
          <a:lstStyle/>
          <a:p>
            <a:pPr marL="0" indent="0">
              <a:buNone/>
            </a:pPr>
            <a:endParaRPr lang="en-GB" dirty="0">
              <a:solidFill>
                <a:srgbClr val="0078D7"/>
              </a:solidFill>
            </a:endParaRPr>
          </a:p>
          <a:p>
            <a:pPr marL="0" indent="0">
              <a:buNone/>
            </a:pPr>
            <a:endParaRPr lang="en-GB" dirty="0">
              <a:solidFill>
                <a:srgbClr val="0078D7"/>
              </a:solidFill>
            </a:endParaRPr>
          </a:p>
        </p:txBody>
      </p:sp>
      <p:pic>
        <p:nvPicPr>
          <p:cNvPr id="1028" name="Picture 4" descr="Event Hubs">
            <a:extLst>
              <a:ext uri="{FF2B5EF4-FFF2-40B4-BE49-F238E27FC236}">
                <a16:creationId xmlns:a16="http://schemas.microsoft.com/office/drawing/2014/main" id="{F2CE5D85-8D99-4043-9A4D-9D7F72BB06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4" y="1802296"/>
            <a:ext cx="12162536" cy="5055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32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Event Hubs features</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02296"/>
            <a:ext cx="10515600" cy="4872824"/>
          </a:xfrm>
        </p:spPr>
        <p:txBody>
          <a:bodyPr>
            <a:normAutofit fontScale="70000" lnSpcReduction="20000"/>
          </a:bodyPr>
          <a:lstStyle/>
          <a:p>
            <a:endParaRPr lang="en-GB" dirty="0">
              <a:solidFill>
                <a:srgbClr val="0078D7"/>
              </a:solidFill>
            </a:endParaRPr>
          </a:p>
          <a:p>
            <a:r>
              <a:rPr lang="en-GB" dirty="0">
                <a:solidFill>
                  <a:srgbClr val="0078D7"/>
                </a:solidFill>
              </a:rPr>
              <a:t>Event producers/publishers: </a:t>
            </a:r>
          </a:p>
          <a:p>
            <a:pPr lvl="1"/>
            <a:r>
              <a:rPr lang="en-GB" dirty="0">
                <a:solidFill>
                  <a:srgbClr val="0078D7"/>
                </a:solidFill>
              </a:rPr>
              <a:t>An entity that sends data to an event hub. An event is published via AMQP 1.0 or HTTPS</a:t>
            </a:r>
          </a:p>
          <a:p>
            <a:r>
              <a:rPr lang="en-GB" dirty="0">
                <a:solidFill>
                  <a:srgbClr val="0078D7"/>
                </a:solidFill>
              </a:rPr>
              <a:t>Capture: </a:t>
            </a:r>
          </a:p>
          <a:p>
            <a:pPr lvl="1"/>
            <a:r>
              <a:rPr lang="en-GB" dirty="0">
                <a:solidFill>
                  <a:srgbClr val="0078D7"/>
                </a:solidFill>
              </a:rPr>
              <a:t>Enables you to capture Event Hubs streaming data and store it in an Azure Blob storage account</a:t>
            </a:r>
          </a:p>
          <a:p>
            <a:r>
              <a:rPr lang="en-GB" dirty="0">
                <a:solidFill>
                  <a:srgbClr val="0078D7"/>
                </a:solidFill>
              </a:rPr>
              <a:t>Partitions: </a:t>
            </a:r>
          </a:p>
          <a:p>
            <a:pPr lvl="1"/>
            <a:r>
              <a:rPr lang="en-GB" dirty="0">
                <a:solidFill>
                  <a:srgbClr val="0078D7"/>
                </a:solidFill>
              </a:rPr>
              <a:t>Enables each consumer to only read a specific subset, or partition, of the event stream</a:t>
            </a:r>
          </a:p>
          <a:p>
            <a:r>
              <a:rPr lang="en-GB" dirty="0">
                <a:solidFill>
                  <a:srgbClr val="0078D7"/>
                </a:solidFill>
              </a:rPr>
              <a:t>SAS tokens: </a:t>
            </a:r>
          </a:p>
          <a:p>
            <a:pPr lvl="1"/>
            <a:r>
              <a:rPr lang="en-GB" dirty="0">
                <a:solidFill>
                  <a:srgbClr val="0078D7"/>
                </a:solidFill>
              </a:rPr>
              <a:t>Identifies and authenticates the event publisher</a:t>
            </a:r>
          </a:p>
          <a:p>
            <a:r>
              <a:rPr lang="en-GB" dirty="0">
                <a:solidFill>
                  <a:srgbClr val="0078D7"/>
                </a:solidFill>
              </a:rPr>
              <a:t>Event consumers: </a:t>
            </a:r>
          </a:p>
          <a:p>
            <a:pPr lvl="1"/>
            <a:r>
              <a:rPr lang="en-GB" dirty="0">
                <a:solidFill>
                  <a:srgbClr val="0078D7"/>
                </a:solidFill>
              </a:rPr>
              <a:t>An entity that reads event data from an event hub. Event consumers connect via AMQP 1.0</a:t>
            </a:r>
          </a:p>
          <a:p>
            <a:r>
              <a:rPr lang="en-GB" dirty="0">
                <a:solidFill>
                  <a:srgbClr val="0078D7"/>
                </a:solidFill>
              </a:rPr>
              <a:t>Consumer groups: </a:t>
            </a:r>
          </a:p>
          <a:p>
            <a:pPr lvl="1"/>
            <a:r>
              <a:rPr lang="en-GB" dirty="0">
                <a:solidFill>
                  <a:srgbClr val="0078D7"/>
                </a:solidFill>
              </a:rPr>
              <a:t>Provides each multiple consuming application with a separate view of the event stream, enabling those consumers to act independently</a:t>
            </a:r>
          </a:p>
          <a:p>
            <a:r>
              <a:rPr lang="en-GB" dirty="0">
                <a:solidFill>
                  <a:srgbClr val="0078D7"/>
                </a:solidFill>
              </a:rPr>
              <a:t>Throughput units: </a:t>
            </a:r>
          </a:p>
          <a:p>
            <a:pPr lvl="1"/>
            <a:r>
              <a:rPr lang="en-GB" dirty="0">
                <a:solidFill>
                  <a:srgbClr val="0078D7"/>
                </a:solidFill>
              </a:rPr>
              <a:t>Pre-purchased units of capacity. A single partition has a maximum scale of 1 throughput unit</a:t>
            </a:r>
          </a:p>
        </p:txBody>
      </p:sp>
    </p:spTree>
    <p:extLst>
      <p:ext uri="{BB962C8B-B14F-4D97-AF65-F5344CB8AC3E}">
        <p14:creationId xmlns:p14="http://schemas.microsoft.com/office/powerpoint/2010/main" val="387559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fade">
                                      <p:cBhvr>
                                        <p:cTn id="50" dur="500"/>
                                        <p:tgtEl>
                                          <p:spTgt spid="3">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Effect transition="in" filter="fade">
                                      <p:cBhvr>
                                        <p:cTn id="55" dur="500"/>
                                        <p:tgtEl>
                                          <p:spTgt spid="3">
                                            <p:txEl>
                                              <p:pRg st="13" end="13"/>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4" end="14"/>
                                            </p:txEl>
                                          </p:spTgt>
                                        </p:tgtEl>
                                        <p:attrNameLst>
                                          <p:attrName>style.visibility</p:attrName>
                                        </p:attrNameLst>
                                      </p:cBhvr>
                                      <p:to>
                                        <p:strVal val="visible"/>
                                      </p:to>
                                    </p:set>
                                    <p:animEffect transition="in" filter="fade">
                                      <p:cBhvr>
                                        <p:cTn id="58"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5CB9-4F62-41FE-9DCA-3AEE100A7DCC}"/>
              </a:ext>
            </a:extLst>
          </p:cNvPr>
          <p:cNvSpPr>
            <a:spLocks noGrp="1"/>
          </p:cNvSpPr>
          <p:nvPr>
            <p:ph type="title"/>
          </p:nvPr>
        </p:nvSpPr>
        <p:spPr>
          <a:xfrm>
            <a:off x="838200" y="2766218"/>
            <a:ext cx="10515600" cy="1325563"/>
          </a:xfrm>
        </p:spPr>
        <p:txBody>
          <a:bodyPr/>
          <a:lstStyle/>
          <a:p>
            <a:pPr algn="ctr"/>
            <a:r>
              <a:rPr lang="en-US" b="1" dirty="0">
                <a:solidFill>
                  <a:srgbClr val="FFFFFF"/>
                </a:solidFill>
              </a:rPr>
              <a:t>Demo</a:t>
            </a:r>
          </a:p>
        </p:txBody>
      </p:sp>
    </p:spTree>
    <p:extLst>
      <p:ext uri="{BB962C8B-B14F-4D97-AF65-F5344CB8AC3E}">
        <p14:creationId xmlns:p14="http://schemas.microsoft.com/office/powerpoint/2010/main" val="46192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7FE069-FD29-462D-9246-A63C07599272}"/>
              </a:ext>
            </a:extLst>
          </p:cNvPr>
          <p:cNvSpPr/>
          <p:nvPr/>
        </p:nvSpPr>
        <p:spPr>
          <a:xfrm>
            <a:off x="0" y="3925956"/>
            <a:ext cx="12192000" cy="1015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ABE01D-ECBE-41BA-8A0B-6AF0A01AF282}"/>
              </a:ext>
            </a:extLst>
          </p:cNvPr>
          <p:cNvSpPr>
            <a:spLocks noGrp="1"/>
          </p:cNvSpPr>
          <p:nvPr>
            <p:ph type="ctrTitle"/>
          </p:nvPr>
        </p:nvSpPr>
        <p:spPr>
          <a:xfrm>
            <a:off x="0" y="3925956"/>
            <a:ext cx="10363200" cy="1015663"/>
          </a:xfrm>
        </p:spPr>
        <p:txBody>
          <a:bodyPr>
            <a:normAutofit/>
          </a:bodyPr>
          <a:lstStyle/>
          <a:p>
            <a:pPr algn="l"/>
            <a:r>
              <a:rPr lang="en-US" sz="5400" b="1" dirty="0">
                <a:solidFill>
                  <a:srgbClr val="0078D7"/>
                </a:solidFill>
              </a:rPr>
              <a:t>Azure Stream Analytics </a:t>
            </a:r>
          </a:p>
        </p:txBody>
      </p:sp>
      <p:cxnSp>
        <p:nvCxnSpPr>
          <p:cNvPr id="9" name="Straight Connector 8">
            <a:extLst>
              <a:ext uri="{FF2B5EF4-FFF2-40B4-BE49-F238E27FC236}">
                <a16:creationId xmlns:a16="http://schemas.microsoft.com/office/drawing/2014/main" id="{4D6CE5CF-4FE5-418F-94E6-D68006424FFC}"/>
              </a:ext>
            </a:extLst>
          </p:cNvPr>
          <p:cNvCxnSpPr>
            <a:cxnSpLocks/>
          </p:cNvCxnSpPr>
          <p:nvPr/>
        </p:nvCxnSpPr>
        <p:spPr>
          <a:xfrm flipH="1">
            <a:off x="7414591" y="3717235"/>
            <a:ext cx="910421" cy="1490869"/>
          </a:xfrm>
          <a:prstGeom prst="line">
            <a:avLst/>
          </a:prstGeom>
          <a:ln w="76200">
            <a:solidFill>
              <a:srgbClr val="0078D7"/>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8227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87BA03-D5CF-4A73-8068-80331EBD5C2C}"/>
              </a:ext>
            </a:extLst>
          </p:cNvPr>
          <p:cNvSpPr/>
          <p:nvPr/>
        </p:nvSpPr>
        <p:spPr bwMode="auto">
          <a:xfrm>
            <a:off x="-1" y="0"/>
            <a:ext cx="5638907"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8" name="Title 7">
            <a:extLst>
              <a:ext uri="{FF2B5EF4-FFF2-40B4-BE49-F238E27FC236}">
                <a16:creationId xmlns:a16="http://schemas.microsoft.com/office/drawing/2014/main" id="{A83F4084-330A-4264-8FB3-36114FE00637}"/>
              </a:ext>
            </a:extLst>
          </p:cNvPr>
          <p:cNvSpPr>
            <a:spLocks noGrp="1"/>
          </p:cNvSpPr>
          <p:nvPr>
            <p:ph type="title"/>
          </p:nvPr>
        </p:nvSpPr>
        <p:spPr>
          <a:xfrm>
            <a:off x="269238" y="2792453"/>
            <a:ext cx="11653523" cy="1158793"/>
          </a:xfrm>
        </p:spPr>
        <p:txBody>
          <a:bodyPr/>
          <a:lstStyle/>
          <a:p>
            <a:r>
              <a:rPr lang="en-US" b="1" dirty="0">
                <a:solidFill>
                  <a:srgbClr val="0078D7"/>
                </a:solidFill>
              </a:rPr>
              <a:t>	Agenda</a:t>
            </a:r>
          </a:p>
        </p:txBody>
      </p:sp>
      <p:sp>
        <p:nvSpPr>
          <p:cNvPr id="10" name="Text Placeholder 9">
            <a:extLst>
              <a:ext uri="{FF2B5EF4-FFF2-40B4-BE49-F238E27FC236}">
                <a16:creationId xmlns:a16="http://schemas.microsoft.com/office/drawing/2014/main" id="{C8D66B02-1072-49DA-83AC-F9DE48B5C2ED}"/>
              </a:ext>
            </a:extLst>
          </p:cNvPr>
          <p:cNvSpPr>
            <a:spLocks noGrp="1"/>
          </p:cNvSpPr>
          <p:nvPr>
            <p:ph type="body" sz="quarter" idx="4294967295"/>
          </p:nvPr>
        </p:nvSpPr>
        <p:spPr>
          <a:xfrm>
            <a:off x="5641975" y="428625"/>
            <a:ext cx="6550025" cy="5886450"/>
          </a:xfrm>
        </p:spPr>
        <p:txBody>
          <a:bodyPr>
            <a:normAutofit fontScale="92500" lnSpcReduction="10000"/>
          </a:bodyPr>
          <a:lstStyle/>
          <a:p>
            <a:pPr>
              <a:lnSpc>
                <a:spcPct val="150000"/>
              </a:lnSpc>
            </a:pPr>
            <a:r>
              <a:rPr lang="en-US" dirty="0" err="1">
                <a:solidFill>
                  <a:schemeClr val="tx1"/>
                </a:solidFill>
              </a:rPr>
              <a:t>HDInsights</a:t>
            </a:r>
            <a:endParaRPr lang="en-US" dirty="0">
              <a:solidFill>
                <a:schemeClr val="tx1"/>
              </a:solidFill>
            </a:endParaRPr>
          </a:p>
          <a:p>
            <a:pPr>
              <a:lnSpc>
                <a:spcPct val="150000"/>
              </a:lnSpc>
            </a:pPr>
            <a:r>
              <a:rPr lang="en-US" dirty="0">
                <a:solidFill>
                  <a:schemeClr val="tx1"/>
                </a:solidFill>
              </a:rPr>
              <a:t>Event Hubs</a:t>
            </a:r>
          </a:p>
          <a:p>
            <a:pPr>
              <a:lnSpc>
                <a:spcPct val="150000"/>
              </a:lnSpc>
            </a:pPr>
            <a:r>
              <a:rPr lang="en-US" dirty="0">
                <a:solidFill>
                  <a:schemeClr val="tx1"/>
                </a:solidFill>
              </a:rPr>
              <a:t>Stream Analytics</a:t>
            </a:r>
          </a:p>
          <a:p>
            <a:pPr>
              <a:lnSpc>
                <a:spcPct val="150000"/>
              </a:lnSpc>
            </a:pPr>
            <a:r>
              <a:rPr lang="en-US" dirty="0">
                <a:solidFill>
                  <a:schemeClr val="tx1"/>
                </a:solidFill>
              </a:rPr>
              <a:t>Azure Data Lake Store</a:t>
            </a:r>
          </a:p>
          <a:p>
            <a:pPr>
              <a:lnSpc>
                <a:spcPct val="150000"/>
              </a:lnSpc>
            </a:pPr>
            <a:r>
              <a:rPr lang="en-US" dirty="0">
                <a:solidFill>
                  <a:schemeClr val="tx1"/>
                </a:solidFill>
              </a:rPr>
              <a:t>Azure Databricks</a:t>
            </a:r>
          </a:p>
          <a:p>
            <a:pPr>
              <a:lnSpc>
                <a:spcPct val="150000"/>
              </a:lnSpc>
            </a:pPr>
            <a:r>
              <a:rPr lang="en-US" dirty="0">
                <a:solidFill>
                  <a:schemeClr val="tx1"/>
                </a:solidFill>
              </a:rPr>
              <a:t>Azure Data Factory </a:t>
            </a:r>
          </a:p>
          <a:p>
            <a:pPr>
              <a:lnSpc>
                <a:spcPct val="150000"/>
              </a:lnSpc>
            </a:pPr>
            <a:r>
              <a:rPr lang="en-US" dirty="0">
                <a:solidFill>
                  <a:schemeClr val="tx1"/>
                </a:solidFill>
              </a:rPr>
              <a:t>Azure Machine Learning Studio</a:t>
            </a:r>
          </a:p>
        </p:txBody>
      </p:sp>
    </p:spTree>
    <p:extLst>
      <p:ext uri="{BB962C8B-B14F-4D97-AF65-F5344CB8AC3E}">
        <p14:creationId xmlns:p14="http://schemas.microsoft.com/office/powerpoint/2010/main" val="189107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2627312"/>
            <a:ext cx="10515600" cy="1603375"/>
          </a:xfrm>
        </p:spPr>
        <p:txBody>
          <a:bodyPr>
            <a:normAutofit lnSpcReduction="10000"/>
          </a:bodyPr>
          <a:lstStyle/>
          <a:p>
            <a:pPr marL="0" indent="0" algn="ctr">
              <a:buNone/>
            </a:pPr>
            <a:r>
              <a:rPr lang="en-GB" dirty="0">
                <a:solidFill>
                  <a:srgbClr val="FFFFFF"/>
                </a:solidFill>
              </a:rPr>
              <a:t>Easily develop and run massively parallel real-time analytics on multiple IoT or non-IoT streams of data using simple SQL like language. Use custom code for advanced scenarios. With no infrastructure to manage, you can process data on-demand, scale instantly and only pay per job.</a:t>
            </a:r>
          </a:p>
        </p:txBody>
      </p:sp>
    </p:spTree>
    <p:extLst>
      <p:ext uri="{BB962C8B-B14F-4D97-AF65-F5344CB8AC3E}">
        <p14:creationId xmlns:p14="http://schemas.microsoft.com/office/powerpoint/2010/main" val="6439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Azure Stream Analytics</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US" dirty="0"/>
          </a:p>
          <a:p>
            <a:r>
              <a:rPr lang="en-US" dirty="0">
                <a:solidFill>
                  <a:srgbClr val="0078D7"/>
                </a:solidFill>
              </a:rPr>
              <a:t>Highly scalable service for analyzing data in motion</a:t>
            </a:r>
          </a:p>
          <a:p>
            <a:r>
              <a:rPr lang="en-US" dirty="0">
                <a:solidFill>
                  <a:srgbClr val="0078D7"/>
                </a:solidFill>
              </a:rPr>
              <a:t>Supports SQL-like query language for data analysis</a:t>
            </a:r>
          </a:p>
          <a:p>
            <a:r>
              <a:rPr lang="en-US" dirty="0">
                <a:solidFill>
                  <a:srgbClr val="0078D7"/>
                </a:solidFill>
              </a:rPr>
              <a:t>Scales using Streaming Units (1 SU ~= 1 MB/sec)</a:t>
            </a:r>
          </a:p>
          <a:p>
            <a:endParaRPr lang="en-US" dirty="0"/>
          </a:p>
        </p:txBody>
      </p:sp>
      <p:pic>
        <p:nvPicPr>
          <p:cNvPr id="5" name="Picture 4">
            <a:extLst>
              <a:ext uri="{FF2B5EF4-FFF2-40B4-BE49-F238E27FC236}">
                <a16:creationId xmlns:a16="http://schemas.microsoft.com/office/drawing/2014/main" id="{7ED17B7B-7C28-4F06-98CB-82C83C76073D}"/>
              </a:ext>
            </a:extLst>
          </p:cNvPr>
          <p:cNvPicPr>
            <a:picLocks noChangeAspect="1"/>
          </p:cNvPicPr>
          <p:nvPr/>
        </p:nvPicPr>
        <p:blipFill>
          <a:blip r:embed="rId3"/>
          <a:stretch>
            <a:fillRect/>
          </a:stretch>
        </p:blipFill>
        <p:spPr>
          <a:xfrm>
            <a:off x="1756862" y="3806742"/>
            <a:ext cx="8678276" cy="2686133"/>
          </a:xfrm>
          <a:prstGeom prst="rect">
            <a:avLst/>
          </a:prstGeom>
        </p:spPr>
      </p:pic>
    </p:spTree>
    <p:extLst>
      <p:ext uri="{BB962C8B-B14F-4D97-AF65-F5344CB8AC3E}">
        <p14:creationId xmlns:p14="http://schemas.microsoft.com/office/powerpoint/2010/main" val="172322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rgbClr val="FFFFFF"/>
                </a:solidFill>
              </a:rPr>
              <a:t>Stream Analytics at Work</a:t>
            </a:r>
            <a:endParaRPr lang="en-GB" sz="4800" b="1" dirty="0">
              <a:solidFill>
                <a:srgbClr val="FFFFFF"/>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1069542" y="2679065"/>
            <a:ext cx="10284257" cy="4655156"/>
          </a:xfrm>
        </p:spPr>
        <p:txBody>
          <a:bodyPr>
            <a:normAutofit/>
          </a:bodyPr>
          <a:lstStyle/>
          <a:p>
            <a:pPr marL="0" indent="0">
              <a:buNone/>
            </a:pPr>
            <a:endParaRPr lang="en-GB" dirty="0">
              <a:solidFill>
                <a:srgbClr val="0078D7"/>
              </a:solidFill>
            </a:endParaRPr>
          </a:p>
          <a:p>
            <a:pPr marL="0" indent="0">
              <a:buNone/>
            </a:pPr>
            <a:endParaRPr lang="en-GB" dirty="0">
              <a:solidFill>
                <a:srgbClr val="0078D7"/>
              </a:solidFill>
            </a:endParaRPr>
          </a:p>
        </p:txBody>
      </p:sp>
      <p:pic>
        <p:nvPicPr>
          <p:cNvPr id="6" name="Picture 5">
            <a:extLst>
              <a:ext uri="{FF2B5EF4-FFF2-40B4-BE49-F238E27FC236}">
                <a16:creationId xmlns:a16="http://schemas.microsoft.com/office/drawing/2014/main" id="{06AD9E02-A433-4921-9676-547682C0BF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303" y="1856676"/>
            <a:ext cx="10351393" cy="5001324"/>
          </a:xfrm>
          <a:prstGeom prst="rect">
            <a:avLst/>
          </a:prstGeom>
        </p:spPr>
      </p:pic>
    </p:spTree>
    <p:extLst>
      <p:ext uri="{BB962C8B-B14F-4D97-AF65-F5344CB8AC3E}">
        <p14:creationId xmlns:p14="http://schemas.microsoft.com/office/powerpoint/2010/main" val="211393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rgbClr val="FFFFFF"/>
                </a:solidFill>
              </a:rPr>
              <a:t>Stream Analytics Query Language</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02296"/>
            <a:ext cx="10515600" cy="4872824"/>
          </a:xfrm>
        </p:spPr>
        <p:txBody>
          <a:bodyPr>
            <a:normAutofit/>
          </a:bodyPr>
          <a:lstStyle/>
          <a:p>
            <a:endParaRPr lang="en-US" dirty="0">
              <a:solidFill>
                <a:srgbClr val="0078D7"/>
              </a:solidFill>
            </a:endParaRPr>
          </a:p>
          <a:p>
            <a:r>
              <a:rPr lang="en-US" dirty="0">
                <a:solidFill>
                  <a:srgbClr val="0078D7"/>
                </a:solidFill>
              </a:rPr>
              <a:t>SQL-like language for querying live data streams</a:t>
            </a:r>
          </a:p>
          <a:p>
            <a:pPr lvl="1"/>
            <a:r>
              <a:rPr lang="en-US" dirty="0">
                <a:solidFill>
                  <a:srgbClr val="0078D7"/>
                </a:solidFill>
              </a:rPr>
              <a:t>Subset of T-SQL</a:t>
            </a:r>
          </a:p>
          <a:p>
            <a:pPr lvl="1"/>
            <a:r>
              <a:rPr lang="en-US" dirty="0">
                <a:solidFill>
                  <a:srgbClr val="0078D7"/>
                </a:solidFill>
              </a:rPr>
              <a:t>Supports </a:t>
            </a:r>
            <a:r>
              <a:rPr lang="en-US" dirty="0" err="1">
                <a:solidFill>
                  <a:srgbClr val="0078D7"/>
                </a:solidFill>
              </a:rPr>
              <a:t>bigint</a:t>
            </a:r>
            <a:r>
              <a:rPr lang="en-US" dirty="0">
                <a:solidFill>
                  <a:srgbClr val="0078D7"/>
                </a:solidFill>
              </a:rPr>
              <a:t>, float, </a:t>
            </a:r>
            <a:r>
              <a:rPr lang="en-US" dirty="0" err="1">
                <a:solidFill>
                  <a:srgbClr val="0078D7"/>
                </a:solidFill>
              </a:rPr>
              <a:t>nvarchar</a:t>
            </a:r>
            <a:r>
              <a:rPr lang="en-US" dirty="0">
                <a:solidFill>
                  <a:srgbClr val="0078D7"/>
                </a:solidFill>
              </a:rPr>
              <a:t>(max), datetime, record, and array</a:t>
            </a:r>
          </a:p>
          <a:p>
            <a:pPr lvl="1"/>
            <a:r>
              <a:rPr lang="en-US" dirty="0">
                <a:solidFill>
                  <a:srgbClr val="0078D7"/>
                </a:solidFill>
              </a:rPr>
              <a:t>Supports SELECT, FROM, WHERE, GROUP BY, and other common Data Manipulation Language (DML) statements</a:t>
            </a:r>
          </a:p>
          <a:p>
            <a:pPr lvl="1"/>
            <a:r>
              <a:rPr lang="en-US" dirty="0">
                <a:solidFill>
                  <a:srgbClr val="0078D7"/>
                </a:solidFill>
              </a:rPr>
              <a:t>Supports COUNT, AVG, DATEDIFF, and other common functions</a:t>
            </a:r>
          </a:p>
          <a:p>
            <a:r>
              <a:rPr lang="en-US" dirty="0">
                <a:solidFill>
                  <a:srgbClr val="0078D7"/>
                </a:solidFill>
              </a:rPr>
              <a:t>Adds extensions such as TIMESTAMP BY and </a:t>
            </a:r>
            <a:r>
              <a:rPr lang="en-US" dirty="0" err="1">
                <a:solidFill>
                  <a:srgbClr val="0078D7"/>
                </a:solidFill>
              </a:rPr>
              <a:t>System.Timestamp</a:t>
            </a:r>
            <a:endParaRPr lang="en-US" dirty="0">
              <a:solidFill>
                <a:srgbClr val="0078D7"/>
              </a:solidFill>
            </a:endParaRPr>
          </a:p>
          <a:p>
            <a:r>
              <a:rPr lang="en-US" dirty="0">
                <a:solidFill>
                  <a:srgbClr val="0078D7"/>
                </a:solidFill>
              </a:rPr>
              <a:t>Supports temporal grouping of events via "windowing"</a:t>
            </a:r>
          </a:p>
        </p:txBody>
      </p:sp>
    </p:spTree>
    <p:extLst>
      <p:ext uri="{BB962C8B-B14F-4D97-AF65-F5344CB8AC3E}">
        <p14:creationId xmlns:p14="http://schemas.microsoft.com/office/powerpoint/2010/main" val="75547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rgbClr val="FFFFFF"/>
                </a:solidFill>
              </a:rPr>
              <a:t>Windowing</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02296"/>
            <a:ext cx="10515600" cy="4872824"/>
          </a:xfrm>
        </p:spPr>
        <p:txBody>
          <a:bodyPr>
            <a:normAutofit/>
          </a:bodyPr>
          <a:lstStyle/>
          <a:p>
            <a:pPr marL="0" indent="0">
              <a:buNone/>
            </a:pPr>
            <a:r>
              <a:rPr lang="en-US" dirty="0">
                <a:solidFill>
                  <a:srgbClr val="0078D7"/>
                </a:solidFill>
              </a:rPr>
              <a:t>Count or aggregate events over a specified time period</a:t>
            </a:r>
          </a:p>
          <a:p>
            <a:pPr marL="0" indent="0">
              <a:buNone/>
            </a:pPr>
            <a:endParaRPr lang="en-US" dirty="0">
              <a:solidFill>
                <a:srgbClr val="0078D7"/>
              </a:solidFill>
            </a:endParaRPr>
          </a:p>
        </p:txBody>
      </p:sp>
      <p:pic>
        <p:nvPicPr>
          <p:cNvPr id="5" name="Picture 4">
            <a:extLst>
              <a:ext uri="{FF2B5EF4-FFF2-40B4-BE49-F238E27FC236}">
                <a16:creationId xmlns:a16="http://schemas.microsoft.com/office/drawing/2014/main" id="{2F1A00E6-AEDF-482F-90F1-202EE61B48A3}"/>
              </a:ext>
            </a:extLst>
          </p:cNvPr>
          <p:cNvPicPr>
            <a:picLocks noChangeAspect="1"/>
          </p:cNvPicPr>
          <p:nvPr/>
        </p:nvPicPr>
        <p:blipFill>
          <a:blip r:embed="rId3"/>
          <a:stretch>
            <a:fillRect/>
          </a:stretch>
        </p:blipFill>
        <p:spPr>
          <a:xfrm>
            <a:off x="535103" y="2232660"/>
            <a:ext cx="11121794" cy="4442460"/>
          </a:xfrm>
          <a:prstGeom prst="rect">
            <a:avLst/>
          </a:prstGeom>
        </p:spPr>
      </p:pic>
    </p:spTree>
    <p:extLst>
      <p:ext uri="{BB962C8B-B14F-4D97-AF65-F5344CB8AC3E}">
        <p14:creationId xmlns:p14="http://schemas.microsoft.com/office/powerpoint/2010/main" val="61725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rgbClr val="FFFFFF"/>
                </a:solidFill>
              </a:rPr>
              <a:t>Building Real-Time Dashboards</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02296"/>
            <a:ext cx="10515600" cy="4872824"/>
          </a:xfrm>
        </p:spPr>
        <p:txBody>
          <a:bodyPr>
            <a:normAutofit/>
          </a:bodyPr>
          <a:lstStyle/>
          <a:p>
            <a:endParaRPr lang="en-US" dirty="0">
              <a:solidFill>
                <a:srgbClr val="0078D7"/>
              </a:solidFill>
            </a:endParaRPr>
          </a:p>
          <a:p>
            <a:r>
              <a:rPr lang="en-US" dirty="0">
                <a:solidFill>
                  <a:srgbClr val="0078D7"/>
                </a:solidFill>
              </a:rPr>
              <a:t>Direct Stream Analytics output to an Azure event hub</a:t>
            </a:r>
          </a:p>
          <a:p>
            <a:r>
              <a:rPr lang="en-US" dirty="0">
                <a:solidFill>
                  <a:srgbClr val="0078D7"/>
                </a:solidFill>
              </a:rPr>
              <a:t>Write code that subscribes to events from the event hub</a:t>
            </a:r>
          </a:p>
        </p:txBody>
      </p:sp>
      <p:pic>
        <p:nvPicPr>
          <p:cNvPr id="6" name="Picture 5">
            <a:extLst>
              <a:ext uri="{FF2B5EF4-FFF2-40B4-BE49-F238E27FC236}">
                <a16:creationId xmlns:a16="http://schemas.microsoft.com/office/drawing/2014/main" id="{FAC8714A-A7C6-4463-AE59-6271BAEFED32}"/>
              </a:ext>
            </a:extLst>
          </p:cNvPr>
          <p:cNvPicPr>
            <a:picLocks noChangeAspect="1"/>
          </p:cNvPicPr>
          <p:nvPr/>
        </p:nvPicPr>
        <p:blipFill>
          <a:blip r:embed="rId3"/>
          <a:stretch>
            <a:fillRect/>
          </a:stretch>
        </p:blipFill>
        <p:spPr>
          <a:xfrm>
            <a:off x="2234426" y="3615744"/>
            <a:ext cx="7723147" cy="28771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9316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5CB9-4F62-41FE-9DCA-3AEE100A7DCC}"/>
              </a:ext>
            </a:extLst>
          </p:cNvPr>
          <p:cNvSpPr>
            <a:spLocks noGrp="1"/>
          </p:cNvSpPr>
          <p:nvPr>
            <p:ph type="title"/>
          </p:nvPr>
        </p:nvSpPr>
        <p:spPr>
          <a:xfrm>
            <a:off x="838200" y="2766218"/>
            <a:ext cx="10515600" cy="1325563"/>
          </a:xfrm>
        </p:spPr>
        <p:txBody>
          <a:bodyPr/>
          <a:lstStyle/>
          <a:p>
            <a:pPr algn="ctr"/>
            <a:r>
              <a:rPr lang="en-US" b="1" dirty="0">
                <a:solidFill>
                  <a:srgbClr val="FFFFFF"/>
                </a:solidFill>
              </a:rPr>
              <a:t>Demo</a:t>
            </a:r>
          </a:p>
        </p:txBody>
      </p:sp>
    </p:spTree>
    <p:extLst>
      <p:ext uri="{BB962C8B-B14F-4D97-AF65-F5344CB8AC3E}">
        <p14:creationId xmlns:p14="http://schemas.microsoft.com/office/powerpoint/2010/main" val="3626665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7FE069-FD29-462D-9246-A63C07599272}"/>
              </a:ext>
            </a:extLst>
          </p:cNvPr>
          <p:cNvSpPr/>
          <p:nvPr/>
        </p:nvSpPr>
        <p:spPr>
          <a:xfrm>
            <a:off x="0" y="3925956"/>
            <a:ext cx="12192000" cy="1015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ABE01D-ECBE-41BA-8A0B-6AF0A01AF282}"/>
              </a:ext>
            </a:extLst>
          </p:cNvPr>
          <p:cNvSpPr>
            <a:spLocks noGrp="1"/>
          </p:cNvSpPr>
          <p:nvPr>
            <p:ph type="ctrTitle"/>
          </p:nvPr>
        </p:nvSpPr>
        <p:spPr>
          <a:xfrm>
            <a:off x="0" y="3925956"/>
            <a:ext cx="10363200" cy="1015663"/>
          </a:xfrm>
        </p:spPr>
        <p:txBody>
          <a:bodyPr>
            <a:normAutofit/>
          </a:bodyPr>
          <a:lstStyle/>
          <a:p>
            <a:pPr algn="l"/>
            <a:r>
              <a:rPr lang="en-US" sz="5400" b="1" dirty="0">
                <a:solidFill>
                  <a:srgbClr val="0078D7"/>
                </a:solidFill>
              </a:rPr>
              <a:t>Azure Data Lake Store</a:t>
            </a:r>
          </a:p>
        </p:txBody>
      </p:sp>
      <p:cxnSp>
        <p:nvCxnSpPr>
          <p:cNvPr id="9" name="Straight Connector 8">
            <a:extLst>
              <a:ext uri="{FF2B5EF4-FFF2-40B4-BE49-F238E27FC236}">
                <a16:creationId xmlns:a16="http://schemas.microsoft.com/office/drawing/2014/main" id="{4D6CE5CF-4FE5-418F-94E6-D68006424FFC}"/>
              </a:ext>
            </a:extLst>
          </p:cNvPr>
          <p:cNvCxnSpPr>
            <a:cxnSpLocks/>
          </p:cNvCxnSpPr>
          <p:nvPr/>
        </p:nvCxnSpPr>
        <p:spPr>
          <a:xfrm flipH="1">
            <a:off x="7414591" y="3717235"/>
            <a:ext cx="910421" cy="1490869"/>
          </a:xfrm>
          <a:prstGeom prst="line">
            <a:avLst/>
          </a:prstGeom>
          <a:ln w="76200">
            <a:solidFill>
              <a:srgbClr val="0078D7"/>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913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2627312"/>
            <a:ext cx="10515600" cy="1603375"/>
          </a:xfrm>
        </p:spPr>
        <p:txBody>
          <a:bodyPr>
            <a:normAutofit lnSpcReduction="10000"/>
          </a:bodyPr>
          <a:lstStyle/>
          <a:p>
            <a:pPr marL="0" indent="0" algn="ctr">
              <a:buNone/>
            </a:pPr>
            <a:r>
              <a:rPr lang="en-GB" dirty="0">
                <a:solidFill>
                  <a:schemeClr val="bg1"/>
                </a:solidFill>
              </a:rPr>
              <a:t>“A single store of all data… ranging from raw data (which implies exact copy of source system data) to transformed data which is used for various forms including reporting, visualization, analytics, and machine learning”</a:t>
            </a:r>
          </a:p>
        </p:txBody>
      </p:sp>
    </p:spTree>
    <p:extLst>
      <p:ext uri="{BB962C8B-B14F-4D97-AF65-F5344CB8AC3E}">
        <p14:creationId xmlns:p14="http://schemas.microsoft.com/office/powerpoint/2010/main" val="107490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Azure Databricks</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GB" dirty="0">
              <a:solidFill>
                <a:srgbClr val="0078D7"/>
              </a:solidFill>
            </a:endParaRPr>
          </a:p>
          <a:p>
            <a:r>
              <a:rPr lang="en-GB" dirty="0">
                <a:solidFill>
                  <a:srgbClr val="0078D7"/>
                </a:solidFill>
              </a:rPr>
              <a:t>Designed in collaboration with the founders of Apache Spark</a:t>
            </a:r>
          </a:p>
          <a:p>
            <a:r>
              <a:rPr lang="en-GB" dirty="0">
                <a:solidFill>
                  <a:srgbClr val="0078D7"/>
                </a:solidFill>
              </a:rPr>
              <a:t>One-click set up; streamlined workflows</a:t>
            </a:r>
          </a:p>
          <a:p>
            <a:r>
              <a:rPr lang="en-GB" dirty="0">
                <a:solidFill>
                  <a:srgbClr val="0078D7"/>
                </a:solidFill>
              </a:rPr>
              <a:t>Interactive workspace that enables collaboration between data scientists, data engineers, and business analysts.</a:t>
            </a:r>
          </a:p>
          <a:p>
            <a:r>
              <a:rPr lang="en-GB" dirty="0">
                <a:solidFill>
                  <a:srgbClr val="0078D7"/>
                </a:solidFill>
              </a:rPr>
              <a:t>Native integration with Azure services (Power BI, SQL DW, Cosmos DB, Blob Storage)</a:t>
            </a:r>
          </a:p>
          <a:p>
            <a:r>
              <a:rPr lang="en-GB" dirty="0">
                <a:solidFill>
                  <a:srgbClr val="0078D7"/>
                </a:solidFill>
              </a:rPr>
              <a:t>Enterprise-grade Azure security (Active Directory integration, compliance, enterprise -grade SLAs)</a:t>
            </a:r>
          </a:p>
        </p:txBody>
      </p:sp>
    </p:spTree>
    <p:extLst>
      <p:ext uri="{BB962C8B-B14F-4D97-AF65-F5344CB8AC3E}">
        <p14:creationId xmlns:p14="http://schemas.microsoft.com/office/powerpoint/2010/main" val="178854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7FE069-FD29-462D-9246-A63C07599272}"/>
              </a:ext>
            </a:extLst>
          </p:cNvPr>
          <p:cNvSpPr/>
          <p:nvPr/>
        </p:nvSpPr>
        <p:spPr>
          <a:xfrm>
            <a:off x="0" y="3925955"/>
            <a:ext cx="12192000" cy="1015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ABE01D-ECBE-41BA-8A0B-6AF0A01AF282}"/>
              </a:ext>
            </a:extLst>
          </p:cNvPr>
          <p:cNvSpPr>
            <a:spLocks noGrp="1"/>
          </p:cNvSpPr>
          <p:nvPr>
            <p:ph type="ctrTitle"/>
          </p:nvPr>
        </p:nvSpPr>
        <p:spPr>
          <a:xfrm>
            <a:off x="0" y="3925956"/>
            <a:ext cx="10363200" cy="1015663"/>
          </a:xfrm>
        </p:spPr>
        <p:txBody>
          <a:bodyPr>
            <a:normAutofit/>
          </a:bodyPr>
          <a:lstStyle/>
          <a:p>
            <a:pPr algn="l"/>
            <a:r>
              <a:rPr lang="en-US" sz="5400" b="1" dirty="0">
                <a:solidFill>
                  <a:srgbClr val="0078D7"/>
                </a:solidFill>
              </a:rPr>
              <a:t>Azure HDInsight</a:t>
            </a:r>
          </a:p>
        </p:txBody>
      </p:sp>
      <p:cxnSp>
        <p:nvCxnSpPr>
          <p:cNvPr id="9" name="Straight Connector 8">
            <a:extLst>
              <a:ext uri="{FF2B5EF4-FFF2-40B4-BE49-F238E27FC236}">
                <a16:creationId xmlns:a16="http://schemas.microsoft.com/office/drawing/2014/main" id="{4D6CE5CF-4FE5-418F-94E6-D68006424FFC}"/>
              </a:ext>
            </a:extLst>
          </p:cNvPr>
          <p:cNvCxnSpPr>
            <a:cxnSpLocks/>
          </p:cNvCxnSpPr>
          <p:nvPr/>
        </p:nvCxnSpPr>
        <p:spPr>
          <a:xfrm flipH="1">
            <a:off x="7414591" y="3717235"/>
            <a:ext cx="910421" cy="1490869"/>
          </a:xfrm>
          <a:prstGeom prst="line">
            <a:avLst/>
          </a:prstGeom>
          <a:ln w="76200">
            <a:solidFill>
              <a:srgbClr val="0078D7"/>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6896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1524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pt-BR" sz="4800" b="1" dirty="0">
                <a:solidFill>
                  <a:schemeClr val="bg1"/>
                </a:solidFill>
              </a:rPr>
              <a:t>Built on Open-Source</a:t>
            </a:r>
            <a:endParaRPr lang="en-US" sz="4800" b="1" dirty="0">
              <a:solidFill>
                <a:schemeClr val="bg1"/>
              </a:solidFill>
            </a:endParaRPr>
          </a:p>
        </p:txBody>
      </p:sp>
      <p:pic>
        <p:nvPicPr>
          <p:cNvPr id="1026" name="Picture 2" descr="https://azurecomcdn.azureedge.net/cvt-1391df2e3061900b96de377d5ac62084b7b92447a2df1d0a3e42d7944e8b6660/images/page/solutions/data-lake/data-lake-diagram.png">
            <a:extLst>
              <a:ext uri="{FF2B5EF4-FFF2-40B4-BE49-F238E27FC236}">
                <a16:creationId xmlns:a16="http://schemas.microsoft.com/office/drawing/2014/main" id="{1365BEE1-540E-4B89-8A82-DDD97B844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565" y="2209801"/>
            <a:ext cx="10914390" cy="4240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95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pt-BR" sz="4800" b="1" dirty="0">
                <a:solidFill>
                  <a:schemeClr val="bg1"/>
                </a:solidFill>
              </a:rPr>
              <a:t>Azure Ecosystem Integration</a:t>
            </a:r>
            <a:endParaRPr lang="en-US" sz="4800" b="1" dirty="0">
              <a:solidFill>
                <a:schemeClr val="bg1"/>
              </a:solidFill>
            </a:endParaRPr>
          </a:p>
        </p:txBody>
      </p:sp>
      <p:pic>
        <p:nvPicPr>
          <p:cNvPr id="7" name="Picture 6">
            <a:extLst>
              <a:ext uri="{FF2B5EF4-FFF2-40B4-BE49-F238E27FC236}">
                <a16:creationId xmlns:a16="http://schemas.microsoft.com/office/drawing/2014/main" id="{D26E42B8-DB64-4171-8749-9DA9A014A742}"/>
              </a:ext>
            </a:extLst>
          </p:cNvPr>
          <p:cNvPicPr>
            <a:picLocks noChangeAspect="1"/>
          </p:cNvPicPr>
          <p:nvPr/>
        </p:nvPicPr>
        <p:blipFill rotWithShape="1">
          <a:blip r:embed="rId3"/>
          <a:srcRect b="3592"/>
          <a:stretch/>
        </p:blipFill>
        <p:spPr>
          <a:xfrm>
            <a:off x="1645920" y="1802296"/>
            <a:ext cx="9555480" cy="5055704"/>
          </a:xfrm>
          <a:prstGeom prst="rect">
            <a:avLst/>
          </a:prstGeom>
        </p:spPr>
      </p:pic>
    </p:spTree>
    <p:extLst>
      <p:ext uri="{BB962C8B-B14F-4D97-AF65-F5344CB8AC3E}">
        <p14:creationId xmlns:p14="http://schemas.microsoft.com/office/powerpoint/2010/main" val="311467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What Azure Data Lake Offers?</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4"/>
            <a:ext cx="10515600" cy="5032375"/>
          </a:xfrm>
        </p:spPr>
        <p:txBody>
          <a:bodyPr>
            <a:normAutofit/>
          </a:bodyPr>
          <a:lstStyle/>
          <a:p>
            <a:endParaRPr lang="en-GB" dirty="0">
              <a:solidFill>
                <a:srgbClr val="0078D7"/>
              </a:solidFill>
            </a:endParaRPr>
          </a:p>
          <a:p>
            <a:r>
              <a:rPr lang="en-GB" dirty="0">
                <a:solidFill>
                  <a:srgbClr val="0078D7"/>
                </a:solidFill>
              </a:rPr>
              <a:t>Data Lake Analytics</a:t>
            </a:r>
          </a:p>
          <a:p>
            <a:r>
              <a:rPr lang="en-GB" dirty="0">
                <a:solidFill>
                  <a:srgbClr val="0078D7"/>
                </a:solidFill>
              </a:rPr>
              <a:t>HDInsight</a:t>
            </a:r>
          </a:p>
          <a:p>
            <a:r>
              <a:rPr lang="en-GB" dirty="0">
                <a:solidFill>
                  <a:srgbClr val="0078D7"/>
                </a:solidFill>
              </a:rPr>
              <a:t>Data Lake Store</a:t>
            </a:r>
          </a:p>
          <a:p>
            <a:r>
              <a:rPr lang="en-GB" dirty="0">
                <a:solidFill>
                  <a:srgbClr val="0078D7"/>
                </a:solidFill>
              </a:rPr>
              <a:t>Develop, debug, and optimize big data programs with ease</a:t>
            </a:r>
          </a:p>
          <a:p>
            <a:r>
              <a:rPr lang="en-GB" dirty="0">
                <a:solidFill>
                  <a:srgbClr val="0078D7"/>
                </a:solidFill>
              </a:rPr>
              <a:t>Integrates seamlessly with your existing IT investments</a:t>
            </a:r>
          </a:p>
          <a:p>
            <a:r>
              <a:rPr lang="en-GB" dirty="0">
                <a:solidFill>
                  <a:srgbClr val="0078D7"/>
                </a:solidFill>
              </a:rPr>
              <a:t>Store and analyse petabyte-size files and trillions of objects</a:t>
            </a:r>
          </a:p>
          <a:p>
            <a:r>
              <a:rPr lang="en-GB" dirty="0">
                <a:solidFill>
                  <a:srgbClr val="0078D7"/>
                </a:solidFill>
              </a:rPr>
              <a:t>Affordable and cost effective</a:t>
            </a:r>
          </a:p>
          <a:p>
            <a:r>
              <a:rPr lang="en-GB" dirty="0">
                <a:solidFill>
                  <a:srgbClr val="0078D7"/>
                </a:solidFill>
              </a:rPr>
              <a:t>Enterprise grade security, auditing, and support</a:t>
            </a:r>
          </a:p>
        </p:txBody>
      </p:sp>
    </p:spTree>
    <p:extLst>
      <p:ext uri="{BB962C8B-B14F-4D97-AF65-F5344CB8AC3E}">
        <p14:creationId xmlns:p14="http://schemas.microsoft.com/office/powerpoint/2010/main" val="108402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Data Lakes vs Data Warehouses</a:t>
            </a:r>
            <a:endParaRPr lang="en-US" sz="4800" b="1" dirty="0">
              <a:solidFill>
                <a:schemeClr val="bg1"/>
              </a:solidFill>
            </a:endParaRPr>
          </a:p>
        </p:txBody>
      </p:sp>
      <p:graphicFrame>
        <p:nvGraphicFramePr>
          <p:cNvPr id="7" name="Table 6">
            <a:extLst>
              <a:ext uri="{FF2B5EF4-FFF2-40B4-BE49-F238E27FC236}">
                <a16:creationId xmlns:a16="http://schemas.microsoft.com/office/drawing/2014/main" id="{0C799B9D-2597-46CD-96BF-1DBD40A8BB19}"/>
              </a:ext>
            </a:extLst>
          </p:cNvPr>
          <p:cNvGraphicFramePr>
            <a:graphicFrameLocks noGrp="1"/>
          </p:cNvGraphicFramePr>
          <p:nvPr>
            <p:extLst/>
          </p:nvPr>
        </p:nvGraphicFramePr>
        <p:xfrm>
          <a:off x="1036320" y="2087880"/>
          <a:ext cx="10317480" cy="4282440"/>
        </p:xfrm>
        <a:graphic>
          <a:graphicData uri="http://schemas.openxmlformats.org/drawingml/2006/table">
            <a:tbl>
              <a:tblPr firstRow="1" bandRow="1">
                <a:tableStyleId>{5C22544A-7EE6-4342-B048-85BDC9FD1C3A}</a:tableStyleId>
              </a:tblPr>
              <a:tblGrid>
                <a:gridCol w="3439160">
                  <a:extLst>
                    <a:ext uri="{9D8B030D-6E8A-4147-A177-3AD203B41FA5}">
                      <a16:colId xmlns:a16="http://schemas.microsoft.com/office/drawing/2014/main" val="4148307490"/>
                    </a:ext>
                  </a:extLst>
                </a:gridCol>
                <a:gridCol w="3439160">
                  <a:extLst>
                    <a:ext uri="{9D8B030D-6E8A-4147-A177-3AD203B41FA5}">
                      <a16:colId xmlns:a16="http://schemas.microsoft.com/office/drawing/2014/main" val="1013178187"/>
                    </a:ext>
                  </a:extLst>
                </a:gridCol>
                <a:gridCol w="3439160">
                  <a:extLst>
                    <a:ext uri="{9D8B030D-6E8A-4147-A177-3AD203B41FA5}">
                      <a16:colId xmlns:a16="http://schemas.microsoft.com/office/drawing/2014/main" val="910721405"/>
                    </a:ext>
                  </a:extLst>
                </a:gridCol>
              </a:tblGrid>
              <a:tr h="713740">
                <a:tc>
                  <a:txBody>
                    <a:bodyPr/>
                    <a:lstStyle/>
                    <a:p>
                      <a:pPr algn="ctr"/>
                      <a:endParaRPr lang="en-US" dirty="0"/>
                    </a:p>
                  </a:txBody>
                  <a:tcPr/>
                </a:tc>
                <a:tc>
                  <a:txBody>
                    <a:bodyPr/>
                    <a:lstStyle/>
                    <a:p>
                      <a:pPr algn="ctr"/>
                      <a:r>
                        <a:rPr lang="en-US" b="1" dirty="0"/>
                        <a:t>DATA WAREHOUSE</a:t>
                      </a:r>
                    </a:p>
                  </a:txBody>
                  <a:tcPr/>
                </a:tc>
                <a:tc>
                  <a:txBody>
                    <a:bodyPr/>
                    <a:lstStyle/>
                    <a:p>
                      <a:pPr algn="ctr"/>
                      <a:r>
                        <a:rPr lang="en-US" b="1" dirty="0"/>
                        <a:t>DATA LAKE</a:t>
                      </a:r>
                    </a:p>
                  </a:txBody>
                  <a:tcPr/>
                </a:tc>
                <a:extLst>
                  <a:ext uri="{0D108BD9-81ED-4DB2-BD59-A6C34878D82A}">
                    <a16:rowId xmlns:a16="http://schemas.microsoft.com/office/drawing/2014/main" val="1246051248"/>
                  </a:ext>
                </a:extLst>
              </a:tr>
              <a:tr h="713740">
                <a:tc>
                  <a:txBody>
                    <a:bodyPr/>
                    <a:lstStyle/>
                    <a:p>
                      <a:pPr algn="ctr"/>
                      <a:r>
                        <a:rPr lang="en-US" b="1" dirty="0"/>
                        <a:t>DATA</a:t>
                      </a:r>
                    </a:p>
                  </a:txBody>
                  <a:tcPr/>
                </a:tc>
                <a:tc>
                  <a:txBody>
                    <a:bodyPr/>
                    <a:lstStyle/>
                    <a:p>
                      <a:pPr algn="l"/>
                      <a:r>
                        <a:rPr lang="en-US" dirty="0"/>
                        <a:t>Structured Processed</a:t>
                      </a:r>
                    </a:p>
                  </a:txBody>
                  <a:tcPr/>
                </a:tc>
                <a:tc>
                  <a:txBody>
                    <a:bodyPr/>
                    <a:lstStyle/>
                    <a:p>
                      <a:pPr algn="l"/>
                      <a:r>
                        <a:rPr lang="en-US" dirty="0"/>
                        <a:t>Structured Semi-structured Unstructured Raw</a:t>
                      </a:r>
                    </a:p>
                  </a:txBody>
                  <a:tcPr/>
                </a:tc>
                <a:extLst>
                  <a:ext uri="{0D108BD9-81ED-4DB2-BD59-A6C34878D82A}">
                    <a16:rowId xmlns:a16="http://schemas.microsoft.com/office/drawing/2014/main" val="2060651824"/>
                  </a:ext>
                </a:extLst>
              </a:tr>
              <a:tr h="713740">
                <a:tc>
                  <a:txBody>
                    <a:bodyPr/>
                    <a:lstStyle/>
                    <a:p>
                      <a:pPr algn="ctr"/>
                      <a:r>
                        <a:rPr lang="en-US" b="1" dirty="0"/>
                        <a:t>PROCESSING</a:t>
                      </a:r>
                    </a:p>
                  </a:txBody>
                  <a:tcPr/>
                </a:tc>
                <a:tc>
                  <a:txBody>
                    <a:bodyPr/>
                    <a:lstStyle/>
                    <a:p>
                      <a:pPr algn="l"/>
                      <a:r>
                        <a:rPr lang="en-US" dirty="0"/>
                        <a:t>Schema-on-Write</a:t>
                      </a:r>
                    </a:p>
                  </a:txBody>
                  <a:tcPr/>
                </a:tc>
                <a:tc>
                  <a:txBody>
                    <a:bodyPr/>
                    <a:lstStyle/>
                    <a:p>
                      <a:pPr algn="l"/>
                      <a:r>
                        <a:rPr lang="en-US" dirty="0"/>
                        <a:t>Schema-on-Read </a:t>
                      </a:r>
                    </a:p>
                  </a:txBody>
                  <a:tcPr/>
                </a:tc>
                <a:extLst>
                  <a:ext uri="{0D108BD9-81ED-4DB2-BD59-A6C34878D82A}">
                    <a16:rowId xmlns:a16="http://schemas.microsoft.com/office/drawing/2014/main" val="2808791746"/>
                  </a:ext>
                </a:extLst>
              </a:tr>
              <a:tr h="713740">
                <a:tc>
                  <a:txBody>
                    <a:bodyPr/>
                    <a:lstStyle/>
                    <a:p>
                      <a:pPr algn="ctr"/>
                      <a:r>
                        <a:rPr lang="en-US" b="1" dirty="0"/>
                        <a:t>STORAGE</a:t>
                      </a:r>
                    </a:p>
                  </a:txBody>
                  <a:tcPr/>
                </a:tc>
                <a:tc>
                  <a:txBody>
                    <a:bodyPr/>
                    <a:lstStyle/>
                    <a:p>
                      <a:pPr algn="l"/>
                      <a:r>
                        <a:rPr lang="en-GB" dirty="0"/>
                        <a:t>Expensive for large data volumes</a:t>
                      </a:r>
                      <a:endParaRPr lang="en-US" dirty="0"/>
                    </a:p>
                  </a:txBody>
                  <a:tcPr/>
                </a:tc>
                <a:tc>
                  <a:txBody>
                    <a:bodyPr/>
                    <a:lstStyle/>
                    <a:p>
                      <a:pPr algn="l"/>
                      <a:r>
                        <a:rPr lang="en-US" dirty="0"/>
                        <a:t>Designed for low-cost storage</a:t>
                      </a:r>
                    </a:p>
                  </a:txBody>
                  <a:tcPr/>
                </a:tc>
                <a:extLst>
                  <a:ext uri="{0D108BD9-81ED-4DB2-BD59-A6C34878D82A}">
                    <a16:rowId xmlns:a16="http://schemas.microsoft.com/office/drawing/2014/main" val="1230819790"/>
                  </a:ext>
                </a:extLst>
              </a:tr>
              <a:tr h="713740">
                <a:tc>
                  <a:txBody>
                    <a:bodyPr/>
                    <a:lstStyle/>
                    <a:p>
                      <a:pPr algn="ctr"/>
                      <a:r>
                        <a:rPr lang="en-US" b="1" dirty="0"/>
                        <a:t>AGILITY</a:t>
                      </a:r>
                    </a:p>
                  </a:txBody>
                  <a:tcPr/>
                </a:tc>
                <a:tc>
                  <a:txBody>
                    <a:bodyPr/>
                    <a:lstStyle/>
                    <a:p>
                      <a:pPr algn="l"/>
                      <a:r>
                        <a:rPr lang="en-US" dirty="0"/>
                        <a:t>Less Agile Fixed configuration</a:t>
                      </a:r>
                    </a:p>
                  </a:txBody>
                  <a:tcPr/>
                </a:tc>
                <a:tc>
                  <a:txBody>
                    <a:bodyPr/>
                    <a:lstStyle/>
                    <a:p>
                      <a:pPr algn="l"/>
                      <a:r>
                        <a:rPr lang="en-GB" dirty="0"/>
                        <a:t>Highly Agile Configure and Reconfigure as needed</a:t>
                      </a:r>
                      <a:endParaRPr lang="en-US" dirty="0"/>
                    </a:p>
                  </a:txBody>
                  <a:tcPr/>
                </a:tc>
                <a:extLst>
                  <a:ext uri="{0D108BD9-81ED-4DB2-BD59-A6C34878D82A}">
                    <a16:rowId xmlns:a16="http://schemas.microsoft.com/office/drawing/2014/main" val="208283601"/>
                  </a:ext>
                </a:extLst>
              </a:tr>
              <a:tr h="713740">
                <a:tc>
                  <a:txBody>
                    <a:bodyPr/>
                    <a:lstStyle/>
                    <a:p>
                      <a:pPr algn="ctr"/>
                      <a:r>
                        <a:rPr lang="en-US" b="1" dirty="0"/>
                        <a:t>SECURITY</a:t>
                      </a:r>
                    </a:p>
                  </a:txBody>
                  <a:tcPr/>
                </a:tc>
                <a:tc>
                  <a:txBody>
                    <a:bodyPr/>
                    <a:lstStyle/>
                    <a:p>
                      <a:pPr algn="l"/>
                      <a:r>
                        <a:rPr lang="en-US" dirty="0"/>
                        <a:t>Mature</a:t>
                      </a:r>
                    </a:p>
                  </a:txBody>
                  <a:tcPr/>
                </a:tc>
                <a:tc>
                  <a:txBody>
                    <a:bodyPr/>
                    <a:lstStyle/>
                    <a:p>
                      <a:pPr algn="l"/>
                      <a:r>
                        <a:rPr lang="en-US" dirty="0"/>
                        <a:t>Maturing</a:t>
                      </a:r>
                    </a:p>
                  </a:txBody>
                  <a:tcPr/>
                </a:tc>
                <a:extLst>
                  <a:ext uri="{0D108BD9-81ED-4DB2-BD59-A6C34878D82A}">
                    <a16:rowId xmlns:a16="http://schemas.microsoft.com/office/drawing/2014/main" val="3730681296"/>
                  </a:ext>
                </a:extLst>
              </a:tr>
            </a:tbl>
          </a:graphicData>
        </a:graphic>
      </p:graphicFrame>
    </p:spTree>
    <p:extLst>
      <p:ext uri="{BB962C8B-B14F-4D97-AF65-F5344CB8AC3E}">
        <p14:creationId xmlns:p14="http://schemas.microsoft.com/office/powerpoint/2010/main" val="61970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What is Azure Data Lake Store?</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fontScale="92500" lnSpcReduction="10000"/>
          </a:bodyPr>
          <a:lstStyle/>
          <a:p>
            <a:endParaRPr lang="en-GB" dirty="0">
              <a:solidFill>
                <a:srgbClr val="0078D7"/>
              </a:solidFill>
            </a:endParaRPr>
          </a:p>
          <a:p>
            <a:r>
              <a:rPr lang="en-GB" dirty="0">
                <a:solidFill>
                  <a:srgbClr val="0078D7"/>
                </a:solidFill>
              </a:rPr>
              <a:t>Enterprise-wide hyper-scale repository for big data analytic workloads.</a:t>
            </a:r>
          </a:p>
          <a:p>
            <a:pPr lvl="1"/>
            <a:r>
              <a:rPr lang="en-GB" dirty="0">
                <a:solidFill>
                  <a:srgbClr val="0078D7"/>
                </a:solidFill>
              </a:rPr>
              <a:t>Azure Data Lake enables you to capture data of any size, type, and ingestion speed in one single place for operational and exploratory analytics.</a:t>
            </a:r>
          </a:p>
          <a:p>
            <a:r>
              <a:rPr lang="en-GB" dirty="0">
                <a:solidFill>
                  <a:srgbClr val="0078D7"/>
                </a:solidFill>
              </a:rPr>
              <a:t>Can be accessed from Hadoop (available with HDInsight cluster) using the </a:t>
            </a:r>
            <a:r>
              <a:rPr lang="en-GB" dirty="0" err="1">
                <a:solidFill>
                  <a:srgbClr val="0078D7"/>
                </a:solidFill>
              </a:rPr>
              <a:t>WebHDFS</a:t>
            </a:r>
            <a:r>
              <a:rPr lang="en-GB" dirty="0">
                <a:solidFill>
                  <a:srgbClr val="0078D7"/>
                </a:solidFill>
              </a:rPr>
              <a:t>-compatible REST APIs.</a:t>
            </a:r>
          </a:p>
          <a:p>
            <a:r>
              <a:rPr lang="en-GB" dirty="0">
                <a:solidFill>
                  <a:srgbClr val="0078D7"/>
                </a:solidFill>
              </a:rPr>
              <a:t>Specifically designed to enable analytics on the stored data and is tuned for performance for data analytics scenarios.</a:t>
            </a:r>
          </a:p>
          <a:p>
            <a:r>
              <a:rPr lang="en-GB" dirty="0">
                <a:solidFill>
                  <a:srgbClr val="0078D7"/>
                </a:solidFill>
              </a:rPr>
              <a:t>It includes, out of the box, all the enterprise-grade capabilities</a:t>
            </a:r>
          </a:p>
          <a:p>
            <a:pPr lvl="1"/>
            <a:r>
              <a:rPr lang="en-GB" dirty="0">
                <a:solidFill>
                  <a:srgbClr val="0078D7"/>
                </a:solidFill>
              </a:rPr>
              <a:t>security, manageability, scalability, reliability, and availability</a:t>
            </a:r>
          </a:p>
          <a:p>
            <a:r>
              <a:rPr lang="en-GB" dirty="0">
                <a:solidFill>
                  <a:srgbClr val="0078D7"/>
                </a:solidFill>
              </a:rPr>
              <a:t>Essential for real-world enterprise use cases.</a:t>
            </a:r>
          </a:p>
        </p:txBody>
      </p:sp>
    </p:spTree>
    <p:extLst>
      <p:ext uri="{BB962C8B-B14F-4D97-AF65-F5344CB8AC3E}">
        <p14:creationId xmlns:p14="http://schemas.microsoft.com/office/powerpoint/2010/main" val="201269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fontScale="90000"/>
          </a:bodyPr>
          <a:lstStyle/>
          <a:p>
            <a:r>
              <a:rPr lang="en-GB" sz="4800" b="1" dirty="0">
                <a:solidFill>
                  <a:schemeClr val="bg1"/>
                </a:solidFill>
              </a:rPr>
              <a:t>Clusters : Auto-scaling and Auto-termination </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GB" dirty="0">
              <a:solidFill>
                <a:srgbClr val="0078D7"/>
              </a:solidFill>
            </a:endParaRPr>
          </a:p>
          <a:p>
            <a:r>
              <a:rPr lang="en-GB" dirty="0">
                <a:solidFill>
                  <a:srgbClr val="0078D7"/>
                </a:solidFill>
              </a:rPr>
              <a:t>Simplifies cluster management and reduces costs by eliminating wastage</a:t>
            </a:r>
          </a:p>
          <a:p>
            <a:r>
              <a:rPr lang="en-GB" dirty="0">
                <a:solidFill>
                  <a:srgbClr val="0078D7"/>
                </a:solidFill>
              </a:rPr>
              <a:t>When creating Azure Databricks clusters you can choose Autoscaling and Auto Termination options.</a:t>
            </a:r>
          </a:p>
          <a:p>
            <a:r>
              <a:rPr lang="en-GB" dirty="0">
                <a:solidFill>
                  <a:srgbClr val="0078D7"/>
                </a:solidFill>
              </a:rPr>
              <a:t>Autoscaling: Just specify the min and max number of clusters. Azure Databricks automatically scales up or down based on load.</a:t>
            </a:r>
          </a:p>
          <a:p>
            <a:r>
              <a:rPr lang="en-GB" dirty="0">
                <a:solidFill>
                  <a:srgbClr val="0078D7"/>
                </a:solidFill>
              </a:rPr>
              <a:t>Auto Termination: After the specified minutes of inactivity the cluster is automatically terminated.</a:t>
            </a:r>
          </a:p>
        </p:txBody>
      </p:sp>
    </p:spTree>
    <p:extLst>
      <p:ext uri="{BB962C8B-B14F-4D97-AF65-F5344CB8AC3E}">
        <p14:creationId xmlns:p14="http://schemas.microsoft.com/office/powerpoint/2010/main" val="231226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fontScale="90000"/>
          </a:bodyPr>
          <a:lstStyle/>
          <a:p>
            <a:r>
              <a:rPr lang="en-US" sz="4800" b="1" dirty="0">
                <a:solidFill>
                  <a:schemeClr val="bg1"/>
                </a:solidFill>
              </a:rPr>
              <a:t>Azure Data Lake Store vs Azure Blob Storage</a:t>
            </a:r>
          </a:p>
        </p:txBody>
      </p:sp>
      <p:sp>
        <p:nvSpPr>
          <p:cNvPr id="6" name="Content Placeholder 5">
            <a:extLst>
              <a:ext uri="{FF2B5EF4-FFF2-40B4-BE49-F238E27FC236}">
                <a16:creationId xmlns:a16="http://schemas.microsoft.com/office/drawing/2014/main" id="{E9B27627-B986-45BF-AC64-2750E5AEB9C4}"/>
              </a:ext>
            </a:extLst>
          </p:cNvPr>
          <p:cNvSpPr>
            <a:spLocks noGrp="1"/>
          </p:cNvSpPr>
          <p:nvPr>
            <p:ph idx="1"/>
          </p:nvPr>
        </p:nvSpPr>
        <p:spPr/>
        <p:txBody>
          <a:bodyPr/>
          <a:lstStyle/>
          <a:p>
            <a:endParaRPr lang="en-US" dirty="0"/>
          </a:p>
        </p:txBody>
      </p:sp>
      <p:graphicFrame>
        <p:nvGraphicFramePr>
          <p:cNvPr id="7" name="Table 6">
            <a:extLst>
              <a:ext uri="{FF2B5EF4-FFF2-40B4-BE49-F238E27FC236}">
                <a16:creationId xmlns:a16="http://schemas.microsoft.com/office/drawing/2014/main" id="{78E76722-B91C-47E3-927C-D64056B4A682}"/>
              </a:ext>
            </a:extLst>
          </p:cNvPr>
          <p:cNvGraphicFramePr>
            <a:graphicFrameLocks noGrp="1"/>
          </p:cNvGraphicFramePr>
          <p:nvPr>
            <p:extLst/>
          </p:nvPr>
        </p:nvGraphicFramePr>
        <p:xfrm>
          <a:off x="1150620" y="1877473"/>
          <a:ext cx="10622280" cy="4905350"/>
        </p:xfrm>
        <a:graphic>
          <a:graphicData uri="http://schemas.openxmlformats.org/drawingml/2006/table">
            <a:tbl>
              <a:tblPr firstRow="1" bandRow="1">
                <a:tableStyleId>{5C22544A-7EE6-4342-B048-85BDC9FD1C3A}</a:tableStyleId>
              </a:tblPr>
              <a:tblGrid>
                <a:gridCol w="2941320">
                  <a:extLst>
                    <a:ext uri="{9D8B030D-6E8A-4147-A177-3AD203B41FA5}">
                      <a16:colId xmlns:a16="http://schemas.microsoft.com/office/drawing/2014/main" val="4148307490"/>
                    </a:ext>
                  </a:extLst>
                </a:gridCol>
                <a:gridCol w="3733800">
                  <a:extLst>
                    <a:ext uri="{9D8B030D-6E8A-4147-A177-3AD203B41FA5}">
                      <a16:colId xmlns:a16="http://schemas.microsoft.com/office/drawing/2014/main" val="1013178187"/>
                    </a:ext>
                  </a:extLst>
                </a:gridCol>
                <a:gridCol w="3947160">
                  <a:extLst>
                    <a:ext uri="{9D8B030D-6E8A-4147-A177-3AD203B41FA5}">
                      <a16:colId xmlns:a16="http://schemas.microsoft.com/office/drawing/2014/main" val="910721405"/>
                    </a:ext>
                  </a:extLst>
                </a:gridCol>
              </a:tblGrid>
              <a:tr h="601624">
                <a:tc>
                  <a:txBody>
                    <a:bodyPr/>
                    <a:lstStyle/>
                    <a:p>
                      <a:pPr algn="ctr"/>
                      <a:endParaRPr lang="en-US" dirty="0"/>
                    </a:p>
                  </a:txBody>
                  <a:tcPr/>
                </a:tc>
                <a:tc>
                  <a:txBody>
                    <a:bodyPr/>
                    <a:lstStyle/>
                    <a:p>
                      <a:pPr algn="ctr"/>
                      <a:r>
                        <a:rPr lang="en-US" dirty="0"/>
                        <a:t>AZURE DATA LAKE STORE</a:t>
                      </a:r>
                      <a:endParaRPr lang="en-US" b="1" dirty="0"/>
                    </a:p>
                  </a:txBody>
                  <a:tcPr/>
                </a:tc>
                <a:tc>
                  <a:txBody>
                    <a:bodyPr/>
                    <a:lstStyle/>
                    <a:p>
                      <a:pPr algn="ctr"/>
                      <a:r>
                        <a:rPr lang="en-US" dirty="0"/>
                        <a:t>AZURE BLOB STORAGE</a:t>
                      </a:r>
                      <a:endParaRPr lang="en-US" b="1" dirty="0"/>
                    </a:p>
                  </a:txBody>
                  <a:tcPr/>
                </a:tc>
                <a:extLst>
                  <a:ext uri="{0D108BD9-81ED-4DB2-BD59-A6C34878D82A}">
                    <a16:rowId xmlns:a16="http://schemas.microsoft.com/office/drawing/2014/main" val="1246051248"/>
                  </a:ext>
                </a:extLst>
              </a:tr>
              <a:tr h="601624">
                <a:tc>
                  <a:txBody>
                    <a:bodyPr/>
                    <a:lstStyle/>
                    <a:p>
                      <a:pPr algn="ctr"/>
                      <a:r>
                        <a:rPr lang="en-US" b="1" dirty="0"/>
                        <a:t>PURPOSE</a:t>
                      </a:r>
                    </a:p>
                  </a:txBody>
                  <a:tcPr/>
                </a:tc>
                <a:tc>
                  <a:txBody>
                    <a:bodyPr/>
                    <a:lstStyle/>
                    <a:p>
                      <a:pPr algn="l"/>
                      <a:r>
                        <a:rPr lang="en-GB" dirty="0"/>
                        <a:t>Optimized storage for big data analytics workloads</a:t>
                      </a:r>
                      <a:endParaRPr lang="en-US" dirty="0"/>
                    </a:p>
                  </a:txBody>
                  <a:tcPr/>
                </a:tc>
                <a:tc>
                  <a:txBody>
                    <a:bodyPr/>
                    <a:lstStyle/>
                    <a:p>
                      <a:pPr algn="l"/>
                      <a:r>
                        <a:rPr lang="en-GB" dirty="0"/>
                        <a:t>General purpose object store for a wide variety of storage scenarios</a:t>
                      </a:r>
                      <a:endParaRPr lang="en-US" dirty="0"/>
                    </a:p>
                  </a:txBody>
                  <a:tcPr/>
                </a:tc>
                <a:extLst>
                  <a:ext uri="{0D108BD9-81ED-4DB2-BD59-A6C34878D82A}">
                    <a16:rowId xmlns:a16="http://schemas.microsoft.com/office/drawing/2014/main" val="2060651824"/>
                  </a:ext>
                </a:extLst>
              </a:tr>
              <a:tr h="1233222">
                <a:tc>
                  <a:txBody>
                    <a:bodyPr/>
                    <a:lstStyle/>
                    <a:p>
                      <a:pPr algn="ctr"/>
                      <a:r>
                        <a:rPr lang="en-US" b="1" dirty="0"/>
                        <a:t>USE CASES</a:t>
                      </a:r>
                    </a:p>
                  </a:txBody>
                  <a:tcPr/>
                </a:tc>
                <a:tc>
                  <a:txBody>
                    <a:bodyPr/>
                    <a:lstStyle/>
                    <a:p>
                      <a:pPr algn="l"/>
                      <a:r>
                        <a:rPr lang="en-GB" dirty="0"/>
                        <a:t>Batch, interactive, streaming analytics and machine learning data such as log files, IoT data, click streams, large datasets </a:t>
                      </a:r>
                      <a:endParaRPr lang="en-US" dirty="0"/>
                    </a:p>
                  </a:txBody>
                  <a:tcPr/>
                </a:tc>
                <a:tc>
                  <a:txBody>
                    <a:bodyPr/>
                    <a:lstStyle/>
                    <a:p>
                      <a:pPr algn="l"/>
                      <a:r>
                        <a:rPr lang="en-GB" dirty="0"/>
                        <a:t>Any type of text or binary data, such as application back end, backup data, media storage for streaming and general purpose data</a:t>
                      </a:r>
                      <a:endParaRPr lang="en-US" dirty="0"/>
                    </a:p>
                  </a:txBody>
                  <a:tcPr/>
                </a:tc>
                <a:extLst>
                  <a:ext uri="{0D108BD9-81ED-4DB2-BD59-A6C34878D82A}">
                    <a16:rowId xmlns:a16="http://schemas.microsoft.com/office/drawing/2014/main" val="2808791746"/>
                  </a:ext>
                </a:extLst>
              </a:tr>
              <a:tr h="770764">
                <a:tc>
                  <a:txBody>
                    <a:bodyPr/>
                    <a:lstStyle/>
                    <a:p>
                      <a:pPr algn="ctr"/>
                      <a:r>
                        <a:rPr lang="en-US" b="1" dirty="0"/>
                        <a:t>KEY CONCEPTS </a:t>
                      </a:r>
                    </a:p>
                  </a:txBody>
                  <a:tcPr/>
                </a:tc>
                <a:tc>
                  <a:txBody>
                    <a:bodyPr/>
                    <a:lstStyle/>
                    <a:p>
                      <a:pPr algn="l"/>
                      <a:r>
                        <a:rPr lang="en-GB" dirty="0"/>
                        <a:t>Data Lake Store account contains folders, which in turn contains data stored as files </a:t>
                      </a:r>
                      <a:endParaRPr lang="en-US" dirty="0"/>
                    </a:p>
                  </a:txBody>
                  <a:tcPr/>
                </a:tc>
                <a:tc>
                  <a:txBody>
                    <a:bodyPr/>
                    <a:lstStyle/>
                    <a:p>
                      <a:pPr algn="l"/>
                      <a:r>
                        <a:rPr lang="en-GB" dirty="0"/>
                        <a:t>Storage account has containers, which in turn has data in the form of blobs</a:t>
                      </a:r>
                      <a:endParaRPr lang="en-US" dirty="0"/>
                    </a:p>
                  </a:txBody>
                  <a:tcPr/>
                </a:tc>
                <a:extLst>
                  <a:ext uri="{0D108BD9-81ED-4DB2-BD59-A6C34878D82A}">
                    <a16:rowId xmlns:a16="http://schemas.microsoft.com/office/drawing/2014/main" val="1230819790"/>
                  </a:ext>
                </a:extLst>
              </a:tr>
              <a:tr h="601624">
                <a:tc>
                  <a:txBody>
                    <a:bodyPr/>
                    <a:lstStyle/>
                    <a:p>
                      <a:pPr algn="ctr"/>
                      <a:r>
                        <a:rPr lang="en-US" b="1" dirty="0"/>
                        <a:t>STRUCTURE </a:t>
                      </a:r>
                    </a:p>
                  </a:txBody>
                  <a:tcPr/>
                </a:tc>
                <a:tc>
                  <a:txBody>
                    <a:bodyPr/>
                    <a:lstStyle/>
                    <a:p>
                      <a:pPr algn="l"/>
                      <a:r>
                        <a:rPr lang="en-US" dirty="0"/>
                        <a:t>Hierarchical file system</a:t>
                      </a:r>
                    </a:p>
                  </a:txBody>
                  <a:tcPr/>
                </a:tc>
                <a:tc>
                  <a:txBody>
                    <a:bodyPr/>
                    <a:lstStyle/>
                    <a:p>
                      <a:pPr algn="l"/>
                      <a:r>
                        <a:rPr lang="en-GB" dirty="0"/>
                        <a:t>Object store with flat namespace</a:t>
                      </a:r>
                      <a:endParaRPr lang="en-US" dirty="0"/>
                    </a:p>
                  </a:txBody>
                  <a:tcPr/>
                </a:tc>
                <a:extLst>
                  <a:ext uri="{0D108BD9-81ED-4DB2-BD59-A6C34878D82A}">
                    <a16:rowId xmlns:a16="http://schemas.microsoft.com/office/drawing/2014/main" val="208283601"/>
                  </a:ext>
                </a:extLst>
              </a:tr>
              <a:tr h="770764">
                <a:tc>
                  <a:txBody>
                    <a:bodyPr/>
                    <a:lstStyle/>
                    <a:p>
                      <a:pPr algn="ctr"/>
                      <a:r>
                        <a:rPr lang="en-US" b="1" dirty="0"/>
                        <a:t>SECURITY</a:t>
                      </a:r>
                    </a:p>
                  </a:txBody>
                  <a:tcPr/>
                </a:tc>
                <a:tc>
                  <a:txBody>
                    <a:bodyPr/>
                    <a:lstStyle/>
                    <a:p>
                      <a:pPr algn="l"/>
                      <a:r>
                        <a:rPr lang="en-GB" dirty="0"/>
                        <a:t>Based on Azure Active Directory Identities </a:t>
                      </a:r>
                      <a:endParaRPr lang="en-US" dirty="0"/>
                    </a:p>
                  </a:txBody>
                  <a:tcPr/>
                </a:tc>
                <a:tc>
                  <a:txBody>
                    <a:bodyPr/>
                    <a:lstStyle/>
                    <a:p>
                      <a:pPr algn="l"/>
                      <a:r>
                        <a:rPr lang="en-GB" dirty="0"/>
                        <a:t>Based on shared secrets - Account Access Keys and Shared Access Signature Keys</a:t>
                      </a:r>
                      <a:endParaRPr lang="en-US" dirty="0"/>
                    </a:p>
                  </a:txBody>
                  <a:tcPr/>
                </a:tc>
                <a:extLst>
                  <a:ext uri="{0D108BD9-81ED-4DB2-BD59-A6C34878D82A}">
                    <a16:rowId xmlns:a16="http://schemas.microsoft.com/office/drawing/2014/main" val="3730681296"/>
                  </a:ext>
                </a:extLst>
              </a:tr>
            </a:tbl>
          </a:graphicData>
        </a:graphic>
      </p:graphicFrame>
    </p:spTree>
    <p:extLst>
      <p:ext uri="{BB962C8B-B14F-4D97-AF65-F5344CB8AC3E}">
        <p14:creationId xmlns:p14="http://schemas.microsoft.com/office/powerpoint/2010/main" val="370247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Azure Data Lake Analytics</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4"/>
            <a:ext cx="10515600" cy="4879975"/>
          </a:xfrm>
        </p:spPr>
        <p:txBody>
          <a:bodyPr>
            <a:normAutofit/>
          </a:bodyPr>
          <a:lstStyle/>
          <a:p>
            <a:endParaRPr lang="en-GB" dirty="0">
              <a:solidFill>
                <a:srgbClr val="0078D7"/>
              </a:solidFill>
            </a:endParaRPr>
          </a:p>
          <a:p>
            <a:r>
              <a:rPr lang="en-GB" dirty="0">
                <a:solidFill>
                  <a:srgbClr val="0078D7"/>
                </a:solidFill>
              </a:rPr>
              <a:t>Is an on-demand analytics job service to simplify big data analytics.</a:t>
            </a:r>
          </a:p>
          <a:p>
            <a:r>
              <a:rPr lang="en-GB" dirty="0">
                <a:solidFill>
                  <a:srgbClr val="0078D7"/>
                </a:solidFill>
              </a:rPr>
              <a:t>Focus on writing, running, and managing jobs rather than on operating distributed infrastructure.</a:t>
            </a:r>
          </a:p>
          <a:p>
            <a:r>
              <a:rPr lang="en-GB" dirty="0">
                <a:solidFill>
                  <a:srgbClr val="0078D7"/>
                </a:solidFill>
              </a:rPr>
              <a:t>Can handle jobs of any scale instantly by setting the dial for how much power you need.</a:t>
            </a:r>
          </a:p>
          <a:p>
            <a:r>
              <a:rPr lang="en-GB" dirty="0">
                <a:solidFill>
                  <a:srgbClr val="0078D7"/>
                </a:solidFill>
              </a:rPr>
              <a:t>You only pay for your job when it is running, making it cost-effective.</a:t>
            </a:r>
          </a:p>
          <a:p>
            <a:r>
              <a:rPr lang="en-GB" dirty="0">
                <a:solidFill>
                  <a:srgbClr val="0078D7"/>
                </a:solidFill>
              </a:rPr>
              <a:t>The analytics service supports Azure Active Directory letting you manage access and roles, integrated with your on-premises identity system. </a:t>
            </a:r>
          </a:p>
        </p:txBody>
      </p:sp>
    </p:spTree>
    <p:extLst>
      <p:ext uri="{BB962C8B-B14F-4D97-AF65-F5344CB8AC3E}">
        <p14:creationId xmlns:p14="http://schemas.microsoft.com/office/powerpoint/2010/main" val="229452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86584"/>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Data Lake Analytics Key Capabilities</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86584"/>
            <a:ext cx="10515600" cy="4819015"/>
          </a:xfrm>
        </p:spPr>
        <p:txBody>
          <a:bodyPr>
            <a:normAutofit/>
          </a:bodyPr>
          <a:lstStyle/>
          <a:p>
            <a:endParaRPr lang="en-GB" dirty="0">
              <a:solidFill>
                <a:srgbClr val="0078D7"/>
              </a:solidFill>
            </a:endParaRPr>
          </a:p>
          <a:p>
            <a:r>
              <a:rPr lang="en-GB" dirty="0">
                <a:solidFill>
                  <a:srgbClr val="0078D7"/>
                </a:solidFill>
              </a:rPr>
              <a:t>Dynamic scaling</a:t>
            </a:r>
          </a:p>
          <a:p>
            <a:r>
              <a:rPr lang="en-GB" dirty="0">
                <a:solidFill>
                  <a:srgbClr val="0078D7"/>
                </a:solidFill>
              </a:rPr>
              <a:t>Develop faster, debug, and optimize smarter using familiar tools</a:t>
            </a:r>
          </a:p>
          <a:p>
            <a:r>
              <a:rPr lang="en-GB" dirty="0">
                <a:solidFill>
                  <a:srgbClr val="0078D7"/>
                </a:solidFill>
              </a:rPr>
              <a:t>U-SQL: simple and familiar, powerful, and extensible</a:t>
            </a:r>
          </a:p>
          <a:p>
            <a:r>
              <a:rPr lang="en-GB" dirty="0">
                <a:solidFill>
                  <a:srgbClr val="0078D7"/>
                </a:solidFill>
              </a:rPr>
              <a:t>Integrates seamlessly with your IT investments</a:t>
            </a:r>
          </a:p>
          <a:p>
            <a:r>
              <a:rPr lang="en-GB" dirty="0">
                <a:solidFill>
                  <a:srgbClr val="0078D7"/>
                </a:solidFill>
              </a:rPr>
              <a:t>Affordable and cost effective</a:t>
            </a:r>
          </a:p>
          <a:p>
            <a:r>
              <a:rPr lang="en-GB" dirty="0">
                <a:solidFill>
                  <a:srgbClr val="0078D7"/>
                </a:solidFill>
              </a:rPr>
              <a:t>Works with all your Azure Data</a:t>
            </a:r>
          </a:p>
        </p:txBody>
      </p:sp>
    </p:spTree>
    <p:extLst>
      <p:ext uri="{BB962C8B-B14F-4D97-AF65-F5344CB8AC3E}">
        <p14:creationId xmlns:p14="http://schemas.microsoft.com/office/powerpoint/2010/main" val="338310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5CB9-4F62-41FE-9DCA-3AEE100A7DCC}"/>
              </a:ext>
            </a:extLst>
          </p:cNvPr>
          <p:cNvSpPr>
            <a:spLocks noGrp="1"/>
          </p:cNvSpPr>
          <p:nvPr>
            <p:ph type="title"/>
          </p:nvPr>
        </p:nvSpPr>
        <p:spPr>
          <a:xfrm>
            <a:off x="838200" y="2766218"/>
            <a:ext cx="10515600" cy="1325563"/>
          </a:xfrm>
        </p:spPr>
        <p:txBody>
          <a:bodyPr/>
          <a:lstStyle/>
          <a:p>
            <a:pPr algn="ctr"/>
            <a:r>
              <a:rPr lang="en-US" b="1" dirty="0">
                <a:solidFill>
                  <a:srgbClr val="FFFFFF"/>
                </a:solidFill>
              </a:rPr>
              <a:t>Demo</a:t>
            </a:r>
          </a:p>
        </p:txBody>
      </p:sp>
    </p:spTree>
    <p:extLst>
      <p:ext uri="{BB962C8B-B14F-4D97-AF65-F5344CB8AC3E}">
        <p14:creationId xmlns:p14="http://schemas.microsoft.com/office/powerpoint/2010/main" val="271196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2627312"/>
            <a:ext cx="10515600" cy="1603375"/>
          </a:xfrm>
        </p:spPr>
        <p:txBody>
          <a:bodyPr>
            <a:normAutofit fontScale="92500" lnSpcReduction="20000"/>
          </a:bodyPr>
          <a:lstStyle/>
          <a:p>
            <a:pPr marL="0" indent="0" algn="ctr">
              <a:buNone/>
            </a:pPr>
            <a:r>
              <a:rPr lang="en-GB" dirty="0">
                <a:solidFill>
                  <a:srgbClr val="FFFFFF"/>
                </a:solidFill>
              </a:rPr>
              <a:t>Azure HDInsight is a fully-managed cloud service that makes it easy, fast, and cost-effective to process massive amounts of data. Use popular open-source frameworks such as Hadoop, Spark, Hive, LLAP, Kafka, Storm, R &amp; more. Azure HDInsight enables a broad range of scenarios such as ETL, Data Warehousing, Machine Learning, IoT and more.</a:t>
            </a:r>
          </a:p>
        </p:txBody>
      </p:sp>
    </p:spTree>
    <p:extLst>
      <p:ext uri="{BB962C8B-B14F-4D97-AF65-F5344CB8AC3E}">
        <p14:creationId xmlns:p14="http://schemas.microsoft.com/office/powerpoint/2010/main" val="62980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7FE069-FD29-462D-9246-A63C07599272}"/>
              </a:ext>
            </a:extLst>
          </p:cNvPr>
          <p:cNvSpPr/>
          <p:nvPr/>
        </p:nvSpPr>
        <p:spPr>
          <a:xfrm>
            <a:off x="0" y="3925956"/>
            <a:ext cx="12192000" cy="1015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ABE01D-ECBE-41BA-8A0B-6AF0A01AF282}"/>
              </a:ext>
            </a:extLst>
          </p:cNvPr>
          <p:cNvSpPr>
            <a:spLocks noGrp="1"/>
          </p:cNvSpPr>
          <p:nvPr>
            <p:ph type="ctrTitle"/>
          </p:nvPr>
        </p:nvSpPr>
        <p:spPr>
          <a:xfrm>
            <a:off x="0" y="3925956"/>
            <a:ext cx="10363200" cy="1015663"/>
          </a:xfrm>
        </p:spPr>
        <p:txBody>
          <a:bodyPr>
            <a:normAutofit/>
          </a:bodyPr>
          <a:lstStyle/>
          <a:p>
            <a:pPr algn="l"/>
            <a:r>
              <a:rPr lang="en-US" sz="5400" b="1" dirty="0">
                <a:solidFill>
                  <a:srgbClr val="0078D7"/>
                </a:solidFill>
              </a:rPr>
              <a:t>Azure Databricks</a:t>
            </a:r>
          </a:p>
        </p:txBody>
      </p:sp>
      <p:cxnSp>
        <p:nvCxnSpPr>
          <p:cNvPr id="9" name="Straight Connector 8">
            <a:extLst>
              <a:ext uri="{FF2B5EF4-FFF2-40B4-BE49-F238E27FC236}">
                <a16:creationId xmlns:a16="http://schemas.microsoft.com/office/drawing/2014/main" id="{4D6CE5CF-4FE5-418F-94E6-D68006424FFC}"/>
              </a:ext>
            </a:extLst>
          </p:cNvPr>
          <p:cNvCxnSpPr>
            <a:cxnSpLocks/>
          </p:cNvCxnSpPr>
          <p:nvPr/>
        </p:nvCxnSpPr>
        <p:spPr>
          <a:xfrm flipH="1">
            <a:off x="7414591" y="3717235"/>
            <a:ext cx="910421" cy="1490869"/>
          </a:xfrm>
          <a:prstGeom prst="line">
            <a:avLst/>
          </a:prstGeom>
          <a:ln w="76200">
            <a:solidFill>
              <a:srgbClr val="0078D7"/>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1055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3626486"/>
            <a:ext cx="10515600" cy="1603375"/>
          </a:xfrm>
        </p:spPr>
        <p:txBody>
          <a:bodyPr/>
          <a:lstStyle/>
          <a:p>
            <a:pPr marL="0" indent="0" algn="ctr">
              <a:buNone/>
            </a:pPr>
            <a:r>
              <a:rPr lang="en-GB" dirty="0">
                <a:solidFill>
                  <a:srgbClr val="0078D7"/>
                </a:solidFill>
              </a:rPr>
              <a:t>A fast, easy and collaborative Apache® Spark™ based analytics platform optimized for Azure</a:t>
            </a:r>
          </a:p>
        </p:txBody>
      </p:sp>
      <p:pic>
        <p:nvPicPr>
          <p:cNvPr id="2" name="Picture 1">
            <a:extLst>
              <a:ext uri="{FF2B5EF4-FFF2-40B4-BE49-F238E27FC236}">
                <a16:creationId xmlns:a16="http://schemas.microsoft.com/office/drawing/2014/main" id="{DCA8743A-F128-4EA7-91D5-748AA350015E}"/>
              </a:ext>
            </a:extLst>
          </p:cNvPr>
          <p:cNvPicPr>
            <a:picLocks noChangeAspect="1"/>
          </p:cNvPicPr>
          <p:nvPr/>
        </p:nvPicPr>
        <p:blipFill>
          <a:blip r:embed="rId2"/>
          <a:stretch>
            <a:fillRect/>
          </a:stretch>
        </p:blipFill>
        <p:spPr>
          <a:xfrm>
            <a:off x="2652712" y="1628139"/>
            <a:ext cx="6886575" cy="1781175"/>
          </a:xfrm>
          <a:prstGeom prst="rect">
            <a:avLst/>
          </a:prstGeom>
        </p:spPr>
      </p:pic>
    </p:spTree>
    <p:extLst>
      <p:ext uri="{BB962C8B-B14F-4D97-AF65-F5344CB8AC3E}">
        <p14:creationId xmlns:p14="http://schemas.microsoft.com/office/powerpoint/2010/main" val="91805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Azure Databricks</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GB" dirty="0">
              <a:solidFill>
                <a:srgbClr val="0078D7"/>
              </a:solidFill>
            </a:endParaRPr>
          </a:p>
          <a:p>
            <a:r>
              <a:rPr lang="en-GB" dirty="0">
                <a:solidFill>
                  <a:srgbClr val="0078D7"/>
                </a:solidFill>
              </a:rPr>
              <a:t>Designed in collaboration with the founders of Apache Spark</a:t>
            </a:r>
          </a:p>
          <a:p>
            <a:r>
              <a:rPr lang="en-GB" dirty="0">
                <a:solidFill>
                  <a:srgbClr val="0078D7"/>
                </a:solidFill>
              </a:rPr>
              <a:t>One-click set up; streamlined workflows</a:t>
            </a:r>
          </a:p>
          <a:p>
            <a:r>
              <a:rPr lang="en-GB" dirty="0">
                <a:solidFill>
                  <a:srgbClr val="0078D7"/>
                </a:solidFill>
              </a:rPr>
              <a:t>Interactive workspace that enables collaboration between data scientists, data engineers, and business analysts.</a:t>
            </a:r>
          </a:p>
          <a:p>
            <a:r>
              <a:rPr lang="en-GB" dirty="0">
                <a:solidFill>
                  <a:srgbClr val="0078D7"/>
                </a:solidFill>
              </a:rPr>
              <a:t>Native integration with Azure services (Power BI, SQL DW, Cosmos DB, Blob Storage)</a:t>
            </a:r>
          </a:p>
          <a:p>
            <a:r>
              <a:rPr lang="en-GB" dirty="0">
                <a:solidFill>
                  <a:srgbClr val="0078D7"/>
                </a:solidFill>
              </a:rPr>
              <a:t>Enterprise-grade Azure security (Active Directory integration, compliance, enterprise -grade SLAs)</a:t>
            </a:r>
          </a:p>
        </p:txBody>
      </p:sp>
    </p:spTree>
    <p:extLst>
      <p:ext uri="{BB962C8B-B14F-4D97-AF65-F5344CB8AC3E}">
        <p14:creationId xmlns:p14="http://schemas.microsoft.com/office/powerpoint/2010/main" val="509871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1524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pt-BR" sz="4800" b="1" dirty="0">
                <a:solidFill>
                  <a:schemeClr val="bg1"/>
                </a:solidFill>
              </a:rPr>
              <a:t>Apache Spark</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pPr marL="457200" lvl="1" indent="0">
              <a:buNone/>
            </a:pPr>
            <a:r>
              <a:rPr lang="en-GB" dirty="0">
                <a:solidFill>
                  <a:srgbClr val="0078D7"/>
                </a:solidFill>
              </a:rPr>
              <a:t>An unified, open source, parallel, data processing framework for Big Data Analytics</a:t>
            </a:r>
          </a:p>
        </p:txBody>
      </p:sp>
      <p:pic>
        <p:nvPicPr>
          <p:cNvPr id="5" name="Picture 4">
            <a:extLst>
              <a:ext uri="{FF2B5EF4-FFF2-40B4-BE49-F238E27FC236}">
                <a16:creationId xmlns:a16="http://schemas.microsoft.com/office/drawing/2014/main" id="{3F69F750-3409-493D-AFDD-7A4EDDB70F79}"/>
              </a:ext>
            </a:extLst>
          </p:cNvPr>
          <p:cNvPicPr>
            <a:picLocks noChangeAspect="1"/>
          </p:cNvPicPr>
          <p:nvPr/>
        </p:nvPicPr>
        <p:blipFill rotWithShape="1">
          <a:blip r:embed="rId2"/>
          <a:srcRect t="5947" b="7735"/>
          <a:stretch/>
        </p:blipFill>
        <p:spPr>
          <a:xfrm>
            <a:off x="1219214" y="2651760"/>
            <a:ext cx="10515600" cy="3865722"/>
          </a:xfrm>
          <a:prstGeom prst="rect">
            <a:avLst/>
          </a:prstGeom>
        </p:spPr>
      </p:pic>
    </p:spTree>
    <p:extLst>
      <p:ext uri="{BB962C8B-B14F-4D97-AF65-F5344CB8AC3E}">
        <p14:creationId xmlns:p14="http://schemas.microsoft.com/office/powerpoint/2010/main" val="460199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pt-BR" sz="4800" b="1" dirty="0">
                <a:solidFill>
                  <a:schemeClr val="bg1"/>
                </a:solidFill>
              </a:rPr>
              <a:t>Advantages of a unified platform</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GB" dirty="0">
              <a:solidFill>
                <a:srgbClr val="0078D7"/>
              </a:solidFill>
            </a:endParaRPr>
          </a:p>
          <a:p>
            <a:r>
              <a:rPr lang="en-GB" dirty="0">
                <a:solidFill>
                  <a:srgbClr val="0078D7"/>
                </a:solidFill>
              </a:rPr>
              <a:t>Improves developer productivity – a single consistent set of APIs </a:t>
            </a:r>
          </a:p>
          <a:p>
            <a:r>
              <a:rPr lang="en-GB" dirty="0">
                <a:solidFill>
                  <a:srgbClr val="0078D7"/>
                </a:solidFill>
              </a:rPr>
              <a:t>All different systems in the Spark share the same abstraction </a:t>
            </a:r>
          </a:p>
          <a:p>
            <a:r>
              <a:rPr lang="en-GB" dirty="0">
                <a:solidFill>
                  <a:srgbClr val="0078D7"/>
                </a:solidFill>
              </a:rPr>
              <a:t>Developers can mix and match different kind of processing in the same application. This is a common requirement for many big data pipelines </a:t>
            </a:r>
          </a:p>
          <a:p>
            <a:r>
              <a:rPr lang="en-GB" dirty="0">
                <a:solidFill>
                  <a:srgbClr val="0078D7"/>
                </a:solidFill>
              </a:rPr>
              <a:t>Performance improves because unnecessary movement of data across engines is eliminated </a:t>
            </a:r>
          </a:p>
        </p:txBody>
      </p:sp>
    </p:spTree>
    <p:extLst>
      <p:ext uri="{BB962C8B-B14F-4D97-AF65-F5344CB8AC3E}">
        <p14:creationId xmlns:p14="http://schemas.microsoft.com/office/powerpoint/2010/main" val="256414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Differentiated experience on Azure</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4"/>
            <a:ext cx="10515600" cy="5032375"/>
          </a:xfrm>
        </p:spPr>
        <p:txBody>
          <a:bodyPr>
            <a:normAutofit fontScale="92500" lnSpcReduction="20000"/>
          </a:bodyPr>
          <a:lstStyle/>
          <a:p>
            <a:endParaRPr lang="en-GB" dirty="0">
              <a:solidFill>
                <a:srgbClr val="0078D7"/>
              </a:solidFill>
            </a:endParaRPr>
          </a:p>
          <a:p>
            <a:r>
              <a:rPr lang="en-GB" dirty="0">
                <a:solidFill>
                  <a:srgbClr val="0078D7"/>
                </a:solidFill>
              </a:rPr>
              <a:t>Enhance Productivity</a:t>
            </a:r>
          </a:p>
          <a:p>
            <a:pPr lvl="1"/>
            <a:r>
              <a:rPr lang="en-GB" dirty="0">
                <a:solidFill>
                  <a:srgbClr val="0078D7"/>
                </a:solidFill>
              </a:rPr>
              <a:t>Get started quickly by launching your new Spark environment with one click.</a:t>
            </a:r>
          </a:p>
          <a:p>
            <a:pPr lvl="1"/>
            <a:r>
              <a:rPr lang="en-GB" dirty="0">
                <a:solidFill>
                  <a:srgbClr val="0078D7"/>
                </a:solidFill>
              </a:rPr>
              <a:t>Share your insights in powerful ways through rich integration with Power BI.</a:t>
            </a:r>
          </a:p>
          <a:p>
            <a:pPr lvl="1"/>
            <a:r>
              <a:rPr lang="en-GB" dirty="0">
                <a:solidFill>
                  <a:srgbClr val="0078D7"/>
                </a:solidFill>
              </a:rPr>
              <a:t>Improve collaboration amongst your analytics team through a unified workspace.</a:t>
            </a:r>
          </a:p>
          <a:p>
            <a:pPr lvl="1"/>
            <a:r>
              <a:rPr lang="en-GB" dirty="0">
                <a:solidFill>
                  <a:srgbClr val="0078D7"/>
                </a:solidFill>
              </a:rPr>
              <a:t>Innovate faster with native integration with rest of Azure platform</a:t>
            </a:r>
          </a:p>
          <a:p>
            <a:r>
              <a:rPr lang="en-GB" dirty="0">
                <a:solidFill>
                  <a:srgbClr val="0078D7"/>
                </a:solidFill>
              </a:rPr>
              <a:t>Build on the most compliant cloud</a:t>
            </a:r>
          </a:p>
          <a:p>
            <a:pPr lvl="1"/>
            <a:r>
              <a:rPr lang="en-GB" dirty="0">
                <a:solidFill>
                  <a:srgbClr val="0078D7"/>
                </a:solidFill>
              </a:rPr>
              <a:t>Simplify security and identity control with built-in integration with Active Directory.</a:t>
            </a:r>
          </a:p>
          <a:p>
            <a:pPr lvl="1"/>
            <a:r>
              <a:rPr lang="en-GB" dirty="0">
                <a:solidFill>
                  <a:srgbClr val="0078D7"/>
                </a:solidFill>
              </a:rPr>
              <a:t>Regulate access with fine-grained user permissions to Azure Databricks’ notebooks, clusters, jobs and data.</a:t>
            </a:r>
          </a:p>
          <a:p>
            <a:pPr lvl="1"/>
            <a:r>
              <a:rPr lang="en-GB" dirty="0">
                <a:solidFill>
                  <a:srgbClr val="0078D7"/>
                </a:solidFill>
              </a:rPr>
              <a:t>Build with confidence on the trusted cloud backed by unmatched support, compliance and SLAs.</a:t>
            </a:r>
          </a:p>
          <a:p>
            <a:r>
              <a:rPr lang="en-GB" dirty="0">
                <a:solidFill>
                  <a:srgbClr val="0078D7"/>
                </a:solidFill>
              </a:rPr>
              <a:t>Scale without limits</a:t>
            </a:r>
          </a:p>
          <a:p>
            <a:pPr lvl="1"/>
            <a:r>
              <a:rPr lang="en-GB" dirty="0">
                <a:solidFill>
                  <a:srgbClr val="0078D7"/>
                </a:solidFill>
              </a:rPr>
              <a:t>Operate at massive scale without limits globally.</a:t>
            </a:r>
          </a:p>
          <a:p>
            <a:pPr lvl="1"/>
            <a:r>
              <a:rPr lang="en-GB" dirty="0">
                <a:solidFill>
                  <a:srgbClr val="0078D7"/>
                </a:solidFill>
              </a:rPr>
              <a:t>Accelerate data processing with the fastest Spark engine.</a:t>
            </a:r>
          </a:p>
        </p:txBody>
      </p:sp>
    </p:spTree>
    <p:extLst>
      <p:ext uri="{BB962C8B-B14F-4D97-AF65-F5344CB8AC3E}">
        <p14:creationId xmlns:p14="http://schemas.microsoft.com/office/powerpoint/2010/main" val="389989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EC7E-6F28-4596-9DF5-F8193EA7F2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6EE120-4CC2-4D78-9E0A-6017103BABF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DAD1F25-7436-4A8B-9661-22B699F18043}"/>
              </a:ext>
            </a:extLst>
          </p:cNvPr>
          <p:cNvPicPr>
            <a:picLocks noChangeAspect="1"/>
          </p:cNvPicPr>
          <p:nvPr/>
        </p:nvPicPr>
        <p:blipFill rotWithShape="1">
          <a:blip r:embed="rId2"/>
          <a:srcRect l="1051" t="2222" r="1178" b="2000"/>
          <a:stretch/>
        </p:blipFill>
        <p:spPr>
          <a:xfrm>
            <a:off x="1" y="310476"/>
            <a:ext cx="12192000" cy="6547524"/>
          </a:xfrm>
          <a:prstGeom prst="rect">
            <a:avLst/>
          </a:prstGeom>
        </p:spPr>
      </p:pic>
    </p:spTree>
    <p:extLst>
      <p:ext uri="{BB962C8B-B14F-4D97-AF65-F5344CB8AC3E}">
        <p14:creationId xmlns:p14="http://schemas.microsoft.com/office/powerpoint/2010/main" val="111073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Azure Databricks Core Artifacts </a:t>
            </a:r>
          </a:p>
        </p:txBody>
      </p:sp>
      <p:pic>
        <p:nvPicPr>
          <p:cNvPr id="5" name="Content Placeholder 4">
            <a:extLst>
              <a:ext uri="{FF2B5EF4-FFF2-40B4-BE49-F238E27FC236}">
                <a16:creationId xmlns:a16="http://schemas.microsoft.com/office/drawing/2014/main" id="{35AADE8F-688D-4FF9-AEB0-3DD7B336FF74}"/>
              </a:ext>
            </a:extLst>
          </p:cNvPr>
          <p:cNvPicPr>
            <a:picLocks noGrp="1" noChangeAspect="1"/>
          </p:cNvPicPr>
          <p:nvPr>
            <p:ph idx="1"/>
          </p:nvPr>
        </p:nvPicPr>
        <p:blipFill>
          <a:blip r:embed="rId2"/>
          <a:stretch>
            <a:fillRect/>
          </a:stretch>
        </p:blipFill>
        <p:spPr>
          <a:xfrm>
            <a:off x="2091106" y="2187257"/>
            <a:ext cx="8009787" cy="4351338"/>
          </a:xfrm>
          <a:prstGeom prst="rect">
            <a:avLst/>
          </a:prstGeom>
        </p:spPr>
      </p:pic>
    </p:spTree>
    <p:extLst>
      <p:ext uri="{BB962C8B-B14F-4D97-AF65-F5344CB8AC3E}">
        <p14:creationId xmlns:p14="http://schemas.microsoft.com/office/powerpoint/2010/main" val="66486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Integration with AAD </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lnSpcReduction="10000"/>
          </a:bodyPr>
          <a:lstStyle/>
          <a:p>
            <a:endParaRPr lang="en-GB" dirty="0">
              <a:solidFill>
                <a:srgbClr val="0078D7"/>
              </a:solidFill>
            </a:endParaRPr>
          </a:p>
          <a:p>
            <a:r>
              <a:rPr lang="en-GB" dirty="0">
                <a:solidFill>
                  <a:srgbClr val="0078D7"/>
                </a:solidFill>
              </a:rPr>
              <a:t>There is no need to define users—and their access control—separately in Databricks. </a:t>
            </a:r>
          </a:p>
          <a:p>
            <a:r>
              <a:rPr lang="en-GB" dirty="0">
                <a:solidFill>
                  <a:srgbClr val="0078D7"/>
                </a:solidFill>
              </a:rPr>
              <a:t>AAD users can be used directly in Azure Databricks for all user-based access control (Clusters, Jobs, Notebooks etc.).</a:t>
            </a:r>
          </a:p>
          <a:p>
            <a:r>
              <a:rPr lang="en-GB" dirty="0">
                <a:solidFill>
                  <a:srgbClr val="0078D7"/>
                </a:solidFill>
              </a:rPr>
              <a:t>Databricks has delegated user authentication to AAD enabling single-sign on (SSO) and unified authentication.</a:t>
            </a:r>
          </a:p>
          <a:p>
            <a:r>
              <a:rPr lang="en-GB" dirty="0">
                <a:solidFill>
                  <a:srgbClr val="0078D7"/>
                </a:solidFill>
              </a:rPr>
              <a:t>Notebooks, and their outputs, are stored in the Databricks account. However, </a:t>
            </a:r>
            <a:r>
              <a:rPr lang="en-GB" dirty="0" err="1">
                <a:solidFill>
                  <a:srgbClr val="0078D7"/>
                </a:solidFill>
              </a:rPr>
              <a:t>AADbased</a:t>
            </a:r>
            <a:r>
              <a:rPr lang="en-GB" dirty="0">
                <a:solidFill>
                  <a:srgbClr val="0078D7"/>
                </a:solidFill>
              </a:rPr>
              <a:t> access-control ensures that only authorized users can access them.</a:t>
            </a:r>
          </a:p>
        </p:txBody>
      </p:sp>
    </p:spTree>
    <p:extLst>
      <p:ext uri="{BB962C8B-B14F-4D97-AF65-F5344CB8AC3E}">
        <p14:creationId xmlns:p14="http://schemas.microsoft.com/office/powerpoint/2010/main" val="418647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fontScale="90000"/>
          </a:bodyPr>
          <a:lstStyle/>
          <a:p>
            <a:r>
              <a:rPr lang="en-GB" sz="4800" b="1" dirty="0">
                <a:solidFill>
                  <a:schemeClr val="bg1"/>
                </a:solidFill>
              </a:rPr>
              <a:t>Clusters : Auto-scaling and Auto-termination </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GB" dirty="0">
              <a:solidFill>
                <a:srgbClr val="0078D7"/>
              </a:solidFill>
            </a:endParaRPr>
          </a:p>
          <a:p>
            <a:r>
              <a:rPr lang="en-GB" dirty="0">
                <a:solidFill>
                  <a:srgbClr val="0078D7"/>
                </a:solidFill>
              </a:rPr>
              <a:t>Simplifies cluster management and reduces costs by eliminating wastage</a:t>
            </a:r>
          </a:p>
          <a:p>
            <a:r>
              <a:rPr lang="en-GB" dirty="0">
                <a:solidFill>
                  <a:srgbClr val="0078D7"/>
                </a:solidFill>
              </a:rPr>
              <a:t>When creating Azure Databricks clusters you can choose Autoscaling and Auto Termination options.</a:t>
            </a:r>
          </a:p>
          <a:p>
            <a:r>
              <a:rPr lang="en-GB" dirty="0">
                <a:solidFill>
                  <a:srgbClr val="0078D7"/>
                </a:solidFill>
              </a:rPr>
              <a:t>Autoscaling: Just specify the min and max number of clusters. Azure Databricks automatically scales up or down based on load.</a:t>
            </a:r>
          </a:p>
          <a:p>
            <a:r>
              <a:rPr lang="en-GB" dirty="0">
                <a:solidFill>
                  <a:srgbClr val="0078D7"/>
                </a:solidFill>
              </a:rPr>
              <a:t>Auto Termination: After the specified minutes of inactivity the cluster is automatically terminated.</a:t>
            </a:r>
          </a:p>
        </p:txBody>
      </p:sp>
    </p:spTree>
    <p:extLst>
      <p:ext uri="{BB962C8B-B14F-4D97-AF65-F5344CB8AC3E}">
        <p14:creationId xmlns:p14="http://schemas.microsoft.com/office/powerpoint/2010/main" val="150624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Azure HDInsight</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US" dirty="0">
              <a:solidFill>
                <a:srgbClr val="0078D7"/>
              </a:solidFill>
            </a:endParaRPr>
          </a:p>
          <a:p>
            <a:r>
              <a:rPr lang="en-US" dirty="0">
                <a:solidFill>
                  <a:srgbClr val="0078D7"/>
                </a:solidFill>
              </a:rPr>
              <a:t>Microsoft Azure’s big-data solution using Hadoop</a:t>
            </a:r>
          </a:p>
          <a:p>
            <a:pPr lvl="1"/>
            <a:r>
              <a:rPr lang="en-US" dirty="0">
                <a:solidFill>
                  <a:srgbClr val="0078D7"/>
                </a:solidFill>
              </a:rPr>
              <a:t>Open-source framework for storing and analyzing massive amounts of data on clusters built from commodity hardware</a:t>
            </a:r>
          </a:p>
          <a:p>
            <a:pPr lvl="1"/>
            <a:r>
              <a:rPr lang="en-US" dirty="0">
                <a:solidFill>
                  <a:srgbClr val="0078D7"/>
                </a:solidFill>
              </a:rPr>
              <a:t>Uses Hadoop Distributed File System (HDFS) for storage</a:t>
            </a:r>
          </a:p>
          <a:p>
            <a:r>
              <a:rPr lang="en-US" dirty="0">
                <a:solidFill>
                  <a:srgbClr val="0078D7"/>
                </a:solidFill>
              </a:rPr>
              <a:t>Employs the open-source Hortonworks Data Platform implementation of Hadoop</a:t>
            </a:r>
          </a:p>
          <a:p>
            <a:pPr lvl="1"/>
            <a:r>
              <a:rPr lang="en-US" dirty="0">
                <a:solidFill>
                  <a:srgbClr val="0078D7"/>
                </a:solidFill>
              </a:rPr>
              <a:t>Includes Hive, Pig, Storm, Spark, and more</a:t>
            </a:r>
          </a:p>
          <a:p>
            <a:r>
              <a:rPr lang="en-US" dirty="0">
                <a:solidFill>
                  <a:srgbClr val="0078D7"/>
                </a:solidFill>
              </a:rPr>
              <a:t>Integrates with popular BI tools </a:t>
            </a:r>
          </a:p>
          <a:p>
            <a:pPr lvl="1"/>
            <a:r>
              <a:rPr lang="en-US" dirty="0">
                <a:solidFill>
                  <a:srgbClr val="0078D7"/>
                </a:solidFill>
              </a:rPr>
              <a:t>Includes Power BI, Excel, SSAS, SSRS, Tableau</a:t>
            </a:r>
          </a:p>
        </p:txBody>
      </p:sp>
    </p:spTree>
    <p:extLst>
      <p:ext uri="{BB962C8B-B14F-4D97-AF65-F5344CB8AC3E}">
        <p14:creationId xmlns:p14="http://schemas.microsoft.com/office/powerpoint/2010/main" val="3016651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Jobs </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4"/>
            <a:ext cx="10515600" cy="4879975"/>
          </a:xfrm>
        </p:spPr>
        <p:txBody>
          <a:bodyPr>
            <a:normAutofit/>
          </a:bodyPr>
          <a:lstStyle/>
          <a:p>
            <a:endParaRPr lang="en-GB" dirty="0">
              <a:solidFill>
                <a:srgbClr val="0078D7"/>
              </a:solidFill>
            </a:endParaRPr>
          </a:p>
          <a:p>
            <a:r>
              <a:rPr lang="en-GB" dirty="0">
                <a:solidFill>
                  <a:srgbClr val="0078D7"/>
                </a:solidFill>
              </a:rPr>
              <a:t>Jobs are the mechanism to submit Spark application code for execution on the Databricks clusters</a:t>
            </a:r>
          </a:p>
          <a:p>
            <a:r>
              <a:rPr lang="en-GB" dirty="0">
                <a:solidFill>
                  <a:srgbClr val="0078D7"/>
                </a:solidFill>
              </a:rPr>
              <a:t>Spark application code is submitted as a ‘Job’ for execution on Azure Databricks clusters</a:t>
            </a:r>
          </a:p>
          <a:p>
            <a:r>
              <a:rPr lang="en-GB" dirty="0">
                <a:solidFill>
                  <a:srgbClr val="0078D7"/>
                </a:solidFill>
              </a:rPr>
              <a:t>Jobs execute either ‘Notebooks’ or ‘Jars’</a:t>
            </a:r>
          </a:p>
          <a:p>
            <a:r>
              <a:rPr lang="en-GB" dirty="0">
                <a:solidFill>
                  <a:srgbClr val="0078D7"/>
                </a:solidFill>
              </a:rPr>
              <a:t>Azure Databricks provide a comprehensive set of graphical tools to create, manage and monitor Jobs.</a:t>
            </a:r>
          </a:p>
        </p:txBody>
      </p:sp>
    </p:spTree>
    <p:extLst>
      <p:ext uri="{BB962C8B-B14F-4D97-AF65-F5344CB8AC3E}">
        <p14:creationId xmlns:p14="http://schemas.microsoft.com/office/powerpoint/2010/main" val="62317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Workspaces</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4"/>
            <a:ext cx="10515600" cy="4879975"/>
          </a:xfrm>
        </p:spPr>
        <p:txBody>
          <a:bodyPr>
            <a:normAutofit/>
          </a:bodyPr>
          <a:lstStyle/>
          <a:p>
            <a:endParaRPr lang="en-GB" dirty="0">
              <a:solidFill>
                <a:srgbClr val="0078D7"/>
              </a:solidFill>
            </a:endParaRPr>
          </a:p>
          <a:p>
            <a:r>
              <a:rPr lang="en-GB" dirty="0">
                <a:solidFill>
                  <a:srgbClr val="0078D7"/>
                </a:solidFill>
              </a:rPr>
              <a:t>Workspaces enables users to organize—and share—their Notebooks, Libraries and Dashboards</a:t>
            </a:r>
          </a:p>
          <a:p>
            <a:r>
              <a:rPr lang="en-GB" dirty="0">
                <a:solidFill>
                  <a:srgbClr val="0078D7"/>
                </a:solidFill>
              </a:rPr>
              <a:t>Everything in a workspace is ordered into hierarchical folders </a:t>
            </a:r>
          </a:p>
          <a:p>
            <a:r>
              <a:rPr lang="en-GB" dirty="0">
                <a:solidFill>
                  <a:srgbClr val="0078D7"/>
                </a:solidFill>
              </a:rPr>
              <a:t>Fine grained access controls can be defined in workspaces to enable secure collaboration among </a:t>
            </a:r>
            <a:r>
              <a:rPr lang="en-GB" dirty="0" err="1">
                <a:solidFill>
                  <a:srgbClr val="0078D7"/>
                </a:solidFill>
              </a:rPr>
              <a:t>collegues</a:t>
            </a:r>
            <a:r>
              <a:rPr lang="en-GB" dirty="0">
                <a:solidFill>
                  <a:srgbClr val="0078D7"/>
                </a:solidFill>
              </a:rPr>
              <a:t>  </a:t>
            </a:r>
          </a:p>
        </p:txBody>
      </p:sp>
    </p:spTree>
    <p:extLst>
      <p:ext uri="{BB962C8B-B14F-4D97-AF65-F5344CB8AC3E}">
        <p14:creationId xmlns:p14="http://schemas.microsoft.com/office/powerpoint/2010/main" val="270336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86584"/>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Notebooks</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86584"/>
            <a:ext cx="10515600" cy="4819015"/>
          </a:xfrm>
        </p:spPr>
        <p:txBody>
          <a:bodyPr>
            <a:normAutofit/>
          </a:bodyPr>
          <a:lstStyle/>
          <a:p>
            <a:endParaRPr lang="en-GB" dirty="0">
              <a:solidFill>
                <a:srgbClr val="0078D7"/>
              </a:solidFill>
            </a:endParaRPr>
          </a:p>
          <a:p>
            <a:r>
              <a:rPr lang="en-GB" dirty="0">
                <a:solidFill>
                  <a:srgbClr val="0078D7"/>
                </a:solidFill>
              </a:rPr>
              <a:t>Notebooks are not only for authoring Spark applications but can be run/executed directly on clusters</a:t>
            </a:r>
          </a:p>
          <a:p>
            <a:pPr lvl="1"/>
            <a:r>
              <a:rPr lang="en-GB" dirty="0" err="1">
                <a:solidFill>
                  <a:srgbClr val="0078D7"/>
                </a:solidFill>
              </a:rPr>
              <a:t>Shift+Enter</a:t>
            </a:r>
            <a:endParaRPr lang="en-GB" dirty="0">
              <a:solidFill>
                <a:srgbClr val="0078D7"/>
              </a:solidFill>
            </a:endParaRPr>
          </a:p>
          <a:p>
            <a:r>
              <a:rPr lang="en-GB" dirty="0">
                <a:solidFill>
                  <a:srgbClr val="0078D7"/>
                </a:solidFill>
              </a:rPr>
              <a:t>Notebooks support fine grained permissions—so they can be securely shared with colleagues for collaboration (see following slide for details on permissions and abilities)</a:t>
            </a:r>
          </a:p>
          <a:p>
            <a:r>
              <a:rPr lang="en-GB" dirty="0">
                <a:solidFill>
                  <a:srgbClr val="0078D7"/>
                </a:solidFill>
              </a:rPr>
              <a:t>Notebooks are well-suited for prototyping, rapid development, exploration, discovery and iterative development</a:t>
            </a:r>
          </a:p>
        </p:txBody>
      </p:sp>
    </p:spTree>
    <p:extLst>
      <p:ext uri="{BB962C8B-B14F-4D97-AF65-F5344CB8AC3E}">
        <p14:creationId xmlns:p14="http://schemas.microsoft.com/office/powerpoint/2010/main" val="361582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Visualization </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4"/>
            <a:ext cx="10515600" cy="4879975"/>
          </a:xfrm>
        </p:spPr>
        <p:txBody>
          <a:bodyPr>
            <a:normAutofit/>
          </a:bodyPr>
          <a:lstStyle/>
          <a:p>
            <a:endParaRPr lang="en-GB" dirty="0">
              <a:solidFill>
                <a:srgbClr val="0078D7"/>
              </a:solidFill>
            </a:endParaRPr>
          </a:p>
          <a:p>
            <a:r>
              <a:rPr lang="en-GB" dirty="0">
                <a:solidFill>
                  <a:srgbClr val="0078D7"/>
                </a:solidFill>
              </a:rPr>
              <a:t>All notebooks, regardless of their language, support Databricks visualizations.</a:t>
            </a:r>
          </a:p>
          <a:p>
            <a:r>
              <a:rPr lang="en-GB" dirty="0">
                <a:solidFill>
                  <a:srgbClr val="0078D7"/>
                </a:solidFill>
              </a:rPr>
              <a:t>When you run the notebook the visualizations are rendered inside the notebook in-place</a:t>
            </a:r>
          </a:p>
          <a:p>
            <a:r>
              <a:rPr lang="en-GB" dirty="0">
                <a:solidFill>
                  <a:srgbClr val="0078D7"/>
                </a:solidFill>
              </a:rPr>
              <a:t>The visualizations are written in HTML.</a:t>
            </a:r>
          </a:p>
          <a:p>
            <a:pPr lvl="1"/>
            <a:r>
              <a:rPr lang="en-GB" dirty="0">
                <a:solidFill>
                  <a:srgbClr val="0078D7"/>
                </a:solidFill>
              </a:rPr>
              <a:t> You can save the HTML of the entire notebook by exporting to HTML.</a:t>
            </a:r>
          </a:p>
          <a:p>
            <a:pPr lvl="1"/>
            <a:r>
              <a:rPr lang="en-GB" dirty="0">
                <a:solidFill>
                  <a:srgbClr val="0078D7"/>
                </a:solidFill>
              </a:rPr>
              <a:t>If you use Matplotlib, the plots are rendered as images so you can just right click and download the image</a:t>
            </a:r>
          </a:p>
          <a:p>
            <a:r>
              <a:rPr lang="en-GB" dirty="0">
                <a:solidFill>
                  <a:srgbClr val="0078D7"/>
                </a:solidFill>
              </a:rPr>
              <a:t>You can change the plot type just by picking from the selection</a:t>
            </a:r>
          </a:p>
        </p:txBody>
      </p:sp>
    </p:spTree>
    <p:extLst>
      <p:ext uri="{BB962C8B-B14F-4D97-AF65-F5344CB8AC3E}">
        <p14:creationId xmlns:p14="http://schemas.microsoft.com/office/powerpoint/2010/main" val="182836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Use cases – Modern Big Data Warehouse </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lstStyle/>
          <a:p>
            <a:endParaRPr lang="en-GB" dirty="0">
              <a:solidFill>
                <a:srgbClr val="002060"/>
              </a:solidFill>
            </a:endParaRPr>
          </a:p>
          <a:p>
            <a:endParaRPr lang="en-GB" dirty="0">
              <a:solidFill>
                <a:srgbClr val="002060"/>
              </a:solidFill>
            </a:endParaRPr>
          </a:p>
        </p:txBody>
      </p:sp>
      <p:pic>
        <p:nvPicPr>
          <p:cNvPr id="6" name="Picture 5">
            <a:extLst>
              <a:ext uri="{FF2B5EF4-FFF2-40B4-BE49-F238E27FC236}">
                <a16:creationId xmlns:a16="http://schemas.microsoft.com/office/drawing/2014/main" id="{338C3B21-8313-48D2-82F3-BE714A9671D4}"/>
              </a:ext>
            </a:extLst>
          </p:cNvPr>
          <p:cNvPicPr>
            <a:picLocks noChangeAspect="1"/>
          </p:cNvPicPr>
          <p:nvPr/>
        </p:nvPicPr>
        <p:blipFill rotWithShape="1">
          <a:blip r:embed="rId2"/>
          <a:srcRect t="18234" b="7254"/>
          <a:stretch/>
        </p:blipFill>
        <p:spPr>
          <a:xfrm>
            <a:off x="41528" y="1975326"/>
            <a:ext cx="12135232" cy="4633596"/>
          </a:xfrm>
          <a:prstGeom prst="rect">
            <a:avLst/>
          </a:prstGeom>
        </p:spPr>
      </p:pic>
    </p:spTree>
    <p:extLst>
      <p:ext uri="{BB962C8B-B14F-4D97-AF65-F5344CB8AC3E}">
        <p14:creationId xmlns:p14="http://schemas.microsoft.com/office/powerpoint/2010/main" val="88929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fontScale="90000"/>
          </a:bodyPr>
          <a:lstStyle/>
          <a:p>
            <a:r>
              <a:rPr lang="en-US" sz="4800" b="1" dirty="0">
                <a:solidFill>
                  <a:schemeClr val="bg1"/>
                </a:solidFill>
              </a:rPr>
              <a:t>Use cases – Advanced Analytics on </a:t>
            </a:r>
            <a:r>
              <a:rPr lang="en-US" sz="4800" b="1">
                <a:solidFill>
                  <a:schemeClr val="bg1"/>
                </a:solidFill>
              </a:rPr>
              <a:t>Big Data</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lstStyle/>
          <a:p>
            <a:endParaRPr lang="en-GB" dirty="0">
              <a:solidFill>
                <a:srgbClr val="002060"/>
              </a:solidFill>
            </a:endParaRPr>
          </a:p>
          <a:p>
            <a:endParaRPr lang="en-GB" dirty="0">
              <a:solidFill>
                <a:srgbClr val="002060"/>
              </a:solidFill>
            </a:endParaRPr>
          </a:p>
        </p:txBody>
      </p:sp>
      <p:pic>
        <p:nvPicPr>
          <p:cNvPr id="5" name="Picture 4">
            <a:extLst>
              <a:ext uri="{FF2B5EF4-FFF2-40B4-BE49-F238E27FC236}">
                <a16:creationId xmlns:a16="http://schemas.microsoft.com/office/drawing/2014/main" id="{F9A3E288-EEE3-4822-81EE-D1B7DE7FB8BF}"/>
              </a:ext>
            </a:extLst>
          </p:cNvPr>
          <p:cNvPicPr>
            <a:picLocks noChangeAspect="1"/>
          </p:cNvPicPr>
          <p:nvPr/>
        </p:nvPicPr>
        <p:blipFill>
          <a:blip r:embed="rId2"/>
          <a:stretch>
            <a:fillRect/>
          </a:stretch>
        </p:blipFill>
        <p:spPr>
          <a:xfrm>
            <a:off x="472439" y="1825625"/>
            <a:ext cx="11582402" cy="4900990"/>
          </a:xfrm>
          <a:prstGeom prst="rect">
            <a:avLst/>
          </a:prstGeom>
        </p:spPr>
      </p:pic>
    </p:spTree>
    <p:extLst>
      <p:ext uri="{BB962C8B-B14F-4D97-AF65-F5344CB8AC3E}">
        <p14:creationId xmlns:p14="http://schemas.microsoft.com/office/powerpoint/2010/main" val="307549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Use cases – </a:t>
            </a:r>
            <a:r>
              <a:rPr lang="en-GB" sz="4800" b="1" dirty="0">
                <a:solidFill>
                  <a:schemeClr val="bg1"/>
                </a:solidFill>
              </a:rPr>
              <a:t>Real-time analytics on Big Data</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lstStyle/>
          <a:p>
            <a:endParaRPr lang="en-GB" dirty="0">
              <a:solidFill>
                <a:srgbClr val="002060"/>
              </a:solidFill>
            </a:endParaRPr>
          </a:p>
          <a:p>
            <a:endParaRPr lang="en-GB" dirty="0">
              <a:solidFill>
                <a:srgbClr val="002060"/>
              </a:solidFill>
            </a:endParaRPr>
          </a:p>
        </p:txBody>
      </p:sp>
      <p:pic>
        <p:nvPicPr>
          <p:cNvPr id="6" name="Picture 5">
            <a:extLst>
              <a:ext uri="{FF2B5EF4-FFF2-40B4-BE49-F238E27FC236}">
                <a16:creationId xmlns:a16="http://schemas.microsoft.com/office/drawing/2014/main" id="{D094FF36-87D4-4629-BF88-DFFAD7A150C5}"/>
              </a:ext>
            </a:extLst>
          </p:cNvPr>
          <p:cNvPicPr>
            <a:picLocks noChangeAspect="1"/>
          </p:cNvPicPr>
          <p:nvPr/>
        </p:nvPicPr>
        <p:blipFill>
          <a:blip r:embed="rId2"/>
          <a:stretch>
            <a:fillRect/>
          </a:stretch>
        </p:blipFill>
        <p:spPr>
          <a:xfrm>
            <a:off x="289559" y="1892459"/>
            <a:ext cx="11612882" cy="4875378"/>
          </a:xfrm>
          <a:prstGeom prst="rect">
            <a:avLst/>
          </a:prstGeom>
        </p:spPr>
      </p:pic>
    </p:spTree>
    <p:extLst>
      <p:ext uri="{BB962C8B-B14F-4D97-AF65-F5344CB8AC3E}">
        <p14:creationId xmlns:p14="http://schemas.microsoft.com/office/powerpoint/2010/main" val="234562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5CB9-4F62-41FE-9DCA-3AEE100A7DCC}"/>
              </a:ext>
            </a:extLst>
          </p:cNvPr>
          <p:cNvSpPr>
            <a:spLocks noGrp="1"/>
          </p:cNvSpPr>
          <p:nvPr>
            <p:ph type="title"/>
          </p:nvPr>
        </p:nvSpPr>
        <p:spPr>
          <a:xfrm>
            <a:off x="838200" y="2766218"/>
            <a:ext cx="10515600" cy="1325563"/>
          </a:xfrm>
        </p:spPr>
        <p:txBody>
          <a:bodyPr/>
          <a:lstStyle/>
          <a:p>
            <a:pPr algn="ctr"/>
            <a:r>
              <a:rPr lang="en-US" b="1" dirty="0">
                <a:solidFill>
                  <a:srgbClr val="FFFFFF"/>
                </a:solidFill>
              </a:rPr>
              <a:t>Demo</a:t>
            </a:r>
          </a:p>
        </p:txBody>
      </p:sp>
    </p:spTree>
    <p:extLst>
      <p:ext uri="{BB962C8B-B14F-4D97-AF65-F5344CB8AC3E}">
        <p14:creationId xmlns:p14="http://schemas.microsoft.com/office/powerpoint/2010/main" val="323617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7FE069-FD29-462D-9246-A63C07599272}"/>
              </a:ext>
            </a:extLst>
          </p:cNvPr>
          <p:cNvSpPr/>
          <p:nvPr/>
        </p:nvSpPr>
        <p:spPr>
          <a:xfrm>
            <a:off x="0" y="3925956"/>
            <a:ext cx="12192000" cy="1015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ABE01D-ECBE-41BA-8A0B-6AF0A01AF282}"/>
              </a:ext>
            </a:extLst>
          </p:cNvPr>
          <p:cNvSpPr>
            <a:spLocks noGrp="1"/>
          </p:cNvSpPr>
          <p:nvPr>
            <p:ph type="ctrTitle"/>
          </p:nvPr>
        </p:nvSpPr>
        <p:spPr>
          <a:xfrm>
            <a:off x="0" y="3925956"/>
            <a:ext cx="10363200" cy="1015663"/>
          </a:xfrm>
        </p:spPr>
        <p:txBody>
          <a:bodyPr>
            <a:normAutofit/>
          </a:bodyPr>
          <a:lstStyle/>
          <a:p>
            <a:pPr algn="l"/>
            <a:r>
              <a:rPr lang="en-US" sz="5400" b="1" dirty="0">
                <a:solidFill>
                  <a:srgbClr val="0078D7"/>
                </a:solidFill>
              </a:rPr>
              <a:t>Azure Data Factory</a:t>
            </a:r>
          </a:p>
        </p:txBody>
      </p:sp>
      <p:cxnSp>
        <p:nvCxnSpPr>
          <p:cNvPr id="9" name="Straight Connector 8">
            <a:extLst>
              <a:ext uri="{FF2B5EF4-FFF2-40B4-BE49-F238E27FC236}">
                <a16:creationId xmlns:a16="http://schemas.microsoft.com/office/drawing/2014/main" id="{4D6CE5CF-4FE5-418F-94E6-D68006424FFC}"/>
              </a:ext>
            </a:extLst>
          </p:cNvPr>
          <p:cNvCxnSpPr>
            <a:cxnSpLocks/>
          </p:cNvCxnSpPr>
          <p:nvPr/>
        </p:nvCxnSpPr>
        <p:spPr>
          <a:xfrm flipH="1">
            <a:off x="7414591" y="3717235"/>
            <a:ext cx="910421" cy="1490869"/>
          </a:xfrm>
          <a:prstGeom prst="line">
            <a:avLst/>
          </a:prstGeom>
          <a:ln w="76200">
            <a:solidFill>
              <a:srgbClr val="0078D7"/>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6884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2627312"/>
            <a:ext cx="10515600" cy="1603375"/>
          </a:xfrm>
        </p:spPr>
        <p:txBody>
          <a:bodyPr>
            <a:normAutofit/>
          </a:bodyPr>
          <a:lstStyle/>
          <a:p>
            <a:pPr marL="0" indent="0" algn="ctr">
              <a:buNone/>
            </a:pPr>
            <a:r>
              <a:rPr lang="en-GB" dirty="0">
                <a:solidFill>
                  <a:schemeClr val="bg1"/>
                </a:solidFill>
              </a:rPr>
              <a:t>Azure Data Factory is a cloud service that orchestrates, manages, and monitors the integration and transformation of structured and unstructured data from on-premises and cloud sources at scale.</a:t>
            </a:r>
          </a:p>
        </p:txBody>
      </p:sp>
    </p:spTree>
    <p:extLst>
      <p:ext uri="{BB962C8B-B14F-4D97-AF65-F5344CB8AC3E}">
        <p14:creationId xmlns:p14="http://schemas.microsoft.com/office/powerpoint/2010/main" val="129294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rgbClr val="FFFFFF"/>
                </a:solidFill>
              </a:rPr>
              <a:t>Apache Hadoop on Azure</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02296"/>
            <a:ext cx="10515600" cy="4872824"/>
          </a:xfrm>
        </p:spPr>
        <p:txBody>
          <a:bodyPr>
            <a:normAutofit lnSpcReduction="10000"/>
          </a:bodyPr>
          <a:lstStyle/>
          <a:p>
            <a:endParaRPr lang="en-US" dirty="0">
              <a:solidFill>
                <a:srgbClr val="0078D7"/>
              </a:solidFill>
            </a:endParaRPr>
          </a:p>
          <a:p>
            <a:r>
              <a:rPr lang="en-US" dirty="0">
                <a:solidFill>
                  <a:srgbClr val="0078D7"/>
                </a:solidFill>
              </a:rPr>
              <a:t>Automatic cluster provisioning and configuration</a:t>
            </a:r>
          </a:p>
          <a:p>
            <a:pPr lvl="1"/>
            <a:r>
              <a:rPr lang="en-US" dirty="0">
                <a:solidFill>
                  <a:srgbClr val="0078D7"/>
                </a:solidFill>
              </a:rPr>
              <a:t>Bypass an otherwise manual-intensive process</a:t>
            </a:r>
          </a:p>
          <a:p>
            <a:r>
              <a:rPr lang="en-US" dirty="0">
                <a:solidFill>
                  <a:srgbClr val="0078D7"/>
                </a:solidFill>
              </a:rPr>
              <a:t>Cluster scaling</a:t>
            </a:r>
          </a:p>
          <a:p>
            <a:pPr lvl="1"/>
            <a:r>
              <a:rPr lang="en-US" dirty="0">
                <a:solidFill>
                  <a:srgbClr val="0078D7"/>
                </a:solidFill>
              </a:rPr>
              <a:t>Change number of nodes without deleting/re-creating the cluster</a:t>
            </a:r>
          </a:p>
          <a:p>
            <a:r>
              <a:rPr lang="en-US" dirty="0">
                <a:solidFill>
                  <a:srgbClr val="0078D7"/>
                </a:solidFill>
              </a:rPr>
              <a:t>High availability/reliability</a:t>
            </a:r>
          </a:p>
          <a:p>
            <a:pPr lvl="1"/>
            <a:r>
              <a:rPr lang="en-US" dirty="0">
                <a:solidFill>
                  <a:srgbClr val="0078D7"/>
                </a:solidFill>
              </a:rPr>
              <a:t>Managed solution - 99.9% SLA</a:t>
            </a:r>
          </a:p>
          <a:p>
            <a:pPr lvl="1"/>
            <a:r>
              <a:rPr lang="en-US" dirty="0">
                <a:solidFill>
                  <a:srgbClr val="0078D7"/>
                </a:solidFill>
              </a:rPr>
              <a:t>HDInsight includes a secondary head node</a:t>
            </a:r>
          </a:p>
          <a:p>
            <a:r>
              <a:rPr lang="en-US" dirty="0">
                <a:solidFill>
                  <a:srgbClr val="0078D7"/>
                </a:solidFill>
              </a:rPr>
              <a:t>Reliable and economical storage</a:t>
            </a:r>
          </a:p>
          <a:p>
            <a:pPr lvl="1"/>
            <a:r>
              <a:rPr lang="en-US" dirty="0">
                <a:solidFill>
                  <a:srgbClr val="0078D7"/>
                </a:solidFill>
              </a:rPr>
              <a:t>HDFS mapped over Azure Blob Storage</a:t>
            </a:r>
          </a:p>
          <a:p>
            <a:pPr lvl="1"/>
            <a:r>
              <a:rPr lang="en-US" dirty="0">
                <a:solidFill>
                  <a:srgbClr val="0078D7"/>
                </a:solidFill>
              </a:rPr>
              <a:t>Accessed through “</a:t>
            </a:r>
            <a:r>
              <a:rPr lang="en-US" dirty="0" err="1">
                <a:solidFill>
                  <a:srgbClr val="0078D7"/>
                </a:solidFill>
              </a:rPr>
              <a:t>wasb</a:t>
            </a:r>
            <a:r>
              <a:rPr lang="en-US" dirty="0">
                <a:solidFill>
                  <a:srgbClr val="0078D7"/>
                </a:solidFill>
              </a:rPr>
              <a:t>://” protocol prefix</a:t>
            </a:r>
          </a:p>
        </p:txBody>
      </p:sp>
    </p:spTree>
    <p:extLst>
      <p:ext uri="{BB962C8B-B14F-4D97-AF65-F5344CB8AC3E}">
        <p14:creationId xmlns:p14="http://schemas.microsoft.com/office/powerpoint/2010/main" val="269121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Hybrid data integration at scale, made easy</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GB" dirty="0">
              <a:solidFill>
                <a:srgbClr val="0078D7"/>
              </a:solidFill>
            </a:endParaRPr>
          </a:p>
          <a:p>
            <a:r>
              <a:rPr lang="en-GB" dirty="0">
                <a:solidFill>
                  <a:srgbClr val="0078D7"/>
                </a:solidFill>
              </a:rPr>
              <a:t>Hybrid data integration at scale, made easy</a:t>
            </a:r>
          </a:p>
          <a:p>
            <a:r>
              <a:rPr lang="en-GB" dirty="0">
                <a:solidFill>
                  <a:srgbClr val="0078D7"/>
                </a:solidFill>
              </a:rPr>
              <a:t>Create, schedule and monitor data pipelines</a:t>
            </a:r>
          </a:p>
          <a:p>
            <a:r>
              <a:rPr lang="en-GB" dirty="0">
                <a:solidFill>
                  <a:srgbClr val="0078D7"/>
                </a:solidFill>
              </a:rPr>
              <a:t>Fully managed ETL service in the cloud</a:t>
            </a:r>
          </a:p>
          <a:p>
            <a:r>
              <a:rPr lang="en-GB" dirty="0">
                <a:solidFill>
                  <a:srgbClr val="0078D7"/>
                </a:solidFill>
              </a:rPr>
              <a:t>Run your SQL Server Integration Services packages directly in Azure</a:t>
            </a:r>
          </a:p>
          <a:p>
            <a:r>
              <a:rPr lang="en-GB" dirty="0">
                <a:solidFill>
                  <a:srgbClr val="0078D7"/>
                </a:solidFill>
              </a:rPr>
              <a:t>Accelerate your data integration with multiple native data connectors</a:t>
            </a:r>
          </a:p>
          <a:p>
            <a:r>
              <a:rPr lang="en-GB" dirty="0">
                <a:solidFill>
                  <a:srgbClr val="0078D7"/>
                </a:solidFill>
              </a:rPr>
              <a:t>Modernise your data warehouse with big data integration</a:t>
            </a:r>
          </a:p>
          <a:p>
            <a:r>
              <a:rPr lang="en-GB" dirty="0">
                <a:solidFill>
                  <a:srgbClr val="0078D7"/>
                </a:solidFill>
              </a:rPr>
              <a:t>Orchestrate your data integration workflows wherever your data lives</a:t>
            </a:r>
          </a:p>
        </p:txBody>
      </p:sp>
    </p:spTree>
    <p:extLst>
      <p:ext uri="{BB962C8B-B14F-4D97-AF65-F5344CB8AC3E}">
        <p14:creationId xmlns:p14="http://schemas.microsoft.com/office/powerpoint/2010/main" val="217527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Why Azure Data Factory?</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fontScale="92500" lnSpcReduction="20000"/>
          </a:bodyPr>
          <a:lstStyle/>
          <a:p>
            <a:endParaRPr lang="en-GB" dirty="0">
              <a:solidFill>
                <a:srgbClr val="0078D7"/>
              </a:solidFill>
            </a:endParaRPr>
          </a:p>
          <a:p>
            <a:r>
              <a:rPr lang="en-GB" dirty="0">
                <a:solidFill>
                  <a:srgbClr val="0078D7"/>
                </a:solidFill>
              </a:rPr>
              <a:t>Productive</a:t>
            </a:r>
          </a:p>
          <a:p>
            <a:pPr lvl="1"/>
            <a:r>
              <a:rPr lang="en-GB" dirty="0">
                <a:solidFill>
                  <a:srgbClr val="0078D7"/>
                </a:solidFill>
              </a:rPr>
              <a:t>Build automated data integration solutions with a visual drag-and-drop UI. Move data seamlessly from over 60 sources without writing code.</a:t>
            </a:r>
          </a:p>
          <a:p>
            <a:r>
              <a:rPr lang="en-GB" dirty="0">
                <a:solidFill>
                  <a:srgbClr val="0078D7"/>
                </a:solidFill>
              </a:rPr>
              <a:t>Hybrid</a:t>
            </a:r>
          </a:p>
          <a:p>
            <a:pPr lvl="1"/>
            <a:r>
              <a:rPr lang="en-GB" dirty="0">
                <a:solidFill>
                  <a:srgbClr val="0078D7"/>
                </a:solidFill>
              </a:rPr>
              <a:t>Build data integration pipelines which span on-premises and cloud. Easily lift your SQL Server Integration Services (SSIS) packages to Azure.</a:t>
            </a:r>
          </a:p>
          <a:p>
            <a:r>
              <a:rPr lang="en-GB" dirty="0">
                <a:solidFill>
                  <a:srgbClr val="0078D7"/>
                </a:solidFill>
              </a:rPr>
              <a:t>Trusted</a:t>
            </a:r>
          </a:p>
          <a:p>
            <a:pPr lvl="1"/>
            <a:r>
              <a:rPr lang="en-GB" dirty="0">
                <a:solidFill>
                  <a:srgbClr val="0078D7"/>
                </a:solidFill>
              </a:rPr>
              <a:t>Data movement using Azure Data Factory has been certified by HIPAA/HITECH, ISO/IEC 27001, ISO/IEC 27018 and CSA STAR.</a:t>
            </a:r>
          </a:p>
          <a:p>
            <a:r>
              <a:rPr lang="en-GB" dirty="0">
                <a:solidFill>
                  <a:srgbClr val="0078D7"/>
                </a:solidFill>
              </a:rPr>
              <a:t>Scalable</a:t>
            </a:r>
          </a:p>
          <a:p>
            <a:pPr lvl="1"/>
            <a:r>
              <a:rPr lang="en-GB" dirty="0">
                <a:solidFill>
                  <a:srgbClr val="0078D7"/>
                </a:solidFill>
              </a:rPr>
              <a:t>Build serverless, cloud-based data integration with no infrastructure to manage. Take advantage of elastic capabilities to scale out with your customer growth.</a:t>
            </a:r>
          </a:p>
        </p:txBody>
      </p:sp>
    </p:spTree>
    <p:extLst>
      <p:ext uri="{BB962C8B-B14F-4D97-AF65-F5344CB8AC3E}">
        <p14:creationId xmlns:p14="http://schemas.microsoft.com/office/powerpoint/2010/main" val="2097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What comes with Azure Data Factory?</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4"/>
            <a:ext cx="10515600" cy="4819015"/>
          </a:xfrm>
        </p:spPr>
        <p:txBody>
          <a:bodyPr>
            <a:normAutofit lnSpcReduction="10000"/>
          </a:bodyPr>
          <a:lstStyle/>
          <a:p>
            <a:pPr marL="0" indent="0">
              <a:buNone/>
            </a:pPr>
            <a:endParaRPr lang="en-GB" dirty="0">
              <a:solidFill>
                <a:srgbClr val="0078D7"/>
              </a:solidFill>
            </a:endParaRPr>
          </a:p>
          <a:p>
            <a:r>
              <a:rPr lang="en-GB" dirty="0">
                <a:solidFill>
                  <a:srgbClr val="0078D7"/>
                </a:solidFill>
              </a:rPr>
              <a:t>Visual drag-and-drop UI</a:t>
            </a:r>
          </a:p>
          <a:p>
            <a:pPr lvl="1"/>
            <a:r>
              <a:rPr lang="en-GB" dirty="0">
                <a:solidFill>
                  <a:srgbClr val="0078D7"/>
                </a:solidFill>
              </a:rPr>
              <a:t>Maximise productivity by getting pipelines up and running quickly. </a:t>
            </a:r>
          </a:p>
          <a:p>
            <a:pPr lvl="1"/>
            <a:r>
              <a:rPr lang="en-GB" dirty="0">
                <a:solidFill>
                  <a:srgbClr val="0078D7"/>
                </a:solidFill>
              </a:rPr>
              <a:t>Use the code-free drag-&amp;-drop interface to build, deploy, monitor and manage your data integration. </a:t>
            </a:r>
          </a:p>
          <a:p>
            <a:pPr lvl="1"/>
            <a:r>
              <a:rPr lang="en-GB" dirty="0">
                <a:solidFill>
                  <a:srgbClr val="0078D7"/>
                </a:solidFill>
              </a:rPr>
              <a:t>Connect this visual tool directly to your Git repository for a seamless development workflow.</a:t>
            </a:r>
          </a:p>
          <a:p>
            <a:r>
              <a:rPr lang="en-GB" dirty="0">
                <a:solidFill>
                  <a:srgbClr val="0078D7"/>
                </a:solidFill>
              </a:rPr>
              <a:t>Multiple Language Support</a:t>
            </a:r>
          </a:p>
          <a:p>
            <a:pPr lvl="1"/>
            <a:r>
              <a:rPr lang="en-GB" dirty="0">
                <a:solidFill>
                  <a:srgbClr val="0078D7"/>
                </a:solidFill>
              </a:rPr>
              <a:t>Use the visual interface or write your own code in Python, .NET, or ARM to build pipelines using your existing skills. </a:t>
            </a:r>
          </a:p>
          <a:p>
            <a:pPr lvl="1"/>
            <a:r>
              <a:rPr lang="en-GB" dirty="0">
                <a:solidFill>
                  <a:srgbClr val="0078D7"/>
                </a:solidFill>
              </a:rPr>
              <a:t>Choose from a wide range of processing services and put them into managed data pipelines to use the best tool for the job or insert custom code as a processing step in any pipeline.</a:t>
            </a:r>
          </a:p>
        </p:txBody>
      </p:sp>
    </p:spTree>
    <p:extLst>
      <p:ext uri="{BB962C8B-B14F-4D97-AF65-F5344CB8AC3E}">
        <p14:creationId xmlns:p14="http://schemas.microsoft.com/office/powerpoint/2010/main" val="3060734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What comes with Azure Data Factory?</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4"/>
            <a:ext cx="10515600" cy="4819015"/>
          </a:xfrm>
        </p:spPr>
        <p:txBody>
          <a:bodyPr>
            <a:normAutofit fontScale="92500"/>
          </a:bodyPr>
          <a:lstStyle/>
          <a:p>
            <a:pPr marL="0" indent="0">
              <a:buNone/>
            </a:pPr>
            <a:endParaRPr lang="en-GB" dirty="0">
              <a:solidFill>
                <a:srgbClr val="0078D7"/>
              </a:solidFill>
            </a:endParaRPr>
          </a:p>
          <a:p>
            <a:r>
              <a:rPr lang="en-GB" dirty="0">
                <a:solidFill>
                  <a:srgbClr val="0078D7"/>
                </a:solidFill>
              </a:rPr>
              <a:t>SSIS package execution in Azure</a:t>
            </a:r>
          </a:p>
          <a:p>
            <a:pPr lvl="1"/>
            <a:r>
              <a:rPr lang="en-GB" dirty="0">
                <a:solidFill>
                  <a:srgbClr val="0078D7"/>
                </a:solidFill>
              </a:rPr>
              <a:t>Easily execute and schedule your SSIS packages in managed execution environment. </a:t>
            </a:r>
          </a:p>
          <a:p>
            <a:pPr lvl="1"/>
            <a:r>
              <a:rPr lang="en-GB" dirty="0">
                <a:solidFill>
                  <a:srgbClr val="0078D7"/>
                </a:solidFill>
              </a:rPr>
              <a:t>Gain high availability, scalability and lower TCO by lifting your SSIS packages to Azure.</a:t>
            </a:r>
          </a:p>
          <a:p>
            <a:r>
              <a:rPr lang="en-GB" dirty="0">
                <a:solidFill>
                  <a:srgbClr val="0078D7"/>
                </a:solidFill>
              </a:rPr>
              <a:t>Code-free data movement</a:t>
            </a:r>
          </a:p>
          <a:p>
            <a:pPr lvl="1"/>
            <a:r>
              <a:rPr lang="en-GB" dirty="0">
                <a:solidFill>
                  <a:srgbClr val="0078D7"/>
                </a:solidFill>
              </a:rPr>
              <a:t>Improve your TCO with more than 70 natively supported connectors including Azure data services, AWS S3 and Redshift, Google </a:t>
            </a:r>
            <a:r>
              <a:rPr lang="en-GB" dirty="0" err="1">
                <a:solidFill>
                  <a:srgbClr val="0078D7"/>
                </a:solidFill>
              </a:rPr>
              <a:t>BigQuery</a:t>
            </a:r>
            <a:r>
              <a:rPr lang="en-GB" dirty="0">
                <a:solidFill>
                  <a:srgbClr val="0078D7"/>
                </a:solidFill>
              </a:rPr>
              <a:t>, SAP HANA, Oracle, DB2, MongoDB and many more across multiple global points of presence.</a:t>
            </a:r>
          </a:p>
          <a:p>
            <a:r>
              <a:rPr lang="en-GB" dirty="0">
                <a:solidFill>
                  <a:srgbClr val="0078D7"/>
                </a:solidFill>
              </a:rPr>
              <a:t>Comprehensive control flow</a:t>
            </a:r>
          </a:p>
          <a:p>
            <a:pPr lvl="1"/>
            <a:r>
              <a:rPr lang="en-GB" dirty="0">
                <a:solidFill>
                  <a:srgbClr val="0078D7"/>
                </a:solidFill>
              </a:rPr>
              <a:t>Facilitate looping, branching, conditional constructs, on-demand executions and flexible scheduling with extensive control flow constructs.</a:t>
            </a:r>
          </a:p>
        </p:txBody>
      </p:sp>
    </p:spTree>
    <p:extLst>
      <p:ext uri="{BB962C8B-B14F-4D97-AF65-F5344CB8AC3E}">
        <p14:creationId xmlns:p14="http://schemas.microsoft.com/office/powerpoint/2010/main" val="67595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Data Factory Components</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02296"/>
            <a:ext cx="10515600" cy="4351338"/>
          </a:xfrm>
        </p:spPr>
        <p:txBody>
          <a:bodyPr>
            <a:normAutofit/>
          </a:bodyPr>
          <a:lstStyle/>
          <a:p>
            <a:endParaRPr lang="en-GB" dirty="0">
              <a:solidFill>
                <a:srgbClr val="0078D7"/>
              </a:solidFill>
            </a:endParaRPr>
          </a:p>
          <a:p>
            <a:r>
              <a:rPr lang="en-GB" dirty="0">
                <a:solidFill>
                  <a:srgbClr val="0078D7"/>
                </a:solidFill>
              </a:rPr>
              <a:t>Linked Servers</a:t>
            </a:r>
          </a:p>
          <a:p>
            <a:pPr lvl="1"/>
            <a:r>
              <a:rPr lang="en-GB" dirty="0">
                <a:solidFill>
                  <a:srgbClr val="0078D7"/>
                </a:solidFill>
              </a:rPr>
              <a:t>SQL Server Database – PaaS, IaaS, On Premise</a:t>
            </a:r>
          </a:p>
          <a:p>
            <a:pPr lvl="1"/>
            <a:r>
              <a:rPr lang="en-GB" dirty="0">
                <a:solidFill>
                  <a:srgbClr val="0078D7"/>
                </a:solidFill>
              </a:rPr>
              <a:t>Azure Storage – Blob, Table</a:t>
            </a:r>
          </a:p>
          <a:p>
            <a:r>
              <a:rPr lang="en-GB" dirty="0">
                <a:solidFill>
                  <a:srgbClr val="0078D7"/>
                </a:solidFill>
              </a:rPr>
              <a:t>Datasets</a:t>
            </a:r>
          </a:p>
          <a:p>
            <a:pPr lvl="1"/>
            <a:r>
              <a:rPr lang="en-GB" dirty="0" err="1">
                <a:solidFill>
                  <a:srgbClr val="0078D7"/>
                </a:solidFill>
              </a:rPr>
              <a:t>Input/Output</a:t>
            </a:r>
            <a:r>
              <a:rPr lang="en-GB" dirty="0">
                <a:solidFill>
                  <a:srgbClr val="0078D7"/>
                </a:solidFill>
              </a:rPr>
              <a:t> using JSON deployed with PowerShell</a:t>
            </a:r>
          </a:p>
          <a:p>
            <a:r>
              <a:rPr lang="en-GB" dirty="0">
                <a:solidFill>
                  <a:srgbClr val="0078D7"/>
                </a:solidFill>
              </a:rPr>
              <a:t>Pipelines</a:t>
            </a:r>
          </a:p>
          <a:p>
            <a:pPr lvl="1"/>
            <a:r>
              <a:rPr lang="en-GB" dirty="0">
                <a:solidFill>
                  <a:srgbClr val="0078D7"/>
                </a:solidFill>
              </a:rPr>
              <a:t>Activities using JSON deployed with PowerShell</a:t>
            </a:r>
          </a:p>
          <a:p>
            <a:pPr lvl="1"/>
            <a:r>
              <a:rPr lang="en-GB" dirty="0">
                <a:solidFill>
                  <a:srgbClr val="0078D7"/>
                </a:solidFill>
              </a:rPr>
              <a:t>Copy, HDInsight, Azure Machine Learning</a:t>
            </a:r>
          </a:p>
          <a:p>
            <a:endParaRPr lang="en-GB" dirty="0">
              <a:solidFill>
                <a:srgbClr val="0078D7"/>
              </a:solidFill>
            </a:endParaRPr>
          </a:p>
          <a:p>
            <a:endParaRPr lang="en-GB" dirty="0">
              <a:solidFill>
                <a:srgbClr val="0078D7"/>
              </a:solidFill>
            </a:endParaRPr>
          </a:p>
        </p:txBody>
      </p:sp>
    </p:spTree>
    <p:extLst>
      <p:ext uri="{BB962C8B-B14F-4D97-AF65-F5344CB8AC3E}">
        <p14:creationId xmlns:p14="http://schemas.microsoft.com/office/powerpoint/2010/main" val="426824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Data integration with Azure Data Factory</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fontScale="92500"/>
          </a:bodyPr>
          <a:lstStyle/>
          <a:p>
            <a:endParaRPr lang="en-GB" dirty="0">
              <a:solidFill>
                <a:srgbClr val="0078D7"/>
              </a:solidFill>
            </a:endParaRPr>
          </a:p>
          <a:p>
            <a:r>
              <a:rPr lang="en-GB" dirty="0">
                <a:solidFill>
                  <a:srgbClr val="0078D7"/>
                </a:solidFill>
              </a:rPr>
              <a:t>Step 1: Access and ingest data with built-in connectors</a:t>
            </a:r>
          </a:p>
          <a:p>
            <a:pPr lvl="1"/>
            <a:r>
              <a:rPr lang="en-GB" dirty="0">
                <a:solidFill>
                  <a:srgbClr val="0078D7"/>
                </a:solidFill>
              </a:rPr>
              <a:t>Move data from on-premises and cloud sources to a centralised data store in the cloud for further analysis by using the Copy Data activity in a data pipeline.</a:t>
            </a:r>
          </a:p>
          <a:p>
            <a:r>
              <a:rPr lang="en-GB" dirty="0">
                <a:solidFill>
                  <a:srgbClr val="0078D7"/>
                </a:solidFill>
              </a:rPr>
              <a:t>Step 2: Build scalable data flow with codeless UI, or write your own code</a:t>
            </a:r>
          </a:p>
          <a:p>
            <a:pPr lvl="1"/>
            <a:r>
              <a:rPr lang="en-GB" dirty="0">
                <a:solidFill>
                  <a:srgbClr val="0078D7"/>
                </a:solidFill>
              </a:rPr>
              <a:t>Build data integration and easily transform and integrate big data processing and machine learning with the visual interface.</a:t>
            </a:r>
          </a:p>
          <a:p>
            <a:r>
              <a:rPr lang="en-GB" dirty="0">
                <a:solidFill>
                  <a:srgbClr val="0078D7"/>
                </a:solidFill>
              </a:rPr>
              <a:t>Step 3: Schedule, run and monitor your pipelines</a:t>
            </a:r>
          </a:p>
          <a:p>
            <a:pPr lvl="1"/>
            <a:r>
              <a:rPr lang="en-GB" dirty="0">
                <a:solidFill>
                  <a:srgbClr val="0078D7"/>
                </a:solidFill>
              </a:rPr>
              <a:t>Invoke pipelines with on-demand and trigger-based scheduling. Visually monitor pipeline activity with logging and pipeline history and track error sources.</a:t>
            </a:r>
          </a:p>
        </p:txBody>
      </p:sp>
    </p:spTree>
    <p:extLst>
      <p:ext uri="{BB962C8B-B14F-4D97-AF65-F5344CB8AC3E}">
        <p14:creationId xmlns:p14="http://schemas.microsoft.com/office/powerpoint/2010/main" val="133624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a:xfrm>
            <a:off x="838200" y="365125"/>
            <a:ext cx="10515600" cy="1325563"/>
          </a:xfrm>
        </p:spPr>
        <p:txBody>
          <a:bodyPr>
            <a:normAutofit/>
          </a:bodyPr>
          <a:lstStyle/>
          <a:p>
            <a:r>
              <a:rPr lang="en-US" sz="4800" b="1" dirty="0">
                <a:solidFill>
                  <a:schemeClr val="bg1"/>
                </a:solidFill>
              </a:rPr>
              <a:t>Modernize your data warehouse</a:t>
            </a:r>
          </a:p>
        </p:txBody>
      </p:sp>
      <p:pic>
        <p:nvPicPr>
          <p:cNvPr id="2052" name="Picture 4" descr="https://azurecomcdn.azureedge.net/cvt-7850180e0c0ebb34f7d41a89465df1b6b0df56daf05d3ef00d21e138dc3bb769/images/page/services/data-factory/architectures/modernize.png">
            <a:extLst>
              <a:ext uri="{FF2B5EF4-FFF2-40B4-BE49-F238E27FC236}">
                <a16:creationId xmlns:a16="http://schemas.microsoft.com/office/drawing/2014/main" id="{5C42A7F4-6630-4F72-A533-92393F8257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50" t="12000" r="3250" b="12667"/>
          <a:stretch/>
        </p:blipFill>
        <p:spPr bwMode="auto">
          <a:xfrm>
            <a:off x="396241" y="1825625"/>
            <a:ext cx="11399519" cy="503237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FBCC26C8-6C81-4BE6-80E8-5E6F2668F2A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6005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5CB9-4F62-41FE-9DCA-3AEE100A7DCC}"/>
              </a:ext>
            </a:extLst>
          </p:cNvPr>
          <p:cNvSpPr>
            <a:spLocks noGrp="1"/>
          </p:cNvSpPr>
          <p:nvPr>
            <p:ph type="title"/>
          </p:nvPr>
        </p:nvSpPr>
        <p:spPr>
          <a:xfrm>
            <a:off x="838200" y="2766218"/>
            <a:ext cx="10515600" cy="1325563"/>
          </a:xfrm>
        </p:spPr>
        <p:txBody>
          <a:bodyPr/>
          <a:lstStyle/>
          <a:p>
            <a:pPr algn="ctr"/>
            <a:r>
              <a:rPr lang="en-US" b="1" dirty="0">
                <a:solidFill>
                  <a:srgbClr val="FFFFFF"/>
                </a:solidFill>
              </a:rPr>
              <a:t>Demo</a:t>
            </a:r>
          </a:p>
        </p:txBody>
      </p:sp>
    </p:spTree>
    <p:extLst>
      <p:ext uri="{BB962C8B-B14F-4D97-AF65-F5344CB8AC3E}">
        <p14:creationId xmlns:p14="http://schemas.microsoft.com/office/powerpoint/2010/main" val="390686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7FE069-FD29-462D-9246-A63C07599272}"/>
              </a:ext>
            </a:extLst>
          </p:cNvPr>
          <p:cNvSpPr/>
          <p:nvPr/>
        </p:nvSpPr>
        <p:spPr>
          <a:xfrm>
            <a:off x="0" y="3925956"/>
            <a:ext cx="12192000" cy="1015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ABE01D-ECBE-41BA-8A0B-6AF0A01AF282}"/>
              </a:ext>
            </a:extLst>
          </p:cNvPr>
          <p:cNvSpPr>
            <a:spLocks noGrp="1"/>
          </p:cNvSpPr>
          <p:nvPr>
            <p:ph type="ctrTitle"/>
          </p:nvPr>
        </p:nvSpPr>
        <p:spPr>
          <a:xfrm>
            <a:off x="0" y="3925956"/>
            <a:ext cx="10363200" cy="1015663"/>
          </a:xfrm>
        </p:spPr>
        <p:txBody>
          <a:bodyPr>
            <a:normAutofit/>
          </a:bodyPr>
          <a:lstStyle/>
          <a:p>
            <a:pPr algn="l"/>
            <a:r>
              <a:rPr lang="en-US" sz="5400" b="1" dirty="0">
                <a:solidFill>
                  <a:srgbClr val="0078D7"/>
                </a:solidFill>
              </a:rPr>
              <a:t>Machine Learning Studio</a:t>
            </a:r>
          </a:p>
        </p:txBody>
      </p:sp>
      <p:cxnSp>
        <p:nvCxnSpPr>
          <p:cNvPr id="9" name="Straight Connector 8">
            <a:extLst>
              <a:ext uri="{FF2B5EF4-FFF2-40B4-BE49-F238E27FC236}">
                <a16:creationId xmlns:a16="http://schemas.microsoft.com/office/drawing/2014/main" id="{4D6CE5CF-4FE5-418F-94E6-D68006424FFC}"/>
              </a:ext>
            </a:extLst>
          </p:cNvPr>
          <p:cNvCxnSpPr>
            <a:cxnSpLocks/>
          </p:cNvCxnSpPr>
          <p:nvPr/>
        </p:nvCxnSpPr>
        <p:spPr>
          <a:xfrm flipH="1">
            <a:off x="7414591" y="3717235"/>
            <a:ext cx="910421" cy="1490869"/>
          </a:xfrm>
          <a:prstGeom prst="line">
            <a:avLst/>
          </a:prstGeom>
          <a:ln w="76200">
            <a:solidFill>
              <a:srgbClr val="0078D7"/>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3850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2627312"/>
            <a:ext cx="10515600" cy="1603375"/>
          </a:xfrm>
        </p:spPr>
        <p:txBody>
          <a:bodyPr>
            <a:normAutofit/>
          </a:bodyPr>
          <a:lstStyle/>
          <a:p>
            <a:pPr marL="0" indent="0" algn="ctr">
              <a:buNone/>
            </a:pPr>
            <a:r>
              <a:rPr lang="en-GB" dirty="0">
                <a:solidFill>
                  <a:schemeClr val="bg1"/>
                </a:solidFill>
              </a:rPr>
              <a:t>Azure Machine Learning Studio is a powerfully simple browser-based, visual drag-and-drop authoring environment where no coding is necessary. Go from idea to deployment in a matter of clicks.</a:t>
            </a:r>
          </a:p>
        </p:txBody>
      </p:sp>
    </p:spTree>
    <p:extLst>
      <p:ext uri="{BB962C8B-B14F-4D97-AF65-F5344CB8AC3E}">
        <p14:creationId xmlns:p14="http://schemas.microsoft.com/office/powerpoint/2010/main" val="257019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rgbClr val="FFFFFF"/>
                </a:solidFill>
              </a:rPr>
              <a:t>HDInsight Cluster Types</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02296"/>
            <a:ext cx="8214360" cy="4872824"/>
          </a:xfrm>
        </p:spPr>
        <p:txBody>
          <a:bodyPr>
            <a:normAutofit lnSpcReduction="10000"/>
          </a:bodyPr>
          <a:lstStyle/>
          <a:p>
            <a:endParaRPr lang="en-US" sz="3200" dirty="0">
              <a:solidFill>
                <a:srgbClr val="0078D7"/>
              </a:solidFill>
            </a:endParaRPr>
          </a:p>
          <a:p>
            <a:r>
              <a:rPr lang="en-US" sz="3200" dirty="0">
                <a:solidFill>
                  <a:srgbClr val="0078D7"/>
                </a:solidFill>
              </a:rPr>
              <a:t>Hadoop: Query workloads</a:t>
            </a:r>
          </a:p>
          <a:p>
            <a:pPr lvl="1"/>
            <a:r>
              <a:rPr lang="en-US" sz="2800" dirty="0">
                <a:solidFill>
                  <a:srgbClr val="0078D7"/>
                </a:solidFill>
              </a:rPr>
              <a:t>Reliable data storage, simple MapReduce</a:t>
            </a:r>
          </a:p>
          <a:p>
            <a:r>
              <a:rPr lang="en-US" sz="3200" dirty="0">
                <a:solidFill>
                  <a:srgbClr val="0078D7"/>
                </a:solidFill>
              </a:rPr>
              <a:t>HBase: NoSQL workloads</a:t>
            </a:r>
          </a:p>
          <a:p>
            <a:pPr lvl="1"/>
            <a:r>
              <a:rPr lang="en-US" sz="2800" dirty="0">
                <a:solidFill>
                  <a:srgbClr val="0078D7"/>
                </a:solidFill>
              </a:rPr>
              <a:t>Distributed database offering random access to large amounts of data</a:t>
            </a:r>
          </a:p>
          <a:p>
            <a:r>
              <a:rPr lang="en-US" sz="3200" dirty="0">
                <a:solidFill>
                  <a:srgbClr val="0078D7"/>
                </a:solidFill>
              </a:rPr>
              <a:t>Apache Storm: Stream workloads</a:t>
            </a:r>
          </a:p>
          <a:p>
            <a:pPr lvl="1"/>
            <a:r>
              <a:rPr lang="en-US" sz="2800" dirty="0">
                <a:solidFill>
                  <a:srgbClr val="0078D7"/>
                </a:solidFill>
              </a:rPr>
              <a:t>Real-time analysis of moving data streams</a:t>
            </a:r>
          </a:p>
          <a:p>
            <a:r>
              <a:rPr lang="en-US" sz="3200" dirty="0">
                <a:solidFill>
                  <a:srgbClr val="0078D7"/>
                </a:solidFill>
              </a:rPr>
              <a:t>Apache Spark: High-performance workloads</a:t>
            </a:r>
          </a:p>
          <a:p>
            <a:pPr lvl="1"/>
            <a:r>
              <a:rPr lang="en-US" sz="2800" dirty="0">
                <a:solidFill>
                  <a:srgbClr val="0078D7"/>
                </a:solidFill>
              </a:rPr>
              <a:t>In-memory parallel processing</a:t>
            </a:r>
          </a:p>
        </p:txBody>
      </p:sp>
      <p:pic>
        <p:nvPicPr>
          <p:cNvPr id="6" name="Picture 5">
            <a:extLst>
              <a:ext uri="{FF2B5EF4-FFF2-40B4-BE49-F238E27FC236}">
                <a16:creationId xmlns:a16="http://schemas.microsoft.com/office/drawing/2014/main" id="{EC6E599C-85D1-4B6C-BDA0-672933456A14}"/>
              </a:ext>
            </a:extLst>
          </p:cNvPr>
          <p:cNvPicPr>
            <a:picLocks noChangeAspect="1"/>
          </p:cNvPicPr>
          <p:nvPr/>
        </p:nvPicPr>
        <p:blipFill rotWithShape="1">
          <a:blip r:embed="rId3"/>
          <a:srcRect r="45450"/>
          <a:stretch/>
        </p:blipFill>
        <p:spPr>
          <a:xfrm>
            <a:off x="9360285" y="2252283"/>
            <a:ext cx="2523990" cy="3972849"/>
          </a:xfrm>
          <a:prstGeom prst="rect">
            <a:avLst/>
          </a:prstGeom>
          <a:ln>
            <a:solidFill>
              <a:schemeClr val="tx1"/>
            </a:solidFill>
          </a:ln>
        </p:spPr>
      </p:pic>
    </p:spTree>
    <p:extLst>
      <p:ext uri="{BB962C8B-B14F-4D97-AF65-F5344CB8AC3E}">
        <p14:creationId xmlns:p14="http://schemas.microsoft.com/office/powerpoint/2010/main" val="314643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What is machine learning?</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GB" dirty="0">
              <a:solidFill>
                <a:srgbClr val="0078D7"/>
              </a:solidFill>
            </a:endParaRPr>
          </a:p>
          <a:p>
            <a:r>
              <a:rPr lang="en-GB" dirty="0">
                <a:solidFill>
                  <a:srgbClr val="0078D7"/>
                </a:solidFill>
              </a:rPr>
              <a:t>Machine learning (ML) enables computers to learn from data and experiences and to act without being explicitly programmed.</a:t>
            </a:r>
          </a:p>
          <a:p>
            <a:r>
              <a:rPr lang="en-GB" dirty="0">
                <a:solidFill>
                  <a:srgbClr val="0078D7"/>
                </a:solidFill>
              </a:rPr>
              <a:t>Azure Machine Learning is a cloud predictive analytics service that makes it possible to quickly create and deploy predictive models as analytics solutions.</a:t>
            </a:r>
          </a:p>
          <a:p>
            <a:r>
              <a:rPr lang="en-GB" dirty="0">
                <a:solidFill>
                  <a:srgbClr val="0078D7"/>
                </a:solidFill>
              </a:rPr>
              <a:t>With ML Studio you can build Artificial Intelligence (AI) applications that intelligently sense, process, and act on information - augmenting human capabilities, increasing speed and efficiency, and helping organizations achieve more.</a:t>
            </a:r>
          </a:p>
          <a:p>
            <a:endParaRPr lang="en-GB" dirty="0">
              <a:solidFill>
                <a:srgbClr val="0078D7"/>
              </a:solidFill>
            </a:endParaRPr>
          </a:p>
        </p:txBody>
      </p:sp>
    </p:spTree>
    <p:extLst>
      <p:ext uri="{BB962C8B-B14F-4D97-AF65-F5344CB8AC3E}">
        <p14:creationId xmlns:p14="http://schemas.microsoft.com/office/powerpoint/2010/main" val="203077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Microsoft Azure Machine Learning Studio</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GB" dirty="0">
              <a:solidFill>
                <a:srgbClr val="0078D7"/>
              </a:solidFill>
            </a:endParaRPr>
          </a:p>
          <a:p>
            <a:r>
              <a:rPr lang="en-GB" dirty="0">
                <a:solidFill>
                  <a:srgbClr val="0078D7"/>
                </a:solidFill>
              </a:rPr>
              <a:t>A fully-managed cloud service that enables you to easily build, deploy, and share predictive analytics solutions.</a:t>
            </a:r>
          </a:p>
          <a:p>
            <a:r>
              <a:rPr lang="en-GB" dirty="0">
                <a:solidFill>
                  <a:srgbClr val="0078D7"/>
                </a:solidFill>
              </a:rPr>
              <a:t>Collaborative, drag-and-drop tool you can use to build, test, and deploy predictive analytics solutions on your data. </a:t>
            </a:r>
          </a:p>
          <a:p>
            <a:r>
              <a:rPr lang="en-GB" dirty="0">
                <a:solidFill>
                  <a:srgbClr val="0078D7"/>
                </a:solidFill>
              </a:rPr>
              <a:t>ML Studio publishes models as web services that can easily be consumed by custom apps or BI tools such as Excel.</a:t>
            </a:r>
          </a:p>
          <a:p>
            <a:endParaRPr lang="en-GB" dirty="0">
              <a:solidFill>
                <a:srgbClr val="0078D7"/>
              </a:solidFill>
            </a:endParaRPr>
          </a:p>
          <a:p>
            <a:endParaRPr lang="en-GB" dirty="0">
              <a:solidFill>
                <a:srgbClr val="0078D7"/>
              </a:solidFill>
            </a:endParaRPr>
          </a:p>
          <a:p>
            <a:endParaRPr lang="en-GB" dirty="0">
              <a:solidFill>
                <a:srgbClr val="0078D7"/>
              </a:solidFill>
            </a:endParaRPr>
          </a:p>
        </p:txBody>
      </p:sp>
    </p:spTree>
    <p:extLst>
      <p:ext uri="{BB962C8B-B14F-4D97-AF65-F5344CB8AC3E}">
        <p14:creationId xmlns:p14="http://schemas.microsoft.com/office/powerpoint/2010/main" val="285206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Microsoft Azure Machine Learning Studio</a:t>
            </a:r>
            <a:endParaRPr lang="en-US" sz="4800" b="1" dirty="0">
              <a:solidFill>
                <a:schemeClr val="bg1"/>
              </a:solidFill>
            </a:endParaRPr>
          </a:p>
        </p:txBody>
      </p:sp>
      <p:pic>
        <p:nvPicPr>
          <p:cNvPr id="6" name="Picture 2" descr="What is machine learning? Basic workflow to operationalize predictive analytics on Azure Machine Learning.">
            <a:extLst>
              <a:ext uri="{FF2B5EF4-FFF2-40B4-BE49-F238E27FC236}">
                <a16:creationId xmlns:a16="http://schemas.microsoft.com/office/drawing/2014/main" id="{24420E17-DF05-4D53-93A6-945FAB9C7C77}"/>
              </a:ext>
            </a:extLst>
          </p:cNvPr>
          <p:cNvPicPr>
            <a:picLocks noGrp="1" noChangeAspect="1" noChangeArrowheads="1"/>
          </p:cNvPicPr>
          <p:nvPr>
            <p:ph idx="1"/>
          </p:nvPr>
        </p:nvPicPr>
        <p:blipFill rotWithShape="1">
          <a:blip r:embed="rId3" cstate="print"/>
          <a:srcRect l="562" t="10523" r="973" b="3194"/>
          <a:stretch/>
        </p:blipFill>
        <p:spPr bwMode="auto">
          <a:xfrm>
            <a:off x="45719" y="2240279"/>
            <a:ext cx="12146281" cy="4167344"/>
          </a:xfrm>
          <a:prstGeom prst="rect">
            <a:avLst/>
          </a:prstGeom>
          <a:noFill/>
        </p:spPr>
      </p:pic>
    </p:spTree>
    <p:extLst>
      <p:ext uri="{BB962C8B-B14F-4D97-AF65-F5344CB8AC3E}">
        <p14:creationId xmlns:p14="http://schemas.microsoft.com/office/powerpoint/2010/main" val="22407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Five steps to create an experiment</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fontScale="92500" lnSpcReduction="20000"/>
          </a:bodyPr>
          <a:lstStyle/>
          <a:p>
            <a:pPr marL="0" indent="0">
              <a:buNone/>
            </a:pPr>
            <a:endParaRPr lang="en-GB" dirty="0">
              <a:solidFill>
                <a:srgbClr val="0078D7"/>
              </a:solidFill>
            </a:endParaRPr>
          </a:p>
          <a:p>
            <a:r>
              <a:rPr lang="sr-Latn-RS" dirty="0">
                <a:solidFill>
                  <a:srgbClr val="0078D7"/>
                </a:solidFill>
              </a:rPr>
              <a:t>Before you start: </a:t>
            </a:r>
          </a:p>
          <a:p>
            <a:pPr lvl="1"/>
            <a:r>
              <a:rPr lang="en-US" dirty="0">
                <a:solidFill>
                  <a:srgbClr val="0078D7"/>
                </a:solidFill>
              </a:rPr>
              <a:t>Open Machine Learning Studio</a:t>
            </a:r>
            <a:r>
              <a:rPr lang="sr-Latn-RS" dirty="0">
                <a:solidFill>
                  <a:srgbClr val="0078D7"/>
                </a:solidFill>
              </a:rPr>
              <a:t>: </a:t>
            </a:r>
            <a:r>
              <a:rPr lang="en-US" dirty="0">
                <a:solidFill>
                  <a:srgbClr val="0078D7"/>
                </a:solidFill>
                <a:hlinkClick r:id="rId3"/>
              </a:rPr>
              <a:t>https://studio.azureml.net</a:t>
            </a:r>
            <a:r>
              <a:rPr lang="sr-Latn-RS" dirty="0">
                <a:solidFill>
                  <a:srgbClr val="0078D7"/>
                </a:solidFill>
              </a:rPr>
              <a:t> and Sign In</a:t>
            </a:r>
            <a:r>
              <a:rPr lang="en-US" dirty="0">
                <a:solidFill>
                  <a:srgbClr val="0078D7"/>
                </a:solidFill>
              </a:rPr>
              <a:t>. </a:t>
            </a:r>
            <a:endParaRPr lang="sr-Latn-RS" dirty="0">
              <a:solidFill>
                <a:srgbClr val="0078D7"/>
              </a:solidFill>
            </a:endParaRPr>
          </a:p>
          <a:p>
            <a:pPr lvl="2"/>
            <a:r>
              <a:rPr lang="en-US" dirty="0">
                <a:solidFill>
                  <a:srgbClr val="0078D7"/>
                </a:solidFill>
              </a:rPr>
              <a:t>If you’ve signed into Machine Learning Studio before, click </a:t>
            </a:r>
            <a:r>
              <a:rPr lang="en-US" b="1" dirty="0">
                <a:solidFill>
                  <a:srgbClr val="0078D7"/>
                </a:solidFill>
              </a:rPr>
              <a:t>Sign In</a:t>
            </a:r>
            <a:r>
              <a:rPr lang="en-US" dirty="0">
                <a:solidFill>
                  <a:srgbClr val="0078D7"/>
                </a:solidFill>
              </a:rPr>
              <a:t>. </a:t>
            </a:r>
            <a:endParaRPr lang="sr-Latn-RS" dirty="0">
              <a:solidFill>
                <a:srgbClr val="0078D7"/>
              </a:solidFill>
            </a:endParaRPr>
          </a:p>
          <a:p>
            <a:pPr lvl="2"/>
            <a:r>
              <a:rPr lang="en-US" dirty="0">
                <a:solidFill>
                  <a:srgbClr val="0078D7"/>
                </a:solidFill>
              </a:rPr>
              <a:t>Otherwise, click </a:t>
            </a:r>
            <a:r>
              <a:rPr lang="en-US" b="1" dirty="0">
                <a:solidFill>
                  <a:srgbClr val="0078D7"/>
                </a:solidFill>
              </a:rPr>
              <a:t>Sign up here</a:t>
            </a:r>
            <a:r>
              <a:rPr lang="en-US" dirty="0">
                <a:solidFill>
                  <a:srgbClr val="0078D7"/>
                </a:solidFill>
              </a:rPr>
              <a:t> and choose between free and paid options.</a:t>
            </a:r>
          </a:p>
          <a:p>
            <a:r>
              <a:rPr lang="en-US" b="1" dirty="0">
                <a:solidFill>
                  <a:srgbClr val="0078D7"/>
                </a:solidFill>
              </a:rPr>
              <a:t>Create a model</a:t>
            </a:r>
            <a:endParaRPr lang="en-US" dirty="0">
              <a:solidFill>
                <a:srgbClr val="0078D7"/>
              </a:solidFill>
            </a:endParaRPr>
          </a:p>
          <a:p>
            <a:pPr lvl="1"/>
            <a:r>
              <a:rPr lang="en-US" dirty="0">
                <a:solidFill>
                  <a:srgbClr val="0078D7"/>
                </a:solidFill>
                <a:hlinkClick r:id="rId4"/>
              </a:rPr>
              <a:t>Step 1: Get data</a:t>
            </a:r>
            <a:endParaRPr lang="en-US" dirty="0">
              <a:solidFill>
                <a:srgbClr val="0078D7"/>
              </a:solidFill>
            </a:endParaRPr>
          </a:p>
          <a:p>
            <a:pPr lvl="1"/>
            <a:r>
              <a:rPr lang="en-US" dirty="0">
                <a:solidFill>
                  <a:srgbClr val="0078D7"/>
                </a:solidFill>
                <a:hlinkClick r:id="rId5"/>
              </a:rPr>
              <a:t>Step 2: Prepare the data</a:t>
            </a:r>
            <a:endParaRPr lang="en-US" dirty="0">
              <a:solidFill>
                <a:srgbClr val="0078D7"/>
              </a:solidFill>
            </a:endParaRPr>
          </a:p>
          <a:p>
            <a:pPr lvl="1"/>
            <a:r>
              <a:rPr lang="en-US" dirty="0">
                <a:solidFill>
                  <a:srgbClr val="0078D7"/>
                </a:solidFill>
                <a:hlinkClick r:id="rId6"/>
              </a:rPr>
              <a:t>Step 3: Define features</a:t>
            </a:r>
            <a:endParaRPr lang="en-US" dirty="0">
              <a:solidFill>
                <a:srgbClr val="0078D7"/>
              </a:solidFill>
            </a:endParaRPr>
          </a:p>
          <a:p>
            <a:r>
              <a:rPr lang="en-US" b="1" dirty="0">
                <a:solidFill>
                  <a:srgbClr val="0078D7"/>
                </a:solidFill>
              </a:rPr>
              <a:t>Train the model</a:t>
            </a:r>
            <a:endParaRPr lang="en-US" dirty="0">
              <a:solidFill>
                <a:srgbClr val="0078D7"/>
              </a:solidFill>
            </a:endParaRPr>
          </a:p>
          <a:p>
            <a:pPr lvl="1"/>
            <a:r>
              <a:rPr lang="en-US" dirty="0">
                <a:solidFill>
                  <a:srgbClr val="0078D7"/>
                </a:solidFill>
                <a:hlinkClick r:id="rId7"/>
              </a:rPr>
              <a:t>Step 4: Choose and apply a learning algorithm</a:t>
            </a:r>
            <a:endParaRPr lang="en-US" dirty="0">
              <a:solidFill>
                <a:srgbClr val="0078D7"/>
              </a:solidFill>
            </a:endParaRPr>
          </a:p>
          <a:p>
            <a:r>
              <a:rPr lang="en-US" b="1" dirty="0">
                <a:solidFill>
                  <a:srgbClr val="0078D7"/>
                </a:solidFill>
              </a:rPr>
              <a:t>Score and test the model</a:t>
            </a:r>
            <a:endParaRPr lang="en-US" dirty="0">
              <a:solidFill>
                <a:srgbClr val="0078D7"/>
              </a:solidFill>
            </a:endParaRPr>
          </a:p>
          <a:p>
            <a:pPr lvl="1"/>
            <a:r>
              <a:rPr lang="en-US" dirty="0">
                <a:solidFill>
                  <a:srgbClr val="0078D7"/>
                </a:solidFill>
                <a:hlinkClick r:id="rId8"/>
              </a:rPr>
              <a:t>Step 5: Predict new automobile prices</a:t>
            </a:r>
            <a:endParaRPr lang="en-US" sz="2800" dirty="0">
              <a:solidFill>
                <a:srgbClr val="0078D7"/>
              </a:solidFill>
            </a:endParaRPr>
          </a:p>
          <a:p>
            <a:endParaRPr lang="en-GB" dirty="0">
              <a:solidFill>
                <a:srgbClr val="0078D7"/>
              </a:solidFill>
            </a:endParaRPr>
          </a:p>
        </p:txBody>
      </p:sp>
    </p:spTree>
    <p:extLst>
      <p:ext uri="{BB962C8B-B14F-4D97-AF65-F5344CB8AC3E}">
        <p14:creationId xmlns:p14="http://schemas.microsoft.com/office/powerpoint/2010/main" val="317843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2" end="12"/>
                                            </p:txEl>
                                          </p:spTgt>
                                        </p:tgtEl>
                                        <p:attrNameLst>
                                          <p:attrName>style.visibility</p:attrName>
                                        </p:attrNameLst>
                                      </p:cBhvr>
                                      <p:to>
                                        <p:strVal val="visible"/>
                                      </p:to>
                                    </p:set>
                                    <p:animEffect transition="in" filter="fade">
                                      <p:cBhvr>
                                        <p:cTn id="6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5CB9-4F62-41FE-9DCA-3AEE100A7DCC}"/>
              </a:ext>
            </a:extLst>
          </p:cNvPr>
          <p:cNvSpPr>
            <a:spLocks noGrp="1"/>
          </p:cNvSpPr>
          <p:nvPr>
            <p:ph type="title"/>
          </p:nvPr>
        </p:nvSpPr>
        <p:spPr>
          <a:xfrm>
            <a:off x="838200" y="2766218"/>
            <a:ext cx="10515600" cy="1325563"/>
          </a:xfrm>
        </p:spPr>
        <p:txBody>
          <a:bodyPr/>
          <a:lstStyle/>
          <a:p>
            <a:pPr algn="ctr"/>
            <a:r>
              <a:rPr lang="en-US" b="1" dirty="0">
                <a:solidFill>
                  <a:srgbClr val="FFFFFF"/>
                </a:solidFill>
              </a:rPr>
              <a:t>Demo</a:t>
            </a:r>
          </a:p>
        </p:txBody>
      </p:sp>
    </p:spTree>
    <p:extLst>
      <p:ext uri="{BB962C8B-B14F-4D97-AF65-F5344CB8AC3E}">
        <p14:creationId xmlns:p14="http://schemas.microsoft.com/office/powerpoint/2010/main" val="320827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rgbClr val="FFFFFF"/>
                </a:solidFill>
              </a:rPr>
              <a:t>Apache Spark</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02296"/>
            <a:ext cx="10515600" cy="4872824"/>
          </a:xfrm>
        </p:spPr>
        <p:txBody>
          <a:bodyPr>
            <a:normAutofit lnSpcReduction="10000"/>
          </a:bodyPr>
          <a:lstStyle/>
          <a:p>
            <a:endParaRPr lang="en-US" dirty="0">
              <a:solidFill>
                <a:srgbClr val="0078D7"/>
              </a:solidFill>
            </a:endParaRPr>
          </a:p>
          <a:p>
            <a:r>
              <a:rPr lang="en-US" dirty="0">
                <a:solidFill>
                  <a:srgbClr val="0078D7"/>
                </a:solidFill>
              </a:rPr>
              <a:t>Interactive manipulation and visualization of data</a:t>
            </a:r>
          </a:p>
          <a:p>
            <a:pPr lvl="1"/>
            <a:r>
              <a:rPr lang="en-US" dirty="0">
                <a:solidFill>
                  <a:srgbClr val="0078D7"/>
                </a:solidFill>
              </a:rPr>
              <a:t>Scala, Python, and R Interactive Shells</a:t>
            </a:r>
          </a:p>
          <a:p>
            <a:pPr lvl="1"/>
            <a:r>
              <a:rPr lang="en-US" dirty="0" err="1">
                <a:solidFill>
                  <a:srgbClr val="0078D7"/>
                </a:solidFill>
              </a:rPr>
              <a:t>Jupyter</a:t>
            </a:r>
            <a:r>
              <a:rPr lang="en-US" dirty="0">
                <a:solidFill>
                  <a:srgbClr val="0078D7"/>
                </a:solidFill>
              </a:rPr>
              <a:t> Notebook with </a:t>
            </a:r>
            <a:r>
              <a:rPr lang="en-US" dirty="0" err="1">
                <a:solidFill>
                  <a:srgbClr val="0078D7"/>
                </a:solidFill>
              </a:rPr>
              <a:t>PySpark</a:t>
            </a:r>
            <a:r>
              <a:rPr lang="en-US" dirty="0">
                <a:solidFill>
                  <a:srgbClr val="0078D7"/>
                </a:solidFill>
              </a:rPr>
              <a:t> (Python) and Spark (Scala) kernels provide in-browser interaction</a:t>
            </a:r>
          </a:p>
          <a:p>
            <a:r>
              <a:rPr lang="en-US" dirty="0">
                <a:solidFill>
                  <a:srgbClr val="0078D7"/>
                </a:solidFill>
              </a:rPr>
              <a:t>Unified platform for processing multiple workloads</a:t>
            </a:r>
          </a:p>
          <a:p>
            <a:pPr lvl="1"/>
            <a:r>
              <a:rPr lang="en-US" dirty="0">
                <a:solidFill>
                  <a:srgbClr val="0078D7"/>
                </a:solidFill>
              </a:rPr>
              <a:t>Real-time processing, Machine Learning, Stream Analytics, Interactive Querying, Graphing</a:t>
            </a:r>
          </a:p>
          <a:p>
            <a:r>
              <a:rPr lang="en-US" dirty="0">
                <a:solidFill>
                  <a:srgbClr val="0078D7"/>
                </a:solidFill>
              </a:rPr>
              <a:t>Leverages in-memory processing for really big data</a:t>
            </a:r>
          </a:p>
          <a:p>
            <a:pPr lvl="1"/>
            <a:r>
              <a:rPr lang="en-US" dirty="0">
                <a:solidFill>
                  <a:srgbClr val="0078D7"/>
                </a:solidFill>
              </a:rPr>
              <a:t>Resilient distributed datasets (RDDs)</a:t>
            </a:r>
          </a:p>
          <a:p>
            <a:pPr lvl="1"/>
            <a:r>
              <a:rPr lang="en-US" dirty="0">
                <a:solidFill>
                  <a:srgbClr val="0078D7"/>
                </a:solidFill>
              </a:rPr>
              <a:t>APIs for processing large datasets</a:t>
            </a:r>
          </a:p>
          <a:p>
            <a:pPr lvl="1"/>
            <a:r>
              <a:rPr lang="en-US" dirty="0">
                <a:solidFill>
                  <a:srgbClr val="0078D7"/>
                </a:solidFill>
              </a:rPr>
              <a:t>Up to 100x faster than Hadoop</a:t>
            </a:r>
          </a:p>
        </p:txBody>
      </p:sp>
    </p:spTree>
    <p:extLst>
      <p:ext uri="{BB962C8B-B14F-4D97-AF65-F5344CB8AC3E}">
        <p14:creationId xmlns:p14="http://schemas.microsoft.com/office/powerpoint/2010/main" val="2534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rgbClr val="FFFFFF"/>
                </a:solidFill>
              </a:rPr>
              <a:t>Spark Components on HDInsight</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02296"/>
            <a:ext cx="6412817" cy="4872824"/>
          </a:xfrm>
        </p:spPr>
        <p:txBody>
          <a:bodyPr>
            <a:normAutofit/>
          </a:bodyPr>
          <a:lstStyle/>
          <a:p>
            <a:endParaRPr lang="en-US" dirty="0">
              <a:solidFill>
                <a:srgbClr val="0078D7"/>
              </a:solidFill>
            </a:endParaRPr>
          </a:p>
          <a:p>
            <a:r>
              <a:rPr lang="en-US" dirty="0">
                <a:solidFill>
                  <a:srgbClr val="0078D7"/>
                </a:solidFill>
              </a:rPr>
              <a:t>Spark Core</a:t>
            </a:r>
          </a:p>
          <a:p>
            <a:pPr lvl="1"/>
            <a:r>
              <a:rPr lang="en-US" dirty="0">
                <a:solidFill>
                  <a:srgbClr val="0078D7"/>
                </a:solidFill>
              </a:rPr>
              <a:t>Includes Spark SQL, Spark Streaming, </a:t>
            </a:r>
            <a:r>
              <a:rPr lang="en-US" dirty="0" err="1">
                <a:solidFill>
                  <a:srgbClr val="0078D7"/>
                </a:solidFill>
              </a:rPr>
              <a:t>GraphX</a:t>
            </a:r>
            <a:r>
              <a:rPr lang="en-US" dirty="0">
                <a:solidFill>
                  <a:srgbClr val="0078D7"/>
                </a:solidFill>
              </a:rPr>
              <a:t>, and </a:t>
            </a:r>
            <a:r>
              <a:rPr lang="en-US" dirty="0" err="1">
                <a:solidFill>
                  <a:srgbClr val="0078D7"/>
                </a:solidFill>
              </a:rPr>
              <a:t>MLlib</a:t>
            </a:r>
            <a:endParaRPr lang="en-US" dirty="0">
              <a:solidFill>
                <a:srgbClr val="0078D7"/>
              </a:solidFill>
            </a:endParaRPr>
          </a:p>
          <a:p>
            <a:r>
              <a:rPr lang="en-US" dirty="0">
                <a:solidFill>
                  <a:srgbClr val="0078D7"/>
                </a:solidFill>
              </a:rPr>
              <a:t>Anaconda</a:t>
            </a:r>
          </a:p>
          <a:p>
            <a:r>
              <a:rPr lang="en-US" dirty="0">
                <a:solidFill>
                  <a:srgbClr val="0078D7"/>
                </a:solidFill>
              </a:rPr>
              <a:t>Livy</a:t>
            </a:r>
          </a:p>
          <a:p>
            <a:r>
              <a:rPr lang="en-US" dirty="0" err="1">
                <a:solidFill>
                  <a:srgbClr val="0078D7"/>
                </a:solidFill>
              </a:rPr>
              <a:t>Jupyter</a:t>
            </a:r>
            <a:r>
              <a:rPr lang="en-US" dirty="0">
                <a:solidFill>
                  <a:srgbClr val="0078D7"/>
                </a:solidFill>
              </a:rPr>
              <a:t> Notebooks</a:t>
            </a:r>
          </a:p>
          <a:p>
            <a:r>
              <a:rPr lang="en-US" dirty="0">
                <a:solidFill>
                  <a:srgbClr val="0078D7"/>
                </a:solidFill>
              </a:rPr>
              <a:t>ODBC Driver for connecting from BI tools (Power BI, Tableau)</a:t>
            </a:r>
          </a:p>
        </p:txBody>
      </p:sp>
      <p:pic>
        <p:nvPicPr>
          <p:cNvPr id="7" name="Picture 6">
            <a:extLst>
              <a:ext uri="{FF2B5EF4-FFF2-40B4-BE49-F238E27FC236}">
                <a16:creationId xmlns:a16="http://schemas.microsoft.com/office/drawing/2014/main" id="{CC41CE20-30D4-4B36-A974-6AF727D26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4338" y="2015656"/>
            <a:ext cx="4674341" cy="4096331"/>
          </a:xfrm>
          <a:prstGeom prst="rect">
            <a:avLst/>
          </a:prstGeom>
        </p:spPr>
      </p:pic>
    </p:spTree>
    <p:extLst>
      <p:ext uri="{BB962C8B-B14F-4D97-AF65-F5344CB8AC3E}">
        <p14:creationId xmlns:p14="http://schemas.microsoft.com/office/powerpoint/2010/main" val="1996260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7.png"/></Relationships>
</file>

<file path=ppt/theme/theme1.xml><?xml version="1.0" encoding="utf-8"?>
<a:theme xmlns:a="http://schemas.openxmlformats.org/drawingml/2006/main" name="6_COLOR TEMPLATE">
  <a:themeElements>
    <a:clrScheme name="Custom 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002050"/>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accent2"/>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2.xml><?xml version="1.0" encoding="utf-8"?>
<a:theme xmlns:a="http://schemas.openxmlformats.org/drawingml/2006/main" name="COLOR TEMPLATE">
  <a:themeElements>
    <a:clrScheme name="Custom 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002050"/>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400">
            <a:solidFill>
              <a:schemeClr val="tx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1055</TotalTime>
  <Words>3141</Words>
  <Application>Microsoft Office PowerPoint</Application>
  <PresentationFormat>Widescreen</PresentationFormat>
  <Paragraphs>406</Paragraphs>
  <Slides>75</Slides>
  <Notes>30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75</vt:i4>
      </vt:variant>
    </vt:vector>
  </HeadingPairs>
  <TitlesOfParts>
    <vt:vector size="86" baseType="lpstr">
      <vt:lpstr>Arial</vt:lpstr>
      <vt:lpstr>Calibri</vt:lpstr>
      <vt:lpstr>Calibri Light</vt:lpstr>
      <vt:lpstr>Segoe UI</vt:lpstr>
      <vt:lpstr>Segoe UI Light</vt:lpstr>
      <vt:lpstr>Segoe UI Semibold</vt:lpstr>
      <vt:lpstr>Wingdings</vt:lpstr>
      <vt:lpstr>6_COLOR TEMPLATE</vt:lpstr>
      <vt:lpstr>COLOR TEMPLATE</vt:lpstr>
      <vt:lpstr>Office Theme</vt:lpstr>
      <vt:lpstr>1_MS1444_Windows Azure Template 16x9_r08a</vt:lpstr>
      <vt:lpstr> Data Solutions on Azure  </vt:lpstr>
      <vt:lpstr> Agenda</vt:lpstr>
      <vt:lpstr>Azure HDInsight</vt:lpstr>
      <vt:lpstr>PowerPoint Presentation</vt:lpstr>
      <vt:lpstr>Azure HDInsight</vt:lpstr>
      <vt:lpstr>Apache Hadoop on Azure</vt:lpstr>
      <vt:lpstr>HDInsight Cluster Types</vt:lpstr>
      <vt:lpstr>Apache Spark</vt:lpstr>
      <vt:lpstr>Spark Components on HDInsight</vt:lpstr>
      <vt:lpstr>Jupyter Notebooks on HDInsight</vt:lpstr>
      <vt:lpstr>Items of Note About HDInsight</vt:lpstr>
      <vt:lpstr>Demo</vt:lpstr>
      <vt:lpstr>Azure Event Hub </vt:lpstr>
      <vt:lpstr>PowerPoint Presentation</vt:lpstr>
      <vt:lpstr>Azure Event Hub </vt:lpstr>
      <vt:lpstr>Architecture </vt:lpstr>
      <vt:lpstr>Event Hubs features</vt:lpstr>
      <vt:lpstr>Demo</vt:lpstr>
      <vt:lpstr>Azure Stream Analytics </vt:lpstr>
      <vt:lpstr>PowerPoint Presentation</vt:lpstr>
      <vt:lpstr>Azure Stream Analytics</vt:lpstr>
      <vt:lpstr>Stream Analytics at Work</vt:lpstr>
      <vt:lpstr>Stream Analytics Query Language</vt:lpstr>
      <vt:lpstr>Windowing</vt:lpstr>
      <vt:lpstr>Building Real-Time Dashboards</vt:lpstr>
      <vt:lpstr>Demo</vt:lpstr>
      <vt:lpstr>Azure Data Lake Store</vt:lpstr>
      <vt:lpstr>PowerPoint Presentation</vt:lpstr>
      <vt:lpstr>Azure Databricks</vt:lpstr>
      <vt:lpstr>Built on Open-Source</vt:lpstr>
      <vt:lpstr>Azure Ecosystem Integration</vt:lpstr>
      <vt:lpstr>What Azure Data Lake Offers?</vt:lpstr>
      <vt:lpstr>Data Lakes vs Data Warehouses</vt:lpstr>
      <vt:lpstr>What is Azure Data Lake Store?</vt:lpstr>
      <vt:lpstr>Clusters : Auto-scaling and Auto-termination </vt:lpstr>
      <vt:lpstr>Azure Data Lake Store vs Azure Blob Storage</vt:lpstr>
      <vt:lpstr>Azure Data Lake Analytics</vt:lpstr>
      <vt:lpstr>Data Lake Analytics Key Capabilities</vt:lpstr>
      <vt:lpstr>Demo</vt:lpstr>
      <vt:lpstr>Azure Databricks</vt:lpstr>
      <vt:lpstr>PowerPoint Presentation</vt:lpstr>
      <vt:lpstr>Azure Databricks</vt:lpstr>
      <vt:lpstr>Apache Spark</vt:lpstr>
      <vt:lpstr>Advantages of a unified platform</vt:lpstr>
      <vt:lpstr>Differentiated experience on Azure</vt:lpstr>
      <vt:lpstr>PowerPoint Presentation</vt:lpstr>
      <vt:lpstr>Azure Databricks Core Artifacts </vt:lpstr>
      <vt:lpstr>Integration with AAD </vt:lpstr>
      <vt:lpstr>Clusters : Auto-scaling and Auto-termination </vt:lpstr>
      <vt:lpstr>Jobs </vt:lpstr>
      <vt:lpstr>Workspaces</vt:lpstr>
      <vt:lpstr>Notebooks</vt:lpstr>
      <vt:lpstr>Visualization </vt:lpstr>
      <vt:lpstr>Use cases – Modern Big Data Warehouse </vt:lpstr>
      <vt:lpstr>Use cases – Advanced Analytics on Big Data</vt:lpstr>
      <vt:lpstr>Use cases – Real-time analytics on Big Data</vt:lpstr>
      <vt:lpstr>Demo</vt:lpstr>
      <vt:lpstr>Azure Data Factory</vt:lpstr>
      <vt:lpstr>PowerPoint Presentation</vt:lpstr>
      <vt:lpstr>Hybrid data integration at scale, made easy</vt:lpstr>
      <vt:lpstr>Why Azure Data Factory?</vt:lpstr>
      <vt:lpstr>What comes with Azure Data Factory?</vt:lpstr>
      <vt:lpstr>What comes with Azure Data Factory?</vt:lpstr>
      <vt:lpstr>Data Factory Components</vt:lpstr>
      <vt:lpstr>Data integration with Azure Data Factory</vt:lpstr>
      <vt:lpstr>Modernize your data warehouse</vt:lpstr>
      <vt:lpstr>Demo</vt:lpstr>
      <vt:lpstr>Machine Learning Studio</vt:lpstr>
      <vt:lpstr>PowerPoint Presentation</vt:lpstr>
      <vt:lpstr>What is machine learning?</vt:lpstr>
      <vt:lpstr>Microsoft Azure Machine Learning Studio</vt:lpstr>
      <vt:lpstr>Microsoft Azure Machine Learning Studio</vt:lpstr>
      <vt:lpstr>Five steps to create an experiment</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Mohammed Ramees P</dc:creator>
  <cp:lastModifiedBy>Mohammed Ramees P</cp:lastModifiedBy>
  <cp:revision>86</cp:revision>
  <dcterms:created xsi:type="dcterms:W3CDTF">2018-04-28T09:02:50Z</dcterms:created>
  <dcterms:modified xsi:type="dcterms:W3CDTF">2018-06-12T19:04:44Z</dcterms:modified>
</cp:coreProperties>
</file>