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03" r:id="rId2"/>
    <p:sldId id="434" r:id="rId3"/>
    <p:sldId id="435" r:id="rId4"/>
    <p:sldId id="443" r:id="rId5"/>
    <p:sldId id="446" r:id="rId6"/>
    <p:sldId id="447" r:id="rId7"/>
    <p:sldId id="448" r:id="rId8"/>
    <p:sldId id="449" r:id="rId9"/>
    <p:sldId id="450" r:id="rId10"/>
    <p:sldId id="437" r:id="rId11"/>
    <p:sldId id="439" r:id="rId12"/>
    <p:sldId id="440" r:id="rId13"/>
    <p:sldId id="45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FFFFFF"/>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7293" autoAdjust="0"/>
  </p:normalViewPr>
  <p:slideViewPr>
    <p:cSldViewPr snapToGrid="0">
      <p:cViewPr varScale="1">
        <p:scale>
          <a:sx n="63" d="100"/>
          <a:sy n="63" d="100"/>
        </p:scale>
        <p:origin x="2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00C865-36BA-42ED-9075-CC27A762619E}" type="datetimeFigureOut">
              <a:rPr lang="en-US" smtClean="0"/>
              <a:t>10-Jun-18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0BEFA2-DB8E-4505-A796-82D0DCB4D6FB}" type="slidenum">
              <a:rPr lang="en-US" smtClean="0"/>
              <a:t>‹#›</a:t>
            </a:fld>
            <a:endParaRPr lang="en-US" dirty="0"/>
          </a:p>
        </p:txBody>
      </p:sp>
    </p:spTree>
    <p:extLst>
      <p:ext uri="{BB962C8B-B14F-4D97-AF65-F5344CB8AC3E}">
        <p14:creationId xmlns:p14="http://schemas.microsoft.com/office/powerpoint/2010/main" val="1186273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fld id="{390BEFA2-DB8E-4505-A796-82D0DCB4D6FB}" type="slidenum">
              <a:rPr lang="en-US" smtClean="0"/>
              <a:t>5</a:t>
            </a:fld>
            <a:endParaRPr lang="en-US" dirty="0"/>
          </a:p>
        </p:txBody>
      </p:sp>
    </p:spTree>
    <p:extLst>
      <p:ext uri="{BB962C8B-B14F-4D97-AF65-F5344CB8AC3E}">
        <p14:creationId xmlns:p14="http://schemas.microsoft.com/office/powerpoint/2010/main" val="1219062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820A-F751-433C-A0B8-B43C2D6BF5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3449F0-14E3-403A-BBF9-24F935A22B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5B5F67-5B74-463B-BEDC-EC9368CB7E60}"/>
              </a:ext>
            </a:extLst>
          </p:cNvPr>
          <p:cNvSpPr>
            <a:spLocks noGrp="1"/>
          </p:cNvSpPr>
          <p:nvPr>
            <p:ph type="dt" sz="half" idx="10"/>
          </p:nvPr>
        </p:nvSpPr>
        <p:spPr/>
        <p:txBody>
          <a:bodyPr/>
          <a:lstStyle/>
          <a:p>
            <a:fld id="{C4893C64-7AE5-4241-A504-71455322F0AE}" type="datetimeFigureOut">
              <a:rPr lang="en-US" smtClean="0"/>
              <a:t>10-Jun-18</a:t>
            </a:fld>
            <a:endParaRPr lang="en-US" dirty="0"/>
          </a:p>
        </p:txBody>
      </p:sp>
      <p:sp>
        <p:nvSpPr>
          <p:cNvPr id="5" name="Footer Placeholder 4">
            <a:extLst>
              <a:ext uri="{FF2B5EF4-FFF2-40B4-BE49-F238E27FC236}">
                <a16:creationId xmlns:a16="http://schemas.microsoft.com/office/drawing/2014/main" id="{FC197C9A-2990-46CD-B670-8EA739309E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DB341D-0B44-4683-A7C5-31744BDA0E05}"/>
              </a:ext>
            </a:extLst>
          </p:cNvPr>
          <p:cNvSpPr>
            <a:spLocks noGrp="1"/>
          </p:cNvSpPr>
          <p:nvPr>
            <p:ph type="sldNum" sz="quarter" idx="12"/>
          </p:nvPr>
        </p:nvSpPr>
        <p:spPr/>
        <p:txBody>
          <a:bodyPr/>
          <a:lstStyle/>
          <a:p>
            <a:fld id="{84F395EA-8F53-45A0-A873-40F51A14CB63}" type="slidenum">
              <a:rPr lang="en-US" smtClean="0"/>
              <a:t>‹#›</a:t>
            </a:fld>
            <a:endParaRPr lang="en-US" dirty="0"/>
          </a:p>
        </p:txBody>
      </p:sp>
    </p:spTree>
    <p:extLst>
      <p:ext uri="{BB962C8B-B14F-4D97-AF65-F5344CB8AC3E}">
        <p14:creationId xmlns:p14="http://schemas.microsoft.com/office/powerpoint/2010/main" val="2482570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DC43-9DA2-4FAF-A674-19784D7011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8E1E77-F622-4245-A139-0A9087B27D2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FE982-A790-4C6F-A0F6-7966C848FDBE}"/>
              </a:ext>
            </a:extLst>
          </p:cNvPr>
          <p:cNvSpPr>
            <a:spLocks noGrp="1"/>
          </p:cNvSpPr>
          <p:nvPr>
            <p:ph type="dt" sz="half" idx="10"/>
          </p:nvPr>
        </p:nvSpPr>
        <p:spPr/>
        <p:txBody>
          <a:bodyPr/>
          <a:lstStyle/>
          <a:p>
            <a:fld id="{C4893C64-7AE5-4241-A504-71455322F0AE}" type="datetimeFigureOut">
              <a:rPr lang="en-US" smtClean="0"/>
              <a:t>10-Jun-18</a:t>
            </a:fld>
            <a:endParaRPr lang="en-US" dirty="0"/>
          </a:p>
        </p:txBody>
      </p:sp>
      <p:sp>
        <p:nvSpPr>
          <p:cNvPr id="5" name="Footer Placeholder 4">
            <a:extLst>
              <a:ext uri="{FF2B5EF4-FFF2-40B4-BE49-F238E27FC236}">
                <a16:creationId xmlns:a16="http://schemas.microsoft.com/office/drawing/2014/main" id="{4855FDA4-FE53-4C05-BB80-A4AED60C4F9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04C9A8-5D2F-4C86-A14A-A1C37748679C}"/>
              </a:ext>
            </a:extLst>
          </p:cNvPr>
          <p:cNvSpPr>
            <a:spLocks noGrp="1"/>
          </p:cNvSpPr>
          <p:nvPr>
            <p:ph type="sldNum" sz="quarter" idx="12"/>
          </p:nvPr>
        </p:nvSpPr>
        <p:spPr/>
        <p:txBody>
          <a:bodyPr/>
          <a:lstStyle/>
          <a:p>
            <a:fld id="{84F395EA-8F53-45A0-A873-40F51A14CB63}" type="slidenum">
              <a:rPr lang="en-US" smtClean="0"/>
              <a:t>‹#›</a:t>
            </a:fld>
            <a:endParaRPr lang="en-US" dirty="0"/>
          </a:p>
        </p:txBody>
      </p:sp>
    </p:spTree>
    <p:extLst>
      <p:ext uri="{BB962C8B-B14F-4D97-AF65-F5344CB8AC3E}">
        <p14:creationId xmlns:p14="http://schemas.microsoft.com/office/powerpoint/2010/main" val="364777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B9ABC6-8C87-4636-BE46-8B4664D711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1A5225-B31B-4574-894C-1AF44E69CEB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A6066-DC08-450F-821F-C62F527B3686}"/>
              </a:ext>
            </a:extLst>
          </p:cNvPr>
          <p:cNvSpPr>
            <a:spLocks noGrp="1"/>
          </p:cNvSpPr>
          <p:nvPr>
            <p:ph type="dt" sz="half" idx="10"/>
          </p:nvPr>
        </p:nvSpPr>
        <p:spPr/>
        <p:txBody>
          <a:bodyPr/>
          <a:lstStyle/>
          <a:p>
            <a:fld id="{C4893C64-7AE5-4241-A504-71455322F0AE}" type="datetimeFigureOut">
              <a:rPr lang="en-US" smtClean="0"/>
              <a:t>10-Jun-18</a:t>
            </a:fld>
            <a:endParaRPr lang="en-US" dirty="0"/>
          </a:p>
        </p:txBody>
      </p:sp>
      <p:sp>
        <p:nvSpPr>
          <p:cNvPr id="5" name="Footer Placeholder 4">
            <a:extLst>
              <a:ext uri="{FF2B5EF4-FFF2-40B4-BE49-F238E27FC236}">
                <a16:creationId xmlns:a16="http://schemas.microsoft.com/office/drawing/2014/main" id="{58EB4170-4DA6-4429-B4E5-E8A6E3CA2FB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E7EAA7A-DEFC-4088-A88A-E8FAC93D158A}"/>
              </a:ext>
            </a:extLst>
          </p:cNvPr>
          <p:cNvSpPr>
            <a:spLocks noGrp="1"/>
          </p:cNvSpPr>
          <p:nvPr>
            <p:ph type="sldNum" sz="quarter" idx="12"/>
          </p:nvPr>
        </p:nvSpPr>
        <p:spPr/>
        <p:txBody>
          <a:bodyPr/>
          <a:lstStyle/>
          <a:p>
            <a:fld id="{84F395EA-8F53-45A0-A873-40F51A14CB63}" type="slidenum">
              <a:rPr lang="en-US" smtClean="0"/>
              <a:t>‹#›</a:t>
            </a:fld>
            <a:endParaRPr lang="en-US" dirty="0"/>
          </a:p>
        </p:txBody>
      </p:sp>
    </p:spTree>
    <p:extLst>
      <p:ext uri="{BB962C8B-B14F-4D97-AF65-F5344CB8AC3E}">
        <p14:creationId xmlns:p14="http://schemas.microsoft.com/office/powerpoint/2010/main" val="76160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E353-7CE1-44B4-93D7-CC0B2769B4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4F862-05F5-4195-BC1B-62A4EE2B899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370C5-F146-474D-9522-A1EDDE2E8C9D}"/>
              </a:ext>
            </a:extLst>
          </p:cNvPr>
          <p:cNvSpPr>
            <a:spLocks noGrp="1"/>
          </p:cNvSpPr>
          <p:nvPr>
            <p:ph type="dt" sz="half" idx="10"/>
          </p:nvPr>
        </p:nvSpPr>
        <p:spPr/>
        <p:txBody>
          <a:bodyPr/>
          <a:lstStyle/>
          <a:p>
            <a:fld id="{C4893C64-7AE5-4241-A504-71455322F0AE}" type="datetimeFigureOut">
              <a:rPr lang="en-US" smtClean="0"/>
              <a:t>10-Jun-18</a:t>
            </a:fld>
            <a:endParaRPr lang="en-US" dirty="0"/>
          </a:p>
        </p:txBody>
      </p:sp>
      <p:sp>
        <p:nvSpPr>
          <p:cNvPr id="5" name="Footer Placeholder 4">
            <a:extLst>
              <a:ext uri="{FF2B5EF4-FFF2-40B4-BE49-F238E27FC236}">
                <a16:creationId xmlns:a16="http://schemas.microsoft.com/office/drawing/2014/main" id="{3427A41F-9BC6-4AF8-B70B-FB344382D0D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0E035A4-305A-467A-950C-09074FBBA084}"/>
              </a:ext>
            </a:extLst>
          </p:cNvPr>
          <p:cNvSpPr>
            <a:spLocks noGrp="1"/>
          </p:cNvSpPr>
          <p:nvPr>
            <p:ph type="sldNum" sz="quarter" idx="12"/>
          </p:nvPr>
        </p:nvSpPr>
        <p:spPr/>
        <p:txBody>
          <a:bodyPr/>
          <a:lstStyle/>
          <a:p>
            <a:fld id="{84F395EA-8F53-45A0-A873-40F51A14CB63}" type="slidenum">
              <a:rPr lang="en-US" smtClean="0"/>
              <a:t>‹#›</a:t>
            </a:fld>
            <a:endParaRPr lang="en-US" dirty="0"/>
          </a:p>
        </p:txBody>
      </p:sp>
    </p:spTree>
    <p:extLst>
      <p:ext uri="{BB962C8B-B14F-4D97-AF65-F5344CB8AC3E}">
        <p14:creationId xmlns:p14="http://schemas.microsoft.com/office/powerpoint/2010/main" val="280219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C0255-E75E-4450-9639-3578B2633C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7D47A9-95DC-4F2F-8E66-2837D4388B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84C643-4A81-491A-B138-886FB62677D8}"/>
              </a:ext>
            </a:extLst>
          </p:cNvPr>
          <p:cNvSpPr>
            <a:spLocks noGrp="1"/>
          </p:cNvSpPr>
          <p:nvPr>
            <p:ph type="dt" sz="half" idx="10"/>
          </p:nvPr>
        </p:nvSpPr>
        <p:spPr/>
        <p:txBody>
          <a:bodyPr/>
          <a:lstStyle/>
          <a:p>
            <a:fld id="{C4893C64-7AE5-4241-A504-71455322F0AE}" type="datetimeFigureOut">
              <a:rPr lang="en-US" smtClean="0"/>
              <a:t>10-Jun-18</a:t>
            </a:fld>
            <a:endParaRPr lang="en-US" dirty="0"/>
          </a:p>
        </p:txBody>
      </p:sp>
      <p:sp>
        <p:nvSpPr>
          <p:cNvPr id="5" name="Footer Placeholder 4">
            <a:extLst>
              <a:ext uri="{FF2B5EF4-FFF2-40B4-BE49-F238E27FC236}">
                <a16:creationId xmlns:a16="http://schemas.microsoft.com/office/drawing/2014/main" id="{AB8A58DB-F64B-4A1E-884E-3777EA183D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3F87C3-7EB5-4C07-A665-1B7C014EE3F1}"/>
              </a:ext>
            </a:extLst>
          </p:cNvPr>
          <p:cNvSpPr>
            <a:spLocks noGrp="1"/>
          </p:cNvSpPr>
          <p:nvPr>
            <p:ph type="sldNum" sz="quarter" idx="12"/>
          </p:nvPr>
        </p:nvSpPr>
        <p:spPr/>
        <p:txBody>
          <a:bodyPr/>
          <a:lstStyle/>
          <a:p>
            <a:fld id="{84F395EA-8F53-45A0-A873-40F51A14CB63}" type="slidenum">
              <a:rPr lang="en-US" smtClean="0"/>
              <a:t>‹#›</a:t>
            </a:fld>
            <a:endParaRPr lang="en-US" dirty="0"/>
          </a:p>
        </p:txBody>
      </p:sp>
    </p:spTree>
    <p:extLst>
      <p:ext uri="{BB962C8B-B14F-4D97-AF65-F5344CB8AC3E}">
        <p14:creationId xmlns:p14="http://schemas.microsoft.com/office/powerpoint/2010/main" val="3607895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1ABDF-3F80-4818-B54A-2779DD8954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21A77E-13C8-4FA3-ADEB-F3C1F4E27E2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FDB5D0-689A-44AD-A1C9-EC14195C5E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792E8C-9CCD-4221-A404-DA5CF3DBB8C5}"/>
              </a:ext>
            </a:extLst>
          </p:cNvPr>
          <p:cNvSpPr>
            <a:spLocks noGrp="1"/>
          </p:cNvSpPr>
          <p:nvPr>
            <p:ph type="dt" sz="half" idx="10"/>
          </p:nvPr>
        </p:nvSpPr>
        <p:spPr/>
        <p:txBody>
          <a:bodyPr/>
          <a:lstStyle/>
          <a:p>
            <a:fld id="{C4893C64-7AE5-4241-A504-71455322F0AE}" type="datetimeFigureOut">
              <a:rPr lang="en-US" smtClean="0"/>
              <a:t>10-Jun-18</a:t>
            </a:fld>
            <a:endParaRPr lang="en-US" dirty="0"/>
          </a:p>
        </p:txBody>
      </p:sp>
      <p:sp>
        <p:nvSpPr>
          <p:cNvPr id="6" name="Footer Placeholder 5">
            <a:extLst>
              <a:ext uri="{FF2B5EF4-FFF2-40B4-BE49-F238E27FC236}">
                <a16:creationId xmlns:a16="http://schemas.microsoft.com/office/drawing/2014/main" id="{8B59EFF7-33E7-4AB8-87F9-01379B7698C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7A1FBB-DCB5-492D-B3DE-659A8F7B4CC7}"/>
              </a:ext>
            </a:extLst>
          </p:cNvPr>
          <p:cNvSpPr>
            <a:spLocks noGrp="1"/>
          </p:cNvSpPr>
          <p:nvPr>
            <p:ph type="sldNum" sz="quarter" idx="12"/>
          </p:nvPr>
        </p:nvSpPr>
        <p:spPr/>
        <p:txBody>
          <a:bodyPr/>
          <a:lstStyle/>
          <a:p>
            <a:fld id="{84F395EA-8F53-45A0-A873-40F51A14CB63}" type="slidenum">
              <a:rPr lang="en-US" smtClean="0"/>
              <a:t>‹#›</a:t>
            </a:fld>
            <a:endParaRPr lang="en-US" dirty="0"/>
          </a:p>
        </p:txBody>
      </p:sp>
    </p:spTree>
    <p:extLst>
      <p:ext uri="{BB962C8B-B14F-4D97-AF65-F5344CB8AC3E}">
        <p14:creationId xmlns:p14="http://schemas.microsoft.com/office/powerpoint/2010/main" val="2392375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FEAE-E7DD-41CE-9C4D-7319C8A41B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DEB357-643F-464E-AA6C-99BB7AB66D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C3CA8A4-C4D9-4922-84CD-93BEEB651BD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F66C01-C586-48D2-BBB3-7D8AF935B8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117EF4-AE78-4E97-9DD8-D9E8B49AAE5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48CE50-2AF1-4D15-9FCB-D1FF7B61A7FB}"/>
              </a:ext>
            </a:extLst>
          </p:cNvPr>
          <p:cNvSpPr>
            <a:spLocks noGrp="1"/>
          </p:cNvSpPr>
          <p:nvPr>
            <p:ph type="dt" sz="half" idx="10"/>
          </p:nvPr>
        </p:nvSpPr>
        <p:spPr/>
        <p:txBody>
          <a:bodyPr/>
          <a:lstStyle/>
          <a:p>
            <a:fld id="{C4893C64-7AE5-4241-A504-71455322F0AE}" type="datetimeFigureOut">
              <a:rPr lang="en-US" smtClean="0"/>
              <a:t>10-Jun-18</a:t>
            </a:fld>
            <a:endParaRPr lang="en-US" dirty="0"/>
          </a:p>
        </p:txBody>
      </p:sp>
      <p:sp>
        <p:nvSpPr>
          <p:cNvPr id="8" name="Footer Placeholder 7">
            <a:extLst>
              <a:ext uri="{FF2B5EF4-FFF2-40B4-BE49-F238E27FC236}">
                <a16:creationId xmlns:a16="http://schemas.microsoft.com/office/drawing/2014/main" id="{7824A7F2-5255-4CD0-8CA9-61ADEB3E7DA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646297E-A73F-438F-9AAB-A7F8F05B4D0F}"/>
              </a:ext>
            </a:extLst>
          </p:cNvPr>
          <p:cNvSpPr>
            <a:spLocks noGrp="1"/>
          </p:cNvSpPr>
          <p:nvPr>
            <p:ph type="sldNum" sz="quarter" idx="12"/>
          </p:nvPr>
        </p:nvSpPr>
        <p:spPr/>
        <p:txBody>
          <a:bodyPr/>
          <a:lstStyle/>
          <a:p>
            <a:fld id="{84F395EA-8F53-45A0-A873-40F51A14CB63}" type="slidenum">
              <a:rPr lang="en-US" smtClean="0"/>
              <a:t>‹#›</a:t>
            </a:fld>
            <a:endParaRPr lang="en-US" dirty="0"/>
          </a:p>
        </p:txBody>
      </p:sp>
    </p:spTree>
    <p:extLst>
      <p:ext uri="{BB962C8B-B14F-4D97-AF65-F5344CB8AC3E}">
        <p14:creationId xmlns:p14="http://schemas.microsoft.com/office/powerpoint/2010/main" val="77157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6EE01-5F2F-4F52-8944-AB9BC78165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9B3D40-BF3B-4FDD-9671-02E9379105D9}"/>
              </a:ext>
            </a:extLst>
          </p:cNvPr>
          <p:cNvSpPr>
            <a:spLocks noGrp="1"/>
          </p:cNvSpPr>
          <p:nvPr>
            <p:ph type="dt" sz="half" idx="10"/>
          </p:nvPr>
        </p:nvSpPr>
        <p:spPr/>
        <p:txBody>
          <a:bodyPr/>
          <a:lstStyle/>
          <a:p>
            <a:fld id="{C4893C64-7AE5-4241-A504-71455322F0AE}" type="datetimeFigureOut">
              <a:rPr lang="en-US" smtClean="0"/>
              <a:t>10-Jun-18</a:t>
            </a:fld>
            <a:endParaRPr lang="en-US" dirty="0"/>
          </a:p>
        </p:txBody>
      </p:sp>
      <p:sp>
        <p:nvSpPr>
          <p:cNvPr id="4" name="Footer Placeholder 3">
            <a:extLst>
              <a:ext uri="{FF2B5EF4-FFF2-40B4-BE49-F238E27FC236}">
                <a16:creationId xmlns:a16="http://schemas.microsoft.com/office/drawing/2014/main" id="{706D50C6-291D-4EB0-8B4E-052D38DBE2E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CE0952C-8145-46AB-A2A6-E5DEA7B2653D}"/>
              </a:ext>
            </a:extLst>
          </p:cNvPr>
          <p:cNvSpPr>
            <a:spLocks noGrp="1"/>
          </p:cNvSpPr>
          <p:nvPr>
            <p:ph type="sldNum" sz="quarter" idx="12"/>
          </p:nvPr>
        </p:nvSpPr>
        <p:spPr/>
        <p:txBody>
          <a:bodyPr/>
          <a:lstStyle/>
          <a:p>
            <a:fld id="{84F395EA-8F53-45A0-A873-40F51A14CB63}" type="slidenum">
              <a:rPr lang="en-US" smtClean="0"/>
              <a:t>‹#›</a:t>
            </a:fld>
            <a:endParaRPr lang="en-US" dirty="0"/>
          </a:p>
        </p:txBody>
      </p:sp>
    </p:spTree>
    <p:extLst>
      <p:ext uri="{BB962C8B-B14F-4D97-AF65-F5344CB8AC3E}">
        <p14:creationId xmlns:p14="http://schemas.microsoft.com/office/powerpoint/2010/main" val="3041129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185AE-B2A5-40C5-A6F8-C0DD67A6F3B9}"/>
              </a:ext>
            </a:extLst>
          </p:cNvPr>
          <p:cNvSpPr>
            <a:spLocks noGrp="1"/>
          </p:cNvSpPr>
          <p:nvPr>
            <p:ph type="dt" sz="half" idx="10"/>
          </p:nvPr>
        </p:nvSpPr>
        <p:spPr/>
        <p:txBody>
          <a:bodyPr/>
          <a:lstStyle/>
          <a:p>
            <a:fld id="{C4893C64-7AE5-4241-A504-71455322F0AE}" type="datetimeFigureOut">
              <a:rPr lang="en-US" smtClean="0"/>
              <a:t>10-Jun-18</a:t>
            </a:fld>
            <a:endParaRPr lang="en-US" dirty="0"/>
          </a:p>
        </p:txBody>
      </p:sp>
      <p:sp>
        <p:nvSpPr>
          <p:cNvPr id="3" name="Footer Placeholder 2">
            <a:extLst>
              <a:ext uri="{FF2B5EF4-FFF2-40B4-BE49-F238E27FC236}">
                <a16:creationId xmlns:a16="http://schemas.microsoft.com/office/drawing/2014/main" id="{AD3CBB6C-D680-4CA6-A66D-BD1725E4412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C332C0F-60AC-4483-97CE-75C5598D58F4}"/>
              </a:ext>
            </a:extLst>
          </p:cNvPr>
          <p:cNvSpPr>
            <a:spLocks noGrp="1"/>
          </p:cNvSpPr>
          <p:nvPr>
            <p:ph type="sldNum" sz="quarter" idx="12"/>
          </p:nvPr>
        </p:nvSpPr>
        <p:spPr/>
        <p:txBody>
          <a:bodyPr/>
          <a:lstStyle/>
          <a:p>
            <a:fld id="{84F395EA-8F53-45A0-A873-40F51A14CB63}" type="slidenum">
              <a:rPr lang="en-US" smtClean="0"/>
              <a:t>‹#›</a:t>
            </a:fld>
            <a:endParaRPr lang="en-US" dirty="0"/>
          </a:p>
        </p:txBody>
      </p:sp>
    </p:spTree>
    <p:extLst>
      <p:ext uri="{BB962C8B-B14F-4D97-AF65-F5344CB8AC3E}">
        <p14:creationId xmlns:p14="http://schemas.microsoft.com/office/powerpoint/2010/main" val="353356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452C-3727-4A4B-86BE-CE845191F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161721-9251-4A4D-B310-BE3FD8BCEE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B3FFEC-DDCA-4AD1-A76F-2A905A98FF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61FF2D-5864-4251-A3DA-79C9ECCAAB8D}"/>
              </a:ext>
            </a:extLst>
          </p:cNvPr>
          <p:cNvSpPr>
            <a:spLocks noGrp="1"/>
          </p:cNvSpPr>
          <p:nvPr>
            <p:ph type="dt" sz="half" idx="10"/>
          </p:nvPr>
        </p:nvSpPr>
        <p:spPr/>
        <p:txBody>
          <a:bodyPr/>
          <a:lstStyle/>
          <a:p>
            <a:fld id="{C4893C64-7AE5-4241-A504-71455322F0AE}" type="datetimeFigureOut">
              <a:rPr lang="en-US" smtClean="0"/>
              <a:t>10-Jun-18</a:t>
            </a:fld>
            <a:endParaRPr lang="en-US" dirty="0"/>
          </a:p>
        </p:txBody>
      </p:sp>
      <p:sp>
        <p:nvSpPr>
          <p:cNvPr id="6" name="Footer Placeholder 5">
            <a:extLst>
              <a:ext uri="{FF2B5EF4-FFF2-40B4-BE49-F238E27FC236}">
                <a16:creationId xmlns:a16="http://schemas.microsoft.com/office/drawing/2014/main" id="{FB42D38D-125F-47CD-B2D7-191891AF8D5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FC8AA65-D17E-4AB7-8D84-6A2874D9DA65}"/>
              </a:ext>
            </a:extLst>
          </p:cNvPr>
          <p:cNvSpPr>
            <a:spLocks noGrp="1"/>
          </p:cNvSpPr>
          <p:nvPr>
            <p:ph type="sldNum" sz="quarter" idx="12"/>
          </p:nvPr>
        </p:nvSpPr>
        <p:spPr/>
        <p:txBody>
          <a:bodyPr/>
          <a:lstStyle/>
          <a:p>
            <a:fld id="{84F395EA-8F53-45A0-A873-40F51A14CB63}" type="slidenum">
              <a:rPr lang="en-US" smtClean="0"/>
              <a:t>‹#›</a:t>
            </a:fld>
            <a:endParaRPr lang="en-US" dirty="0"/>
          </a:p>
        </p:txBody>
      </p:sp>
    </p:spTree>
    <p:extLst>
      <p:ext uri="{BB962C8B-B14F-4D97-AF65-F5344CB8AC3E}">
        <p14:creationId xmlns:p14="http://schemas.microsoft.com/office/powerpoint/2010/main" val="40445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F0A4-0B0D-4C11-8791-200F427A34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ADF5FD-0BD2-4AC9-B69B-1825922AE4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CEB7A38-BB63-4820-AD9D-598625C5BA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DD0742-0BCD-4B1B-87EE-4F2D44F09C9E}"/>
              </a:ext>
            </a:extLst>
          </p:cNvPr>
          <p:cNvSpPr>
            <a:spLocks noGrp="1"/>
          </p:cNvSpPr>
          <p:nvPr>
            <p:ph type="dt" sz="half" idx="10"/>
          </p:nvPr>
        </p:nvSpPr>
        <p:spPr/>
        <p:txBody>
          <a:bodyPr/>
          <a:lstStyle/>
          <a:p>
            <a:fld id="{C4893C64-7AE5-4241-A504-71455322F0AE}" type="datetimeFigureOut">
              <a:rPr lang="en-US" smtClean="0"/>
              <a:t>10-Jun-18</a:t>
            </a:fld>
            <a:endParaRPr lang="en-US" dirty="0"/>
          </a:p>
        </p:txBody>
      </p:sp>
      <p:sp>
        <p:nvSpPr>
          <p:cNvPr id="6" name="Footer Placeholder 5">
            <a:extLst>
              <a:ext uri="{FF2B5EF4-FFF2-40B4-BE49-F238E27FC236}">
                <a16:creationId xmlns:a16="http://schemas.microsoft.com/office/drawing/2014/main" id="{3610F867-9D7F-458E-A424-4ACE2E2099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DF52374-0FA8-4447-8CE6-955E0A6B8CEB}"/>
              </a:ext>
            </a:extLst>
          </p:cNvPr>
          <p:cNvSpPr>
            <a:spLocks noGrp="1"/>
          </p:cNvSpPr>
          <p:nvPr>
            <p:ph type="sldNum" sz="quarter" idx="12"/>
          </p:nvPr>
        </p:nvSpPr>
        <p:spPr/>
        <p:txBody>
          <a:bodyPr/>
          <a:lstStyle/>
          <a:p>
            <a:fld id="{84F395EA-8F53-45A0-A873-40F51A14CB63}" type="slidenum">
              <a:rPr lang="en-US" smtClean="0"/>
              <a:t>‹#›</a:t>
            </a:fld>
            <a:endParaRPr lang="en-US" dirty="0"/>
          </a:p>
        </p:txBody>
      </p:sp>
    </p:spTree>
    <p:extLst>
      <p:ext uri="{BB962C8B-B14F-4D97-AF65-F5344CB8AC3E}">
        <p14:creationId xmlns:p14="http://schemas.microsoft.com/office/powerpoint/2010/main" val="363293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FC00CE-8F67-4F0C-8722-C6FC1D2194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F0A695-C2CE-4381-B463-37D69ADCBA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9C9F5F-4E36-4416-A1CC-FD84FCDEAE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893C64-7AE5-4241-A504-71455322F0AE}" type="datetimeFigureOut">
              <a:rPr lang="en-US" smtClean="0"/>
              <a:t>10-Jun-18</a:t>
            </a:fld>
            <a:endParaRPr lang="en-US" dirty="0"/>
          </a:p>
        </p:txBody>
      </p:sp>
      <p:sp>
        <p:nvSpPr>
          <p:cNvPr id="5" name="Footer Placeholder 4">
            <a:extLst>
              <a:ext uri="{FF2B5EF4-FFF2-40B4-BE49-F238E27FC236}">
                <a16:creationId xmlns:a16="http://schemas.microsoft.com/office/drawing/2014/main" id="{DCE707F0-4D5D-4C21-802C-1107889E41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4F1B09D-C4DB-4A7E-9DF7-C461CEE320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F395EA-8F53-45A0-A873-40F51A14CB63}" type="slidenum">
              <a:rPr lang="en-US" smtClean="0"/>
              <a:t>‹#›</a:t>
            </a:fld>
            <a:endParaRPr lang="en-US" dirty="0"/>
          </a:p>
        </p:txBody>
      </p:sp>
    </p:spTree>
    <p:extLst>
      <p:ext uri="{BB962C8B-B14F-4D97-AF65-F5344CB8AC3E}">
        <p14:creationId xmlns:p14="http://schemas.microsoft.com/office/powerpoint/2010/main" val="2475262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7FE069-FD29-462D-9246-A63C07599272}"/>
              </a:ext>
            </a:extLst>
          </p:cNvPr>
          <p:cNvSpPr/>
          <p:nvPr/>
        </p:nvSpPr>
        <p:spPr>
          <a:xfrm>
            <a:off x="0" y="3925956"/>
            <a:ext cx="12192000" cy="1015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ABE01D-ECBE-41BA-8A0B-6AF0A01AF282}"/>
              </a:ext>
            </a:extLst>
          </p:cNvPr>
          <p:cNvSpPr>
            <a:spLocks noGrp="1"/>
          </p:cNvSpPr>
          <p:nvPr>
            <p:ph type="ctrTitle"/>
          </p:nvPr>
        </p:nvSpPr>
        <p:spPr>
          <a:xfrm>
            <a:off x="0" y="3925956"/>
            <a:ext cx="10363200" cy="1015663"/>
          </a:xfrm>
        </p:spPr>
        <p:txBody>
          <a:bodyPr>
            <a:normAutofit/>
          </a:bodyPr>
          <a:lstStyle/>
          <a:p>
            <a:pPr algn="l"/>
            <a:r>
              <a:rPr lang="en-US" sz="5400" b="1" dirty="0">
                <a:solidFill>
                  <a:srgbClr val="0078D7"/>
                </a:solidFill>
              </a:rPr>
              <a:t>Azure Data Lake Store</a:t>
            </a:r>
          </a:p>
        </p:txBody>
      </p:sp>
      <p:cxnSp>
        <p:nvCxnSpPr>
          <p:cNvPr id="9" name="Straight Connector 8">
            <a:extLst>
              <a:ext uri="{FF2B5EF4-FFF2-40B4-BE49-F238E27FC236}">
                <a16:creationId xmlns:a16="http://schemas.microsoft.com/office/drawing/2014/main" id="{4D6CE5CF-4FE5-418F-94E6-D68006424FFC}"/>
              </a:ext>
            </a:extLst>
          </p:cNvPr>
          <p:cNvCxnSpPr>
            <a:cxnSpLocks/>
          </p:cNvCxnSpPr>
          <p:nvPr/>
        </p:nvCxnSpPr>
        <p:spPr>
          <a:xfrm flipH="1">
            <a:off x="7414591" y="3717235"/>
            <a:ext cx="910421" cy="1490869"/>
          </a:xfrm>
          <a:prstGeom prst="line">
            <a:avLst/>
          </a:prstGeom>
          <a:ln w="76200">
            <a:solidFill>
              <a:srgbClr val="0078D7"/>
            </a:solidFill>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52A60EC3-5A94-4EDB-A6C0-E45FFE3387C8}"/>
              </a:ext>
            </a:extLst>
          </p:cNvPr>
          <p:cNvSpPr txBox="1"/>
          <p:nvPr/>
        </p:nvSpPr>
        <p:spPr>
          <a:xfrm>
            <a:off x="8046720" y="3985590"/>
            <a:ext cx="4145280" cy="954107"/>
          </a:xfrm>
          <a:prstGeom prst="rect">
            <a:avLst/>
          </a:prstGeom>
          <a:noFill/>
        </p:spPr>
        <p:txBody>
          <a:bodyPr wrap="square" rtlCol="0">
            <a:spAutoFit/>
          </a:bodyPr>
          <a:lstStyle/>
          <a:p>
            <a:endParaRPr lang="en-US" sz="2400" dirty="0">
              <a:solidFill>
                <a:srgbClr val="0078D7"/>
              </a:solidFill>
            </a:endParaRPr>
          </a:p>
          <a:p>
            <a:r>
              <a:rPr lang="en-US" sz="3200" dirty="0">
                <a:solidFill>
                  <a:srgbClr val="0078D7"/>
                </a:solidFill>
              </a:rPr>
              <a:t>[Speaker Name]</a:t>
            </a:r>
          </a:p>
        </p:txBody>
      </p:sp>
    </p:spTree>
    <p:extLst>
      <p:ext uri="{BB962C8B-B14F-4D97-AF65-F5344CB8AC3E}">
        <p14:creationId xmlns:p14="http://schemas.microsoft.com/office/powerpoint/2010/main" val="206896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fontScale="90000"/>
          </a:bodyPr>
          <a:lstStyle/>
          <a:p>
            <a:r>
              <a:rPr lang="en-US" sz="4800" b="1" dirty="0">
                <a:solidFill>
                  <a:schemeClr val="bg1"/>
                </a:solidFill>
              </a:rPr>
              <a:t>Azure Data Lake Store vs Azure Blob Storage</a:t>
            </a:r>
          </a:p>
        </p:txBody>
      </p:sp>
      <p:sp>
        <p:nvSpPr>
          <p:cNvPr id="6" name="Content Placeholder 5">
            <a:extLst>
              <a:ext uri="{FF2B5EF4-FFF2-40B4-BE49-F238E27FC236}">
                <a16:creationId xmlns:a16="http://schemas.microsoft.com/office/drawing/2014/main" id="{E9B27627-B986-45BF-AC64-2750E5AEB9C4}"/>
              </a:ext>
            </a:extLst>
          </p:cNvPr>
          <p:cNvSpPr>
            <a:spLocks noGrp="1"/>
          </p:cNvSpPr>
          <p:nvPr>
            <p:ph idx="1"/>
          </p:nvPr>
        </p:nvSpPr>
        <p:spPr/>
        <p:txBody>
          <a:bodyPr/>
          <a:lstStyle/>
          <a:p>
            <a:endParaRPr lang="en-US" dirty="0"/>
          </a:p>
        </p:txBody>
      </p:sp>
      <p:graphicFrame>
        <p:nvGraphicFramePr>
          <p:cNvPr id="7" name="Table 6">
            <a:extLst>
              <a:ext uri="{FF2B5EF4-FFF2-40B4-BE49-F238E27FC236}">
                <a16:creationId xmlns:a16="http://schemas.microsoft.com/office/drawing/2014/main" id="{78E76722-B91C-47E3-927C-D64056B4A682}"/>
              </a:ext>
            </a:extLst>
          </p:cNvPr>
          <p:cNvGraphicFramePr>
            <a:graphicFrameLocks noGrp="1"/>
          </p:cNvGraphicFramePr>
          <p:nvPr>
            <p:extLst>
              <p:ext uri="{D42A27DB-BD31-4B8C-83A1-F6EECF244321}">
                <p14:modId xmlns:p14="http://schemas.microsoft.com/office/powerpoint/2010/main" val="2132740023"/>
              </p:ext>
            </p:extLst>
          </p:nvPr>
        </p:nvGraphicFramePr>
        <p:xfrm>
          <a:off x="1150620" y="1877473"/>
          <a:ext cx="10622280" cy="4905350"/>
        </p:xfrm>
        <a:graphic>
          <a:graphicData uri="http://schemas.openxmlformats.org/drawingml/2006/table">
            <a:tbl>
              <a:tblPr firstRow="1" bandRow="1">
                <a:tableStyleId>{5C22544A-7EE6-4342-B048-85BDC9FD1C3A}</a:tableStyleId>
              </a:tblPr>
              <a:tblGrid>
                <a:gridCol w="2941320">
                  <a:extLst>
                    <a:ext uri="{9D8B030D-6E8A-4147-A177-3AD203B41FA5}">
                      <a16:colId xmlns:a16="http://schemas.microsoft.com/office/drawing/2014/main" val="4148307490"/>
                    </a:ext>
                  </a:extLst>
                </a:gridCol>
                <a:gridCol w="3733800">
                  <a:extLst>
                    <a:ext uri="{9D8B030D-6E8A-4147-A177-3AD203B41FA5}">
                      <a16:colId xmlns:a16="http://schemas.microsoft.com/office/drawing/2014/main" val="1013178187"/>
                    </a:ext>
                  </a:extLst>
                </a:gridCol>
                <a:gridCol w="3947160">
                  <a:extLst>
                    <a:ext uri="{9D8B030D-6E8A-4147-A177-3AD203B41FA5}">
                      <a16:colId xmlns:a16="http://schemas.microsoft.com/office/drawing/2014/main" val="910721405"/>
                    </a:ext>
                  </a:extLst>
                </a:gridCol>
              </a:tblGrid>
              <a:tr h="601624">
                <a:tc>
                  <a:txBody>
                    <a:bodyPr/>
                    <a:lstStyle/>
                    <a:p>
                      <a:pPr algn="ctr"/>
                      <a:endParaRPr lang="en-US" dirty="0"/>
                    </a:p>
                  </a:txBody>
                  <a:tcPr/>
                </a:tc>
                <a:tc>
                  <a:txBody>
                    <a:bodyPr/>
                    <a:lstStyle/>
                    <a:p>
                      <a:pPr algn="ctr"/>
                      <a:r>
                        <a:rPr lang="en-US" dirty="0"/>
                        <a:t>AZURE DATA LAKE STORE</a:t>
                      </a:r>
                      <a:endParaRPr lang="en-US" b="1" dirty="0"/>
                    </a:p>
                  </a:txBody>
                  <a:tcPr/>
                </a:tc>
                <a:tc>
                  <a:txBody>
                    <a:bodyPr/>
                    <a:lstStyle/>
                    <a:p>
                      <a:pPr algn="ctr"/>
                      <a:r>
                        <a:rPr lang="en-US" dirty="0"/>
                        <a:t>AZURE BLOB STORAGE</a:t>
                      </a:r>
                      <a:endParaRPr lang="en-US" b="1" dirty="0"/>
                    </a:p>
                  </a:txBody>
                  <a:tcPr/>
                </a:tc>
                <a:extLst>
                  <a:ext uri="{0D108BD9-81ED-4DB2-BD59-A6C34878D82A}">
                    <a16:rowId xmlns:a16="http://schemas.microsoft.com/office/drawing/2014/main" val="1246051248"/>
                  </a:ext>
                </a:extLst>
              </a:tr>
              <a:tr h="601624">
                <a:tc>
                  <a:txBody>
                    <a:bodyPr/>
                    <a:lstStyle/>
                    <a:p>
                      <a:pPr algn="ctr"/>
                      <a:r>
                        <a:rPr lang="en-US" b="1" dirty="0"/>
                        <a:t>PURPOSE</a:t>
                      </a:r>
                    </a:p>
                  </a:txBody>
                  <a:tcPr/>
                </a:tc>
                <a:tc>
                  <a:txBody>
                    <a:bodyPr/>
                    <a:lstStyle/>
                    <a:p>
                      <a:pPr algn="l"/>
                      <a:r>
                        <a:rPr lang="en-GB" dirty="0"/>
                        <a:t>Optimized storage for big data analytics workloads</a:t>
                      </a:r>
                      <a:endParaRPr lang="en-US" dirty="0"/>
                    </a:p>
                  </a:txBody>
                  <a:tcPr/>
                </a:tc>
                <a:tc>
                  <a:txBody>
                    <a:bodyPr/>
                    <a:lstStyle/>
                    <a:p>
                      <a:pPr algn="l"/>
                      <a:r>
                        <a:rPr lang="en-GB" dirty="0"/>
                        <a:t>General purpose object store for a wide variety of storage scenarios</a:t>
                      </a:r>
                      <a:endParaRPr lang="en-US" dirty="0"/>
                    </a:p>
                  </a:txBody>
                  <a:tcPr/>
                </a:tc>
                <a:extLst>
                  <a:ext uri="{0D108BD9-81ED-4DB2-BD59-A6C34878D82A}">
                    <a16:rowId xmlns:a16="http://schemas.microsoft.com/office/drawing/2014/main" val="2060651824"/>
                  </a:ext>
                </a:extLst>
              </a:tr>
              <a:tr h="1233222">
                <a:tc>
                  <a:txBody>
                    <a:bodyPr/>
                    <a:lstStyle/>
                    <a:p>
                      <a:pPr algn="ctr"/>
                      <a:r>
                        <a:rPr lang="en-US" b="1" dirty="0"/>
                        <a:t>USE CASES</a:t>
                      </a:r>
                    </a:p>
                  </a:txBody>
                  <a:tcPr/>
                </a:tc>
                <a:tc>
                  <a:txBody>
                    <a:bodyPr/>
                    <a:lstStyle/>
                    <a:p>
                      <a:pPr algn="l"/>
                      <a:r>
                        <a:rPr lang="en-GB" dirty="0"/>
                        <a:t>Batch, interactive, streaming analytics and machine learning data such as log files, IoT data, click streams, large datasets </a:t>
                      </a:r>
                      <a:endParaRPr lang="en-US" dirty="0"/>
                    </a:p>
                  </a:txBody>
                  <a:tcPr/>
                </a:tc>
                <a:tc>
                  <a:txBody>
                    <a:bodyPr/>
                    <a:lstStyle/>
                    <a:p>
                      <a:pPr algn="l"/>
                      <a:r>
                        <a:rPr lang="en-GB" dirty="0"/>
                        <a:t>Any type of text or binary data, such as application back end, backup data, media storage for streaming and general purpose data</a:t>
                      </a:r>
                      <a:endParaRPr lang="en-US" dirty="0"/>
                    </a:p>
                  </a:txBody>
                  <a:tcPr/>
                </a:tc>
                <a:extLst>
                  <a:ext uri="{0D108BD9-81ED-4DB2-BD59-A6C34878D82A}">
                    <a16:rowId xmlns:a16="http://schemas.microsoft.com/office/drawing/2014/main" val="2808791746"/>
                  </a:ext>
                </a:extLst>
              </a:tr>
              <a:tr h="770764">
                <a:tc>
                  <a:txBody>
                    <a:bodyPr/>
                    <a:lstStyle/>
                    <a:p>
                      <a:pPr algn="ctr"/>
                      <a:r>
                        <a:rPr lang="en-US" b="1" dirty="0"/>
                        <a:t>KEY CONCEPTS </a:t>
                      </a:r>
                    </a:p>
                  </a:txBody>
                  <a:tcPr/>
                </a:tc>
                <a:tc>
                  <a:txBody>
                    <a:bodyPr/>
                    <a:lstStyle/>
                    <a:p>
                      <a:pPr algn="l"/>
                      <a:r>
                        <a:rPr lang="en-GB" dirty="0"/>
                        <a:t>Data Lake Store account contains folders, which in turn contains data stored as files </a:t>
                      </a:r>
                      <a:endParaRPr lang="en-US" dirty="0"/>
                    </a:p>
                  </a:txBody>
                  <a:tcPr/>
                </a:tc>
                <a:tc>
                  <a:txBody>
                    <a:bodyPr/>
                    <a:lstStyle/>
                    <a:p>
                      <a:pPr algn="l"/>
                      <a:r>
                        <a:rPr lang="en-GB" dirty="0"/>
                        <a:t>Storage account has containers, which in turn has data in the form of blobs</a:t>
                      </a:r>
                      <a:endParaRPr lang="en-US" dirty="0"/>
                    </a:p>
                  </a:txBody>
                  <a:tcPr/>
                </a:tc>
                <a:extLst>
                  <a:ext uri="{0D108BD9-81ED-4DB2-BD59-A6C34878D82A}">
                    <a16:rowId xmlns:a16="http://schemas.microsoft.com/office/drawing/2014/main" val="1230819790"/>
                  </a:ext>
                </a:extLst>
              </a:tr>
              <a:tr h="601624">
                <a:tc>
                  <a:txBody>
                    <a:bodyPr/>
                    <a:lstStyle/>
                    <a:p>
                      <a:pPr algn="ctr"/>
                      <a:r>
                        <a:rPr lang="en-US" b="1" dirty="0"/>
                        <a:t>STRUCTURE </a:t>
                      </a:r>
                    </a:p>
                  </a:txBody>
                  <a:tcPr/>
                </a:tc>
                <a:tc>
                  <a:txBody>
                    <a:bodyPr/>
                    <a:lstStyle/>
                    <a:p>
                      <a:pPr algn="l"/>
                      <a:r>
                        <a:rPr lang="en-US" dirty="0"/>
                        <a:t>Hierarchical file system</a:t>
                      </a:r>
                    </a:p>
                  </a:txBody>
                  <a:tcPr/>
                </a:tc>
                <a:tc>
                  <a:txBody>
                    <a:bodyPr/>
                    <a:lstStyle/>
                    <a:p>
                      <a:pPr algn="l"/>
                      <a:r>
                        <a:rPr lang="en-GB" dirty="0"/>
                        <a:t>Object store with flat namespace</a:t>
                      </a:r>
                      <a:endParaRPr lang="en-US" dirty="0"/>
                    </a:p>
                  </a:txBody>
                  <a:tcPr/>
                </a:tc>
                <a:extLst>
                  <a:ext uri="{0D108BD9-81ED-4DB2-BD59-A6C34878D82A}">
                    <a16:rowId xmlns:a16="http://schemas.microsoft.com/office/drawing/2014/main" val="208283601"/>
                  </a:ext>
                </a:extLst>
              </a:tr>
              <a:tr h="770764">
                <a:tc>
                  <a:txBody>
                    <a:bodyPr/>
                    <a:lstStyle/>
                    <a:p>
                      <a:pPr algn="ctr"/>
                      <a:r>
                        <a:rPr lang="en-US" b="1" dirty="0"/>
                        <a:t>SECURITY</a:t>
                      </a:r>
                    </a:p>
                  </a:txBody>
                  <a:tcPr/>
                </a:tc>
                <a:tc>
                  <a:txBody>
                    <a:bodyPr/>
                    <a:lstStyle/>
                    <a:p>
                      <a:pPr algn="l"/>
                      <a:r>
                        <a:rPr lang="en-GB" dirty="0"/>
                        <a:t>Based on Azure Active Directory Identities </a:t>
                      </a:r>
                      <a:endParaRPr lang="en-US" dirty="0"/>
                    </a:p>
                  </a:txBody>
                  <a:tcPr/>
                </a:tc>
                <a:tc>
                  <a:txBody>
                    <a:bodyPr/>
                    <a:lstStyle/>
                    <a:p>
                      <a:pPr algn="l"/>
                      <a:r>
                        <a:rPr lang="en-GB" dirty="0"/>
                        <a:t>Based on shared secrets - Account Access Keys and Shared Access Signature Keys</a:t>
                      </a:r>
                      <a:endParaRPr lang="en-US" dirty="0"/>
                    </a:p>
                  </a:txBody>
                  <a:tcPr/>
                </a:tc>
                <a:extLst>
                  <a:ext uri="{0D108BD9-81ED-4DB2-BD59-A6C34878D82A}">
                    <a16:rowId xmlns:a16="http://schemas.microsoft.com/office/drawing/2014/main" val="3730681296"/>
                  </a:ext>
                </a:extLst>
              </a:tr>
            </a:tbl>
          </a:graphicData>
        </a:graphic>
      </p:graphicFrame>
    </p:spTree>
    <p:extLst>
      <p:ext uri="{BB962C8B-B14F-4D97-AF65-F5344CB8AC3E}">
        <p14:creationId xmlns:p14="http://schemas.microsoft.com/office/powerpoint/2010/main" val="370247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Azure Data Lake Analytics</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4"/>
            <a:ext cx="10515600" cy="4879975"/>
          </a:xfrm>
        </p:spPr>
        <p:txBody>
          <a:bodyPr>
            <a:normAutofit/>
          </a:bodyPr>
          <a:lstStyle/>
          <a:p>
            <a:endParaRPr lang="en-GB" dirty="0">
              <a:solidFill>
                <a:srgbClr val="0078D7"/>
              </a:solidFill>
            </a:endParaRPr>
          </a:p>
          <a:p>
            <a:r>
              <a:rPr lang="en-GB" dirty="0">
                <a:solidFill>
                  <a:srgbClr val="0078D7"/>
                </a:solidFill>
              </a:rPr>
              <a:t>Is an on-demand analytics job service to simplify big data analytics.</a:t>
            </a:r>
          </a:p>
          <a:p>
            <a:r>
              <a:rPr lang="en-GB" dirty="0">
                <a:solidFill>
                  <a:srgbClr val="0078D7"/>
                </a:solidFill>
              </a:rPr>
              <a:t>Focus on writing, running, and managing jobs rather than on operating distributed infrastructure.</a:t>
            </a:r>
          </a:p>
          <a:p>
            <a:r>
              <a:rPr lang="en-GB" dirty="0">
                <a:solidFill>
                  <a:srgbClr val="0078D7"/>
                </a:solidFill>
              </a:rPr>
              <a:t>Can handle jobs of any scale instantly by setting the dial for how much power you need.</a:t>
            </a:r>
          </a:p>
          <a:p>
            <a:r>
              <a:rPr lang="en-GB" dirty="0">
                <a:solidFill>
                  <a:srgbClr val="0078D7"/>
                </a:solidFill>
              </a:rPr>
              <a:t>You only pay for your job when it is running, making it cost-effective.</a:t>
            </a:r>
          </a:p>
          <a:p>
            <a:r>
              <a:rPr lang="en-GB" dirty="0">
                <a:solidFill>
                  <a:srgbClr val="0078D7"/>
                </a:solidFill>
              </a:rPr>
              <a:t>The analytics service supports Azure Active Directory letting you manage access and roles, integrated with your on-premises identity system. </a:t>
            </a:r>
          </a:p>
        </p:txBody>
      </p:sp>
    </p:spTree>
    <p:extLst>
      <p:ext uri="{BB962C8B-B14F-4D97-AF65-F5344CB8AC3E}">
        <p14:creationId xmlns:p14="http://schemas.microsoft.com/office/powerpoint/2010/main" val="2294529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86584"/>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Data Lake Analytics Key Capabilities</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86584"/>
            <a:ext cx="10515600" cy="4819015"/>
          </a:xfrm>
        </p:spPr>
        <p:txBody>
          <a:bodyPr>
            <a:normAutofit/>
          </a:bodyPr>
          <a:lstStyle/>
          <a:p>
            <a:endParaRPr lang="en-GB" dirty="0">
              <a:solidFill>
                <a:srgbClr val="0078D7"/>
              </a:solidFill>
            </a:endParaRPr>
          </a:p>
          <a:p>
            <a:r>
              <a:rPr lang="en-GB" dirty="0">
                <a:solidFill>
                  <a:srgbClr val="0078D7"/>
                </a:solidFill>
              </a:rPr>
              <a:t>Dynamic scaling</a:t>
            </a:r>
          </a:p>
          <a:p>
            <a:r>
              <a:rPr lang="en-GB" dirty="0">
                <a:solidFill>
                  <a:srgbClr val="0078D7"/>
                </a:solidFill>
              </a:rPr>
              <a:t>Develop faster, debug, and optimize smarter using familiar tools</a:t>
            </a:r>
          </a:p>
          <a:p>
            <a:r>
              <a:rPr lang="en-GB" dirty="0">
                <a:solidFill>
                  <a:srgbClr val="0078D7"/>
                </a:solidFill>
              </a:rPr>
              <a:t>U-SQL: simple and familiar, powerful, and extensible</a:t>
            </a:r>
          </a:p>
          <a:p>
            <a:r>
              <a:rPr lang="en-GB" dirty="0">
                <a:solidFill>
                  <a:srgbClr val="0078D7"/>
                </a:solidFill>
              </a:rPr>
              <a:t>Integrates seamlessly with your IT investments</a:t>
            </a:r>
          </a:p>
          <a:p>
            <a:r>
              <a:rPr lang="en-GB" dirty="0">
                <a:solidFill>
                  <a:srgbClr val="0078D7"/>
                </a:solidFill>
              </a:rPr>
              <a:t>Affordable and cost effective</a:t>
            </a:r>
          </a:p>
          <a:p>
            <a:r>
              <a:rPr lang="en-GB" dirty="0">
                <a:solidFill>
                  <a:srgbClr val="0078D7"/>
                </a:solidFill>
              </a:rPr>
              <a:t>Works with all your Azure Data</a:t>
            </a:r>
          </a:p>
        </p:txBody>
      </p:sp>
    </p:spTree>
    <p:extLst>
      <p:ext uri="{BB962C8B-B14F-4D97-AF65-F5344CB8AC3E}">
        <p14:creationId xmlns:p14="http://schemas.microsoft.com/office/powerpoint/2010/main" val="3383103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B5CB9-4F62-41FE-9DCA-3AEE100A7DCC}"/>
              </a:ext>
            </a:extLst>
          </p:cNvPr>
          <p:cNvSpPr>
            <a:spLocks noGrp="1"/>
          </p:cNvSpPr>
          <p:nvPr>
            <p:ph type="title"/>
          </p:nvPr>
        </p:nvSpPr>
        <p:spPr>
          <a:xfrm>
            <a:off x="838200" y="2766218"/>
            <a:ext cx="10515600" cy="1325563"/>
          </a:xfrm>
        </p:spPr>
        <p:txBody>
          <a:bodyPr/>
          <a:lstStyle/>
          <a:p>
            <a:pPr algn="ctr"/>
            <a:r>
              <a:rPr lang="en-US" b="1" dirty="0">
                <a:solidFill>
                  <a:srgbClr val="FFFFFF"/>
                </a:solidFill>
              </a:rPr>
              <a:t>Demo</a:t>
            </a:r>
          </a:p>
        </p:txBody>
      </p:sp>
    </p:spTree>
    <p:extLst>
      <p:ext uri="{BB962C8B-B14F-4D97-AF65-F5344CB8AC3E}">
        <p14:creationId xmlns:p14="http://schemas.microsoft.com/office/powerpoint/2010/main" val="1864942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2627312"/>
            <a:ext cx="10515600" cy="1603375"/>
          </a:xfrm>
        </p:spPr>
        <p:txBody>
          <a:bodyPr>
            <a:normAutofit lnSpcReduction="10000"/>
          </a:bodyPr>
          <a:lstStyle/>
          <a:p>
            <a:pPr marL="0" indent="0" algn="ctr">
              <a:buNone/>
            </a:pPr>
            <a:r>
              <a:rPr lang="en-GB" dirty="0">
                <a:solidFill>
                  <a:schemeClr val="bg1"/>
                </a:solidFill>
              </a:rPr>
              <a:t>“A single store of all data… ranging from raw data (which implies exact copy of source system data) to transformed data which is used for various forms including reporting, visualization, analytics, and machine learning”</a:t>
            </a:r>
          </a:p>
        </p:txBody>
      </p:sp>
    </p:spTree>
    <p:extLst>
      <p:ext uri="{BB962C8B-B14F-4D97-AF65-F5344CB8AC3E}">
        <p14:creationId xmlns:p14="http://schemas.microsoft.com/office/powerpoint/2010/main" val="6298074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Azure Databricks</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a:bodyPr>
          <a:lstStyle/>
          <a:p>
            <a:endParaRPr lang="en-GB" dirty="0">
              <a:solidFill>
                <a:srgbClr val="0078D7"/>
              </a:solidFill>
            </a:endParaRPr>
          </a:p>
          <a:p>
            <a:r>
              <a:rPr lang="en-GB" dirty="0">
                <a:solidFill>
                  <a:srgbClr val="0078D7"/>
                </a:solidFill>
              </a:rPr>
              <a:t>Designed in collaboration with the founders of Apache Spark</a:t>
            </a:r>
          </a:p>
          <a:p>
            <a:r>
              <a:rPr lang="en-GB" dirty="0">
                <a:solidFill>
                  <a:srgbClr val="0078D7"/>
                </a:solidFill>
              </a:rPr>
              <a:t>One-click set up; streamlined workflows</a:t>
            </a:r>
          </a:p>
          <a:p>
            <a:r>
              <a:rPr lang="en-GB" dirty="0">
                <a:solidFill>
                  <a:srgbClr val="0078D7"/>
                </a:solidFill>
              </a:rPr>
              <a:t>Interactive workspace that enables collaboration between data scientists, data engineers, and business analysts.</a:t>
            </a:r>
          </a:p>
          <a:p>
            <a:r>
              <a:rPr lang="en-GB" dirty="0">
                <a:solidFill>
                  <a:srgbClr val="0078D7"/>
                </a:solidFill>
              </a:rPr>
              <a:t>Native integration with Azure services (Power BI, SQL DW, Cosmos DB, Blob Storage)</a:t>
            </a:r>
          </a:p>
          <a:p>
            <a:r>
              <a:rPr lang="en-GB" dirty="0">
                <a:solidFill>
                  <a:srgbClr val="0078D7"/>
                </a:solidFill>
              </a:rPr>
              <a:t>Enterprise-grade Azure security (Active Directory integration, compliance, enterprise -grade SLAs)</a:t>
            </a:r>
          </a:p>
        </p:txBody>
      </p:sp>
    </p:spTree>
    <p:extLst>
      <p:ext uri="{BB962C8B-B14F-4D97-AF65-F5344CB8AC3E}">
        <p14:creationId xmlns:p14="http://schemas.microsoft.com/office/powerpoint/2010/main" val="1788541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1524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pt-BR" sz="4800" b="1" dirty="0">
                <a:solidFill>
                  <a:schemeClr val="bg1"/>
                </a:solidFill>
              </a:rPr>
              <a:t>Built on Open-Source</a:t>
            </a:r>
            <a:endParaRPr lang="en-US" sz="4800" b="1" dirty="0">
              <a:solidFill>
                <a:schemeClr val="bg1"/>
              </a:solidFill>
            </a:endParaRPr>
          </a:p>
        </p:txBody>
      </p:sp>
      <p:pic>
        <p:nvPicPr>
          <p:cNvPr id="1026" name="Picture 2" descr="https://azurecomcdn.azureedge.net/cvt-1391df2e3061900b96de377d5ac62084b7b92447a2df1d0a3e42d7944e8b6660/images/page/solutions/data-lake/data-lake-diagram.png">
            <a:extLst>
              <a:ext uri="{FF2B5EF4-FFF2-40B4-BE49-F238E27FC236}">
                <a16:creationId xmlns:a16="http://schemas.microsoft.com/office/drawing/2014/main" id="{1365BEE1-540E-4B89-8A82-DDD97B844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565" y="2209801"/>
            <a:ext cx="10914390" cy="4240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95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pt-BR" sz="4800" b="1" dirty="0">
                <a:solidFill>
                  <a:schemeClr val="bg1"/>
                </a:solidFill>
              </a:rPr>
              <a:t>Azure Ecosystem Integration</a:t>
            </a:r>
            <a:endParaRPr lang="en-US" sz="4800" b="1" dirty="0">
              <a:solidFill>
                <a:schemeClr val="bg1"/>
              </a:solidFill>
            </a:endParaRPr>
          </a:p>
        </p:txBody>
      </p:sp>
      <p:pic>
        <p:nvPicPr>
          <p:cNvPr id="7" name="Picture 6">
            <a:extLst>
              <a:ext uri="{FF2B5EF4-FFF2-40B4-BE49-F238E27FC236}">
                <a16:creationId xmlns:a16="http://schemas.microsoft.com/office/drawing/2014/main" id="{D26E42B8-DB64-4171-8749-9DA9A014A742}"/>
              </a:ext>
            </a:extLst>
          </p:cNvPr>
          <p:cNvPicPr>
            <a:picLocks noChangeAspect="1"/>
          </p:cNvPicPr>
          <p:nvPr/>
        </p:nvPicPr>
        <p:blipFill rotWithShape="1">
          <a:blip r:embed="rId3"/>
          <a:srcRect b="3592"/>
          <a:stretch/>
        </p:blipFill>
        <p:spPr>
          <a:xfrm>
            <a:off x="1645920" y="1802296"/>
            <a:ext cx="9555480" cy="5055704"/>
          </a:xfrm>
          <a:prstGeom prst="rect">
            <a:avLst/>
          </a:prstGeom>
        </p:spPr>
      </p:pic>
    </p:spTree>
    <p:extLst>
      <p:ext uri="{BB962C8B-B14F-4D97-AF65-F5344CB8AC3E}">
        <p14:creationId xmlns:p14="http://schemas.microsoft.com/office/powerpoint/2010/main" val="3114673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What Azure Data Lake Offers?</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4"/>
            <a:ext cx="10515600" cy="5032375"/>
          </a:xfrm>
        </p:spPr>
        <p:txBody>
          <a:bodyPr>
            <a:normAutofit/>
          </a:bodyPr>
          <a:lstStyle/>
          <a:p>
            <a:endParaRPr lang="en-GB" dirty="0">
              <a:solidFill>
                <a:srgbClr val="0078D7"/>
              </a:solidFill>
            </a:endParaRPr>
          </a:p>
          <a:p>
            <a:r>
              <a:rPr lang="en-GB" dirty="0">
                <a:solidFill>
                  <a:srgbClr val="0078D7"/>
                </a:solidFill>
              </a:rPr>
              <a:t>Data Lake Analytics</a:t>
            </a:r>
          </a:p>
          <a:p>
            <a:r>
              <a:rPr lang="en-GB" dirty="0">
                <a:solidFill>
                  <a:srgbClr val="0078D7"/>
                </a:solidFill>
              </a:rPr>
              <a:t>HDInsight</a:t>
            </a:r>
          </a:p>
          <a:p>
            <a:r>
              <a:rPr lang="en-GB" dirty="0">
                <a:solidFill>
                  <a:srgbClr val="0078D7"/>
                </a:solidFill>
              </a:rPr>
              <a:t>Data Lake Store</a:t>
            </a:r>
          </a:p>
          <a:p>
            <a:r>
              <a:rPr lang="en-GB" dirty="0">
                <a:solidFill>
                  <a:srgbClr val="0078D7"/>
                </a:solidFill>
              </a:rPr>
              <a:t>Develop, debug, and optimize big data programs with ease</a:t>
            </a:r>
          </a:p>
          <a:p>
            <a:r>
              <a:rPr lang="en-GB" dirty="0">
                <a:solidFill>
                  <a:srgbClr val="0078D7"/>
                </a:solidFill>
              </a:rPr>
              <a:t>Integrates seamlessly with your existing IT investments</a:t>
            </a:r>
          </a:p>
          <a:p>
            <a:r>
              <a:rPr lang="en-GB" dirty="0">
                <a:solidFill>
                  <a:srgbClr val="0078D7"/>
                </a:solidFill>
              </a:rPr>
              <a:t>Store and analyse petabyte-size files and trillions of objects</a:t>
            </a:r>
          </a:p>
          <a:p>
            <a:r>
              <a:rPr lang="en-GB" dirty="0">
                <a:solidFill>
                  <a:srgbClr val="0078D7"/>
                </a:solidFill>
              </a:rPr>
              <a:t>Affordable and cost effective</a:t>
            </a:r>
          </a:p>
          <a:p>
            <a:r>
              <a:rPr lang="en-GB" dirty="0">
                <a:solidFill>
                  <a:srgbClr val="0078D7"/>
                </a:solidFill>
              </a:rPr>
              <a:t>Enterprise grade security, auditing, and support</a:t>
            </a:r>
          </a:p>
        </p:txBody>
      </p:sp>
    </p:spTree>
    <p:extLst>
      <p:ext uri="{BB962C8B-B14F-4D97-AF65-F5344CB8AC3E}">
        <p14:creationId xmlns:p14="http://schemas.microsoft.com/office/powerpoint/2010/main" val="108402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Data Lakes vs Data Warehouses</a:t>
            </a:r>
            <a:endParaRPr lang="en-US" sz="4800" b="1" dirty="0">
              <a:solidFill>
                <a:schemeClr val="bg1"/>
              </a:solidFill>
            </a:endParaRPr>
          </a:p>
        </p:txBody>
      </p:sp>
      <p:graphicFrame>
        <p:nvGraphicFramePr>
          <p:cNvPr id="7" name="Table 6">
            <a:extLst>
              <a:ext uri="{FF2B5EF4-FFF2-40B4-BE49-F238E27FC236}">
                <a16:creationId xmlns:a16="http://schemas.microsoft.com/office/drawing/2014/main" id="{0C799B9D-2597-46CD-96BF-1DBD40A8BB19}"/>
              </a:ext>
            </a:extLst>
          </p:cNvPr>
          <p:cNvGraphicFramePr>
            <a:graphicFrameLocks noGrp="1"/>
          </p:cNvGraphicFramePr>
          <p:nvPr>
            <p:extLst>
              <p:ext uri="{D42A27DB-BD31-4B8C-83A1-F6EECF244321}">
                <p14:modId xmlns:p14="http://schemas.microsoft.com/office/powerpoint/2010/main" val="861905857"/>
              </p:ext>
            </p:extLst>
          </p:nvPr>
        </p:nvGraphicFramePr>
        <p:xfrm>
          <a:off x="1036320" y="2087880"/>
          <a:ext cx="10317480" cy="4282440"/>
        </p:xfrm>
        <a:graphic>
          <a:graphicData uri="http://schemas.openxmlformats.org/drawingml/2006/table">
            <a:tbl>
              <a:tblPr firstRow="1" bandRow="1">
                <a:tableStyleId>{5C22544A-7EE6-4342-B048-85BDC9FD1C3A}</a:tableStyleId>
              </a:tblPr>
              <a:tblGrid>
                <a:gridCol w="3439160">
                  <a:extLst>
                    <a:ext uri="{9D8B030D-6E8A-4147-A177-3AD203B41FA5}">
                      <a16:colId xmlns:a16="http://schemas.microsoft.com/office/drawing/2014/main" val="4148307490"/>
                    </a:ext>
                  </a:extLst>
                </a:gridCol>
                <a:gridCol w="3439160">
                  <a:extLst>
                    <a:ext uri="{9D8B030D-6E8A-4147-A177-3AD203B41FA5}">
                      <a16:colId xmlns:a16="http://schemas.microsoft.com/office/drawing/2014/main" val="1013178187"/>
                    </a:ext>
                  </a:extLst>
                </a:gridCol>
                <a:gridCol w="3439160">
                  <a:extLst>
                    <a:ext uri="{9D8B030D-6E8A-4147-A177-3AD203B41FA5}">
                      <a16:colId xmlns:a16="http://schemas.microsoft.com/office/drawing/2014/main" val="910721405"/>
                    </a:ext>
                  </a:extLst>
                </a:gridCol>
              </a:tblGrid>
              <a:tr h="713740">
                <a:tc>
                  <a:txBody>
                    <a:bodyPr/>
                    <a:lstStyle/>
                    <a:p>
                      <a:pPr algn="ctr"/>
                      <a:endParaRPr lang="en-US" dirty="0"/>
                    </a:p>
                  </a:txBody>
                  <a:tcPr/>
                </a:tc>
                <a:tc>
                  <a:txBody>
                    <a:bodyPr/>
                    <a:lstStyle/>
                    <a:p>
                      <a:pPr algn="ctr"/>
                      <a:r>
                        <a:rPr lang="en-US" b="1" dirty="0"/>
                        <a:t>DATA WAREHOUSE</a:t>
                      </a:r>
                    </a:p>
                  </a:txBody>
                  <a:tcPr/>
                </a:tc>
                <a:tc>
                  <a:txBody>
                    <a:bodyPr/>
                    <a:lstStyle/>
                    <a:p>
                      <a:pPr algn="ctr"/>
                      <a:r>
                        <a:rPr lang="en-US" b="1" dirty="0"/>
                        <a:t>DATA LAKE</a:t>
                      </a:r>
                    </a:p>
                  </a:txBody>
                  <a:tcPr/>
                </a:tc>
                <a:extLst>
                  <a:ext uri="{0D108BD9-81ED-4DB2-BD59-A6C34878D82A}">
                    <a16:rowId xmlns:a16="http://schemas.microsoft.com/office/drawing/2014/main" val="1246051248"/>
                  </a:ext>
                </a:extLst>
              </a:tr>
              <a:tr h="713740">
                <a:tc>
                  <a:txBody>
                    <a:bodyPr/>
                    <a:lstStyle/>
                    <a:p>
                      <a:pPr algn="ctr"/>
                      <a:r>
                        <a:rPr lang="en-US" b="1" dirty="0"/>
                        <a:t>DATA</a:t>
                      </a:r>
                    </a:p>
                  </a:txBody>
                  <a:tcPr/>
                </a:tc>
                <a:tc>
                  <a:txBody>
                    <a:bodyPr/>
                    <a:lstStyle/>
                    <a:p>
                      <a:pPr algn="l"/>
                      <a:r>
                        <a:rPr lang="en-US" dirty="0"/>
                        <a:t>Structured Processed</a:t>
                      </a:r>
                    </a:p>
                  </a:txBody>
                  <a:tcPr/>
                </a:tc>
                <a:tc>
                  <a:txBody>
                    <a:bodyPr/>
                    <a:lstStyle/>
                    <a:p>
                      <a:pPr algn="l"/>
                      <a:r>
                        <a:rPr lang="en-US" dirty="0"/>
                        <a:t>Structured Semi-structured Unstructured Raw</a:t>
                      </a:r>
                    </a:p>
                  </a:txBody>
                  <a:tcPr/>
                </a:tc>
                <a:extLst>
                  <a:ext uri="{0D108BD9-81ED-4DB2-BD59-A6C34878D82A}">
                    <a16:rowId xmlns:a16="http://schemas.microsoft.com/office/drawing/2014/main" val="2060651824"/>
                  </a:ext>
                </a:extLst>
              </a:tr>
              <a:tr h="713740">
                <a:tc>
                  <a:txBody>
                    <a:bodyPr/>
                    <a:lstStyle/>
                    <a:p>
                      <a:pPr algn="ctr"/>
                      <a:r>
                        <a:rPr lang="en-US" b="1" dirty="0"/>
                        <a:t>PROCESSING</a:t>
                      </a:r>
                    </a:p>
                  </a:txBody>
                  <a:tcPr/>
                </a:tc>
                <a:tc>
                  <a:txBody>
                    <a:bodyPr/>
                    <a:lstStyle/>
                    <a:p>
                      <a:pPr algn="l"/>
                      <a:r>
                        <a:rPr lang="en-US" dirty="0"/>
                        <a:t>Schema-on-Write</a:t>
                      </a:r>
                    </a:p>
                  </a:txBody>
                  <a:tcPr/>
                </a:tc>
                <a:tc>
                  <a:txBody>
                    <a:bodyPr/>
                    <a:lstStyle/>
                    <a:p>
                      <a:pPr algn="l"/>
                      <a:r>
                        <a:rPr lang="en-US" dirty="0"/>
                        <a:t>Schema-on-Read </a:t>
                      </a:r>
                    </a:p>
                  </a:txBody>
                  <a:tcPr/>
                </a:tc>
                <a:extLst>
                  <a:ext uri="{0D108BD9-81ED-4DB2-BD59-A6C34878D82A}">
                    <a16:rowId xmlns:a16="http://schemas.microsoft.com/office/drawing/2014/main" val="2808791746"/>
                  </a:ext>
                </a:extLst>
              </a:tr>
              <a:tr h="713740">
                <a:tc>
                  <a:txBody>
                    <a:bodyPr/>
                    <a:lstStyle/>
                    <a:p>
                      <a:pPr algn="ctr"/>
                      <a:r>
                        <a:rPr lang="en-US" b="1" dirty="0"/>
                        <a:t>STORAGE</a:t>
                      </a:r>
                    </a:p>
                  </a:txBody>
                  <a:tcPr/>
                </a:tc>
                <a:tc>
                  <a:txBody>
                    <a:bodyPr/>
                    <a:lstStyle/>
                    <a:p>
                      <a:pPr algn="l"/>
                      <a:r>
                        <a:rPr lang="en-GB" dirty="0"/>
                        <a:t>Expensive for large data volumes</a:t>
                      </a:r>
                      <a:endParaRPr lang="en-US" dirty="0"/>
                    </a:p>
                  </a:txBody>
                  <a:tcPr/>
                </a:tc>
                <a:tc>
                  <a:txBody>
                    <a:bodyPr/>
                    <a:lstStyle/>
                    <a:p>
                      <a:pPr algn="l"/>
                      <a:r>
                        <a:rPr lang="en-US" dirty="0"/>
                        <a:t>Designed for low-cost storage</a:t>
                      </a:r>
                    </a:p>
                  </a:txBody>
                  <a:tcPr/>
                </a:tc>
                <a:extLst>
                  <a:ext uri="{0D108BD9-81ED-4DB2-BD59-A6C34878D82A}">
                    <a16:rowId xmlns:a16="http://schemas.microsoft.com/office/drawing/2014/main" val="1230819790"/>
                  </a:ext>
                </a:extLst>
              </a:tr>
              <a:tr h="713740">
                <a:tc>
                  <a:txBody>
                    <a:bodyPr/>
                    <a:lstStyle/>
                    <a:p>
                      <a:pPr algn="ctr"/>
                      <a:r>
                        <a:rPr lang="en-US" b="1" dirty="0"/>
                        <a:t>AGILITY</a:t>
                      </a:r>
                    </a:p>
                  </a:txBody>
                  <a:tcPr/>
                </a:tc>
                <a:tc>
                  <a:txBody>
                    <a:bodyPr/>
                    <a:lstStyle/>
                    <a:p>
                      <a:pPr algn="l"/>
                      <a:r>
                        <a:rPr lang="en-US" dirty="0"/>
                        <a:t>Less Agile Fixed configuration</a:t>
                      </a:r>
                    </a:p>
                  </a:txBody>
                  <a:tcPr/>
                </a:tc>
                <a:tc>
                  <a:txBody>
                    <a:bodyPr/>
                    <a:lstStyle/>
                    <a:p>
                      <a:pPr algn="l"/>
                      <a:r>
                        <a:rPr lang="en-GB" dirty="0"/>
                        <a:t>Highly Agile Configure and Reconfigure as needed</a:t>
                      </a:r>
                      <a:endParaRPr lang="en-US" dirty="0"/>
                    </a:p>
                  </a:txBody>
                  <a:tcPr/>
                </a:tc>
                <a:extLst>
                  <a:ext uri="{0D108BD9-81ED-4DB2-BD59-A6C34878D82A}">
                    <a16:rowId xmlns:a16="http://schemas.microsoft.com/office/drawing/2014/main" val="208283601"/>
                  </a:ext>
                </a:extLst>
              </a:tr>
              <a:tr h="713740">
                <a:tc>
                  <a:txBody>
                    <a:bodyPr/>
                    <a:lstStyle/>
                    <a:p>
                      <a:pPr algn="ctr"/>
                      <a:r>
                        <a:rPr lang="en-US" b="1" dirty="0"/>
                        <a:t>SECURITY</a:t>
                      </a:r>
                    </a:p>
                  </a:txBody>
                  <a:tcPr/>
                </a:tc>
                <a:tc>
                  <a:txBody>
                    <a:bodyPr/>
                    <a:lstStyle/>
                    <a:p>
                      <a:pPr algn="l"/>
                      <a:r>
                        <a:rPr lang="en-US" dirty="0"/>
                        <a:t>Mature</a:t>
                      </a:r>
                    </a:p>
                  </a:txBody>
                  <a:tcPr/>
                </a:tc>
                <a:tc>
                  <a:txBody>
                    <a:bodyPr/>
                    <a:lstStyle/>
                    <a:p>
                      <a:pPr algn="l"/>
                      <a:r>
                        <a:rPr lang="en-US" dirty="0"/>
                        <a:t>Maturing</a:t>
                      </a:r>
                    </a:p>
                  </a:txBody>
                  <a:tcPr/>
                </a:tc>
                <a:extLst>
                  <a:ext uri="{0D108BD9-81ED-4DB2-BD59-A6C34878D82A}">
                    <a16:rowId xmlns:a16="http://schemas.microsoft.com/office/drawing/2014/main" val="3730681296"/>
                  </a:ext>
                </a:extLst>
              </a:tr>
            </a:tbl>
          </a:graphicData>
        </a:graphic>
      </p:graphicFrame>
    </p:spTree>
    <p:extLst>
      <p:ext uri="{BB962C8B-B14F-4D97-AF65-F5344CB8AC3E}">
        <p14:creationId xmlns:p14="http://schemas.microsoft.com/office/powerpoint/2010/main" val="619709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What is Azure Data Lake Store?</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fontScale="92500" lnSpcReduction="10000"/>
          </a:bodyPr>
          <a:lstStyle/>
          <a:p>
            <a:endParaRPr lang="en-GB" dirty="0">
              <a:solidFill>
                <a:srgbClr val="0078D7"/>
              </a:solidFill>
            </a:endParaRPr>
          </a:p>
          <a:p>
            <a:r>
              <a:rPr lang="en-GB" dirty="0">
                <a:solidFill>
                  <a:srgbClr val="0078D7"/>
                </a:solidFill>
              </a:rPr>
              <a:t>Enterprise-wide hyper-scale repository for big data analytic workloads.</a:t>
            </a:r>
          </a:p>
          <a:p>
            <a:pPr lvl="1"/>
            <a:r>
              <a:rPr lang="en-GB" dirty="0">
                <a:solidFill>
                  <a:srgbClr val="0078D7"/>
                </a:solidFill>
              </a:rPr>
              <a:t>Azure Data Lake enables you to capture data of any size, type, and ingestion speed in one single place for operational and exploratory analytics.</a:t>
            </a:r>
          </a:p>
          <a:p>
            <a:r>
              <a:rPr lang="en-GB" dirty="0">
                <a:solidFill>
                  <a:srgbClr val="0078D7"/>
                </a:solidFill>
              </a:rPr>
              <a:t>Can be accessed from Hadoop (available with HDInsight cluster) using the </a:t>
            </a:r>
            <a:r>
              <a:rPr lang="en-GB" dirty="0" err="1">
                <a:solidFill>
                  <a:srgbClr val="0078D7"/>
                </a:solidFill>
              </a:rPr>
              <a:t>WebHDFS</a:t>
            </a:r>
            <a:r>
              <a:rPr lang="en-GB" dirty="0">
                <a:solidFill>
                  <a:srgbClr val="0078D7"/>
                </a:solidFill>
              </a:rPr>
              <a:t>-compatible REST APIs.</a:t>
            </a:r>
          </a:p>
          <a:p>
            <a:r>
              <a:rPr lang="en-GB" dirty="0">
                <a:solidFill>
                  <a:srgbClr val="0078D7"/>
                </a:solidFill>
              </a:rPr>
              <a:t>Specifically designed to enable analytics on the stored data and is tuned for performance for data analytics scenarios.</a:t>
            </a:r>
          </a:p>
          <a:p>
            <a:r>
              <a:rPr lang="en-GB" dirty="0">
                <a:solidFill>
                  <a:srgbClr val="0078D7"/>
                </a:solidFill>
              </a:rPr>
              <a:t>It includes, out of the box, all the enterprise-grade capabilities</a:t>
            </a:r>
          </a:p>
          <a:p>
            <a:pPr lvl="1"/>
            <a:r>
              <a:rPr lang="en-GB" dirty="0">
                <a:solidFill>
                  <a:srgbClr val="0078D7"/>
                </a:solidFill>
              </a:rPr>
              <a:t>security, manageability, scalability, reliability, and availability</a:t>
            </a:r>
          </a:p>
          <a:p>
            <a:r>
              <a:rPr lang="en-GB" dirty="0">
                <a:solidFill>
                  <a:srgbClr val="0078D7"/>
                </a:solidFill>
              </a:rPr>
              <a:t>Essential for real-world enterprise use cases.</a:t>
            </a:r>
          </a:p>
        </p:txBody>
      </p:sp>
    </p:spTree>
    <p:extLst>
      <p:ext uri="{BB962C8B-B14F-4D97-AF65-F5344CB8AC3E}">
        <p14:creationId xmlns:p14="http://schemas.microsoft.com/office/powerpoint/2010/main" val="201269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fontScale="90000"/>
          </a:bodyPr>
          <a:lstStyle/>
          <a:p>
            <a:r>
              <a:rPr lang="en-GB" sz="4800" b="1" dirty="0">
                <a:solidFill>
                  <a:schemeClr val="bg1"/>
                </a:solidFill>
              </a:rPr>
              <a:t>Clusters : Auto-scaling and Auto-termination </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a:bodyPr>
          <a:lstStyle/>
          <a:p>
            <a:endParaRPr lang="en-GB" dirty="0">
              <a:solidFill>
                <a:srgbClr val="0078D7"/>
              </a:solidFill>
            </a:endParaRPr>
          </a:p>
          <a:p>
            <a:r>
              <a:rPr lang="en-GB" dirty="0">
                <a:solidFill>
                  <a:srgbClr val="0078D7"/>
                </a:solidFill>
              </a:rPr>
              <a:t>Simplifies cluster management and reduces costs by eliminating wastage</a:t>
            </a:r>
          </a:p>
          <a:p>
            <a:r>
              <a:rPr lang="en-GB" dirty="0">
                <a:solidFill>
                  <a:srgbClr val="0078D7"/>
                </a:solidFill>
              </a:rPr>
              <a:t>When creating Azure Databricks clusters you can choose Autoscaling and Auto Termination options.</a:t>
            </a:r>
          </a:p>
          <a:p>
            <a:r>
              <a:rPr lang="en-GB" dirty="0">
                <a:solidFill>
                  <a:srgbClr val="0078D7"/>
                </a:solidFill>
              </a:rPr>
              <a:t>Autoscaling: Just specify the min and max number of clusters. Azure Databricks automatically scales up or down based on load.</a:t>
            </a:r>
          </a:p>
          <a:p>
            <a:r>
              <a:rPr lang="en-GB" dirty="0">
                <a:solidFill>
                  <a:srgbClr val="0078D7"/>
                </a:solidFill>
              </a:rPr>
              <a:t>Auto Termination: After the specified minutes of inactivity the cluster is automatically terminated.</a:t>
            </a:r>
          </a:p>
        </p:txBody>
      </p:sp>
    </p:spTree>
    <p:extLst>
      <p:ext uri="{BB962C8B-B14F-4D97-AF65-F5344CB8AC3E}">
        <p14:creationId xmlns:p14="http://schemas.microsoft.com/office/powerpoint/2010/main" val="231226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740</TotalTime>
  <Words>669</Words>
  <Application>Microsoft Office PowerPoint</Application>
  <PresentationFormat>Widescreen</PresentationFormat>
  <Paragraphs>91</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Azure Data Lake Store</vt:lpstr>
      <vt:lpstr>PowerPoint Presentation</vt:lpstr>
      <vt:lpstr>Azure Databricks</vt:lpstr>
      <vt:lpstr>Built on Open-Source</vt:lpstr>
      <vt:lpstr>Azure Ecosystem Integration</vt:lpstr>
      <vt:lpstr>What Azure Data Lake Offers?</vt:lpstr>
      <vt:lpstr>Data Lakes vs Data Warehouses</vt:lpstr>
      <vt:lpstr>What is Azure Data Lake Store?</vt:lpstr>
      <vt:lpstr>Clusters : Auto-scaling and Auto-termination </vt:lpstr>
      <vt:lpstr>Azure Data Lake Store vs Azure Blob Storage</vt:lpstr>
      <vt:lpstr>Azure Data Lake Analytics</vt:lpstr>
      <vt:lpstr>Data Lake Analytics Key Capabilities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dc:title>
  <dc:creator>Mohammed Ramees P</dc:creator>
  <cp:lastModifiedBy>Mohammed Ramees P</cp:lastModifiedBy>
  <cp:revision>65</cp:revision>
  <dcterms:created xsi:type="dcterms:W3CDTF">2018-04-28T09:02:50Z</dcterms:created>
  <dcterms:modified xsi:type="dcterms:W3CDTF">2018-06-09T22:16:55Z</dcterms:modified>
</cp:coreProperties>
</file>