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3" r:id="rId2"/>
    <p:sldId id="434" r:id="rId3"/>
    <p:sldId id="435" r:id="rId4"/>
    <p:sldId id="443" r:id="rId5"/>
    <p:sldId id="446" r:id="rId6"/>
    <p:sldId id="447" r:id="rId7"/>
    <p:sldId id="452" r:id="rId8"/>
    <p:sldId id="448" r:id="rId9"/>
    <p:sldId id="449" r:id="rId10"/>
    <p:sldId id="450" r:id="rId11"/>
    <p:sldId id="437" r:id="rId12"/>
    <p:sldId id="439" r:id="rId13"/>
    <p:sldId id="440" r:id="rId14"/>
    <p:sldId id="441" r:id="rId15"/>
    <p:sldId id="438" r:id="rId16"/>
    <p:sldId id="453" r:id="rId17"/>
    <p:sldId id="454" r:id="rId18"/>
    <p:sldId id="45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7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820" autoAdjust="0"/>
  </p:normalViewPr>
  <p:slideViewPr>
    <p:cSldViewPr snapToGrid="0">
      <p:cViewPr varScale="1">
        <p:scale>
          <a:sx n="62" d="100"/>
          <a:sy n="62" d="100"/>
        </p:scale>
        <p:origin x="3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0C865-36BA-42ED-9075-CC27A762619E}" type="datetimeFigureOut">
              <a:rPr lang="en-US" smtClean="0"/>
              <a:t>10-Jun-18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BEFA2-DB8E-4505-A796-82D0DCB4D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7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BEFA2-DB8E-4505-A796-82D0DCB4D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6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820A-F751-433C-A0B8-B43C2D6BF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449F0-14E3-403A-BBF9-24F935A22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B5F67-5B74-463B-BEDC-EC9368CB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10-Jun-18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97C9A-2990-46CD-B670-8EA73930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B341D-0B44-4683-A7C5-31744BDA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7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DC43-9DA2-4FAF-A674-19784D70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E1E77-F622-4245-A139-0A9087B27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FE982-A790-4C6F-A0F6-7966C848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10-Jun-18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5FDA4-FE53-4C05-BB80-A4AED60C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4C9A8-5D2F-4C86-A14A-A1C37748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9ABC6-8C87-4636-BE46-8B4664D71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A5225-B31B-4574-894C-1AF44E69C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A6066-DC08-450F-821F-C62F527B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10-Jun-18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B4170-4DA6-4429-B4E5-E8A6E3CA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EAA7A-DEFC-4088-A88A-E8FAC93D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0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E353-7CE1-44B4-93D7-CC0B2769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4F862-05F5-4195-BC1B-62A4EE2B8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370C5-F146-474D-9522-A1EDDE2E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10-Jun-18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7A41F-9BC6-4AF8-B70B-FB344382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35A4-305A-467A-950C-09074FBB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9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0255-E75E-4450-9639-3578B263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D47A9-95DC-4F2F-8E66-2837D4388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4C643-4A81-491A-B138-886FB626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10-Jun-18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A58DB-F64B-4A1E-884E-3777EA18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F87C3-7EB5-4C07-A665-1B7C014E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9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ABDF-3F80-4818-B54A-2779DD89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1A77E-13C8-4FA3-ADEB-F3C1F4E2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DB5D0-689A-44AD-A1C9-EC14195C5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92E8C-9CCD-4221-A404-DA5CF3DB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10-Jun-18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9EFF7-33E7-4AB8-87F9-01379B76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A1FBB-DCB5-492D-B3DE-659A8F7B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7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FEAE-E7DD-41CE-9C4D-7319C8A4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EB357-643F-464E-AA6C-99BB7AB66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CA8A4-C4D9-4922-84CD-93BEEB651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66C01-C586-48D2-BBB3-7D8AF935B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17EF4-AE78-4E97-9DD8-D9E8B49AA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8CE50-2AF1-4D15-9FCB-D1FF7B61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10-Jun-18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24A7F2-5255-4CD0-8CA9-61ADEB3E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46297E-A73F-438F-9AAB-A7F8F05B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7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EE01-5F2F-4F52-8944-AB9BC781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B3D40-BF3B-4FDD-9671-02E93791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10-Jun-18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D50C6-291D-4EB0-8B4E-052D38DB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0952C-8145-46AB-A2A6-E5DEA7B2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2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185AE-B2A5-40C5-A6F8-C0DD67A6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10-Jun-18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CBB6C-D680-4CA6-A66D-BD1725E4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32C0F-60AC-4483-97CE-75C5598D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452C-3727-4A4B-86BE-CE845191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61721-9251-4A4D-B310-BE3FD8BCE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3FFEC-DDCA-4AD1-A76F-2A905A98F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1FF2D-5864-4251-A3DA-79C9ECCA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10-Jun-18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2D38D-125F-47CD-B2D7-191891AF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8AA65-D17E-4AB7-8D84-6A2874D9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F0A4-0B0D-4C11-8791-200F427A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DF5FD-0BD2-4AC9-B69B-1825922AE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B7A38-BB63-4820-AD9D-598625C5B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D0742-0BCD-4B1B-87EE-4F2D44F0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10-Jun-18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0F867-9D7F-458E-A424-4ACE2E20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52374-0FA8-4447-8CE6-955E0A6B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3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C00CE-8F67-4F0C-8722-C6FC1D21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0A695-C2CE-4381-B463-37D69ADCB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C9F5F-4E36-4416-A1CC-FD84FCDEA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93C64-7AE5-4241-A504-71455322F0AE}" type="datetimeFigureOut">
              <a:rPr lang="en-US" smtClean="0"/>
              <a:t>10-Jun-18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707F0-4D5D-4C21-802C-1107889E4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B09D-C4DB-4A7E-9DF7-C461CEE32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7FE069-FD29-462D-9246-A63C07599272}"/>
              </a:ext>
            </a:extLst>
          </p:cNvPr>
          <p:cNvSpPr/>
          <p:nvPr/>
        </p:nvSpPr>
        <p:spPr>
          <a:xfrm>
            <a:off x="0" y="3925956"/>
            <a:ext cx="12192000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BE01D-ECBE-41BA-8A0B-6AF0A01AF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925956"/>
            <a:ext cx="10363200" cy="1015663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0078D7"/>
                </a:solidFill>
              </a:rPr>
              <a:t>Azure Databricks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6CE5CF-4FE5-418F-94E6-D68006424FFC}"/>
              </a:ext>
            </a:extLst>
          </p:cNvPr>
          <p:cNvCxnSpPr>
            <a:cxnSpLocks/>
          </p:cNvCxnSpPr>
          <p:nvPr/>
        </p:nvCxnSpPr>
        <p:spPr>
          <a:xfrm flipH="1">
            <a:off x="7414591" y="3717235"/>
            <a:ext cx="910421" cy="1490869"/>
          </a:xfrm>
          <a:prstGeom prst="line">
            <a:avLst/>
          </a:prstGeom>
          <a:ln w="76200">
            <a:solidFill>
              <a:srgbClr val="0078D7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2A60EC3-5A94-4EDB-A6C0-E45FFE3387C8}"/>
              </a:ext>
            </a:extLst>
          </p:cNvPr>
          <p:cNvSpPr txBox="1"/>
          <p:nvPr/>
        </p:nvSpPr>
        <p:spPr>
          <a:xfrm>
            <a:off x="8046720" y="3985590"/>
            <a:ext cx="4145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0078D7"/>
              </a:solidFill>
            </a:endParaRPr>
          </a:p>
          <a:p>
            <a:r>
              <a:rPr lang="en-US" sz="3200" dirty="0">
                <a:solidFill>
                  <a:srgbClr val="0078D7"/>
                </a:solidFill>
              </a:rPr>
              <a:t>[Speaker Name]</a:t>
            </a:r>
          </a:p>
        </p:txBody>
      </p:sp>
    </p:spTree>
    <p:extLst>
      <p:ext uri="{BB962C8B-B14F-4D97-AF65-F5344CB8AC3E}">
        <p14:creationId xmlns:p14="http://schemas.microsoft.com/office/powerpoint/2010/main" val="206896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Clusters : Auto-scaling and Auto-termination 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Simplifies cluster management and reduces costs by eliminating wastage</a:t>
            </a:r>
          </a:p>
          <a:p>
            <a:r>
              <a:rPr lang="en-GB" dirty="0">
                <a:solidFill>
                  <a:srgbClr val="0078D7"/>
                </a:solidFill>
              </a:rPr>
              <a:t>When creating Azure Databricks clusters you can choose Autoscaling and Auto Termination options.</a:t>
            </a:r>
          </a:p>
          <a:p>
            <a:r>
              <a:rPr lang="en-GB" dirty="0">
                <a:solidFill>
                  <a:srgbClr val="0078D7"/>
                </a:solidFill>
              </a:rPr>
              <a:t>Autoscaling: Just specify the min and max number of clusters. Azure Databricks automatically scales up or down based on load.</a:t>
            </a:r>
          </a:p>
          <a:p>
            <a:r>
              <a:rPr lang="en-GB" dirty="0">
                <a:solidFill>
                  <a:srgbClr val="0078D7"/>
                </a:solidFill>
              </a:rPr>
              <a:t>Auto Termination: After the specified minutes of inactivity the cluster is automatically terminated.</a:t>
            </a:r>
          </a:p>
        </p:txBody>
      </p:sp>
    </p:spTree>
    <p:extLst>
      <p:ext uri="{BB962C8B-B14F-4D97-AF65-F5344CB8AC3E}">
        <p14:creationId xmlns:p14="http://schemas.microsoft.com/office/powerpoint/2010/main" val="231226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Jobs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Jobs are the mechanism to submit Spark application code for execution on the Databricks clusters</a:t>
            </a:r>
          </a:p>
          <a:p>
            <a:r>
              <a:rPr lang="en-GB" dirty="0">
                <a:solidFill>
                  <a:srgbClr val="0078D7"/>
                </a:solidFill>
              </a:rPr>
              <a:t>Spark application code is submitted as a ‘Job’ for execution on Azure Databricks clusters</a:t>
            </a:r>
          </a:p>
          <a:p>
            <a:r>
              <a:rPr lang="en-GB" dirty="0">
                <a:solidFill>
                  <a:srgbClr val="0078D7"/>
                </a:solidFill>
              </a:rPr>
              <a:t>Jobs execute either ‘Notebooks’ or ‘Jars’</a:t>
            </a:r>
          </a:p>
          <a:p>
            <a:r>
              <a:rPr lang="en-GB" dirty="0">
                <a:solidFill>
                  <a:srgbClr val="0078D7"/>
                </a:solidFill>
              </a:rPr>
              <a:t>Azure Databricks provide a comprehensive set of graphical tools to create, manage and monitor Jobs.</a:t>
            </a:r>
          </a:p>
        </p:txBody>
      </p:sp>
    </p:spTree>
    <p:extLst>
      <p:ext uri="{BB962C8B-B14F-4D97-AF65-F5344CB8AC3E}">
        <p14:creationId xmlns:p14="http://schemas.microsoft.com/office/powerpoint/2010/main" val="370247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Workspaces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Workspaces enables users to organize—and share—their Notebooks, Libraries and Dashboards</a:t>
            </a:r>
          </a:p>
          <a:p>
            <a:r>
              <a:rPr lang="en-GB" dirty="0">
                <a:solidFill>
                  <a:srgbClr val="0078D7"/>
                </a:solidFill>
              </a:rPr>
              <a:t>Everything in a workspace is ordered into hierarchical folders </a:t>
            </a:r>
          </a:p>
          <a:p>
            <a:r>
              <a:rPr lang="en-GB" dirty="0">
                <a:solidFill>
                  <a:srgbClr val="0078D7"/>
                </a:solidFill>
              </a:rPr>
              <a:t>Fine grained access controls can be defined in workspaces to enable secure collaboration among </a:t>
            </a:r>
            <a:r>
              <a:rPr lang="en-GB" dirty="0" err="1">
                <a:solidFill>
                  <a:srgbClr val="0078D7"/>
                </a:solidFill>
              </a:rPr>
              <a:t>collegues</a:t>
            </a:r>
            <a:r>
              <a:rPr lang="en-GB" dirty="0">
                <a:solidFill>
                  <a:srgbClr val="0078D7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9452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86584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584"/>
            <a:ext cx="10515600" cy="4819015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Notebooks are not only for authoring Spark applications but can be run/executed directly on clusters</a:t>
            </a:r>
          </a:p>
          <a:p>
            <a:pPr lvl="1"/>
            <a:r>
              <a:rPr lang="en-GB" dirty="0" err="1">
                <a:solidFill>
                  <a:srgbClr val="0078D7"/>
                </a:solidFill>
              </a:rPr>
              <a:t>Shift+Enter</a:t>
            </a:r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Notebooks support fine grained permissions—so they can be securely shared with colleagues for collaboration (see following slide for details on permissions and abilities)</a:t>
            </a:r>
          </a:p>
          <a:p>
            <a:r>
              <a:rPr lang="en-GB" dirty="0">
                <a:solidFill>
                  <a:srgbClr val="0078D7"/>
                </a:solidFill>
              </a:rPr>
              <a:t>Notebooks are well-suited for prototyping, rapid development, exploration, discovery and iterative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338310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Visualization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All notebooks, regardless of their language, support Databricks visualizations.</a:t>
            </a:r>
          </a:p>
          <a:p>
            <a:r>
              <a:rPr lang="en-GB" dirty="0">
                <a:solidFill>
                  <a:srgbClr val="0078D7"/>
                </a:solidFill>
              </a:rPr>
              <a:t>When you run the notebook the visualizations are rendered inside the notebook in-place</a:t>
            </a:r>
          </a:p>
          <a:p>
            <a:r>
              <a:rPr lang="en-GB" dirty="0">
                <a:solidFill>
                  <a:srgbClr val="0078D7"/>
                </a:solidFill>
              </a:rPr>
              <a:t>The visualizations are written in HTML.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 You can save the HTML of the entire notebook by exporting to HTML.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If you use Matplotlib, the plots are rendered as images so you can just right click and download the image</a:t>
            </a:r>
          </a:p>
          <a:p>
            <a:r>
              <a:rPr lang="en-GB" dirty="0">
                <a:solidFill>
                  <a:srgbClr val="0078D7"/>
                </a:solidFill>
              </a:rPr>
              <a:t>You can change the plot type just by picking from the selection</a:t>
            </a:r>
          </a:p>
        </p:txBody>
      </p:sp>
    </p:spTree>
    <p:extLst>
      <p:ext uri="{BB962C8B-B14F-4D97-AF65-F5344CB8AC3E}">
        <p14:creationId xmlns:p14="http://schemas.microsoft.com/office/powerpoint/2010/main" val="182836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Use cases – Modern Big Data Warehouse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GB" dirty="0">
              <a:solidFill>
                <a:srgbClr val="002060"/>
              </a:solidFill>
            </a:endParaRPr>
          </a:p>
          <a:p>
            <a:endParaRPr lang="en-GB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8C3B21-8313-48D2-82F3-BE714A9671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34" b="7254"/>
          <a:stretch/>
        </p:blipFill>
        <p:spPr>
          <a:xfrm>
            <a:off x="41528" y="1975326"/>
            <a:ext cx="12135232" cy="463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9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Use cases – Advanced Analytics on </a:t>
            </a:r>
            <a:r>
              <a:rPr lang="en-US" sz="4800" b="1">
                <a:solidFill>
                  <a:schemeClr val="bg1"/>
                </a:solidFill>
              </a:rPr>
              <a:t>Big Data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GB" dirty="0">
              <a:solidFill>
                <a:srgbClr val="002060"/>
              </a:solidFill>
            </a:endParaRPr>
          </a:p>
          <a:p>
            <a:endParaRPr lang="en-GB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3E288-EEE3-4822-81EE-D1B7DE7FB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" y="1825625"/>
            <a:ext cx="11582402" cy="49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9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Use cases – </a:t>
            </a:r>
            <a:r>
              <a:rPr lang="en-GB" sz="4800" b="1" dirty="0">
                <a:solidFill>
                  <a:schemeClr val="bg1"/>
                </a:solidFill>
              </a:rPr>
              <a:t>Real-time analytics on Big Data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GB" dirty="0">
              <a:solidFill>
                <a:srgbClr val="002060"/>
              </a:solidFill>
            </a:endParaRPr>
          </a:p>
          <a:p>
            <a:endParaRPr lang="en-GB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4FF36-87D4-4629-BF88-DFFAD7A15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59" y="1892459"/>
            <a:ext cx="11612882" cy="487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2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5CB9-4F62-41FE-9DCA-3AEE100A7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6494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6486"/>
            <a:ext cx="10515600" cy="1603375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>
                <a:solidFill>
                  <a:srgbClr val="0078D7"/>
                </a:solidFill>
              </a:rPr>
              <a:t>A fast, easy and collaborative Apache® Spark™ based analytics platform optimized for Azure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A8743A-F128-4EA7-91D5-748AA3500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1628139"/>
            <a:ext cx="68865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0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Azure Databricks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Designed in collaboration with the founders of Apache Spark</a:t>
            </a:r>
          </a:p>
          <a:p>
            <a:r>
              <a:rPr lang="en-GB" dirty="0">
                <a:solidFill>
                  <a:srgbClr val="0078D7"/>
                </a:solidFill>
              </a:rPr>
              <a:t>One-click set up; streamlined workflows</a:t>
            </a:r>
          </a:p>
          <a:p>
            <a:r>
              <a:rPr lang="en-GB" dirty="0">
                <a:solidFill>
                  <a:srgbClr val="0078D7"/>
                </a:solidFill>
              </a:rPr>
              <a:t>Interactive workspace that enables collaboration between data scientists, data engineers, and business analysts.</a:t>
            </a:r>
          </a:p>
          <a:p>
            <a:r>
              <a:rPr lang="en-GB" dirty="0">
                <a:solidFill>
                  <a:srgbClr val="0078D7"/>
                </a:solidFill>
              </a:rPr>
              <a:t>Native integration with Azure services (Power BI, SQL DW, Cosmos DB, Blob Storage)</a:t>
            </a:r>
          </a:p>
          <a:p>
            <a:r>
              <a:rPr lang="en-GB" dirty="0">
                <a:solidFill>
                  <a:srgbClr val="0078D7"/>
                </a:solidFill>
              </a:rPr>
              <a:t>Enterprise-grade Azure security (Active Directory integration, compliance, enterprise -grade SLAs)</a:t>
            </a:r>
          </a:p>
        </p:txBody>
      </p:sp>
    </p:spTree>
    <p:extLst>
      <p:ext uri="{BB962C8B-B14F-4D97-AF65-F5344CB8AC3E}">
        <p14:creationId xmlns:p14="http://schemas.microsoft.com/office/powerpoint/2010/main" val="178854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-1524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Apache Spark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dirty="0">
                <a:solidFill>
                  <a:srgbClr val="0078D7"/>
                </a:solidFill>
              </a:rPr>
              <a:t>An unified, open source, parallel, data processing framework for Big Data Analytics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9F750-3409-493D-AFDD-7A4EDDB70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47" b="7735"/>
          <a:stretch/>
        </p:blipFill>
        <p:spPr>
          <a:xfrm>
            <a:off x="1219214" y="2651760"/>
            <a:ext cx="10515600" cy="386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5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Advantages of a unified platform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Improves developer productivity – a single consistent set of APIs </a:t>
            </a:r>
          </a:p>
          <a:p>
            <a:r>
              <a:rPr lang="en-GB" dirty="0">
                <a:solidFill>
                  <a:srgbClr val="0078D7"/>
                </a:solidFill>
              </a:rPr>
              <a:t>All different systems in the Spark share the same abstraction </a:t>
            </a:r>
          </a:p>
          <a:p>
            <a:r>
              <a:rPr lang="en-GB" dirty="0">
                <a:solidFill>
                  <a:srgbClr val="0078D7"/>
                </a:solidFill>
              </a:rPr>
              <a:t>Developers can mix and match different kind of processing in the same application. This is a common requirement for many big data pipelines </a:t>
            </a:r>
          </a:p>
          <a:p>
            <a:r>
              <a:rPr lang="en-GB" dirty="0">
                <a:solidFill>
                  <a:srgbClr val="0078D7"/>
                </a:solidFill>
              </a:rPr>
              <a:t>Performance improves because unnecessary movement of data across engines is eliminated </a:t>
            </a:r>
          </a:p>
        </p:txBody>
      </p:sp>
    </p:spTree>
    <p:extLst>
      <p:ext uri="{BB962C8B-B14F-4D97-AF65-F5344CB8AC3E}">
        <p14:creationId xmlns:p14="http://schemas.microsoft.com/office/powerpoint/2010/main" val="311467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Differentiated experience on Azure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Enhance Productivity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Get started quickly by launching your new Spark environment with one click.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Share your insights in powerful ways through rich integration with Power BI.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Improve collaboration amongst your analytics team through a unified workspace.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Innovate faster with native integration with rest of Azure platform</a:t>
            </a:r>
          </a:p>
          <a:p>
            <a:r>
              <a:rPr lang="en-GB" dirty="0">
                <a:solidFill>
                  <a:srgbClr val="0078D7"/>
                </a:solidFill>
              </a:rPr>
              <a:t>Build on the most compliant cloud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Simplify security and identity control with built-in integration with Active Directory.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Regulate access with fine-grained user permissions to Azure Databricks’ notebooks, clusters, jobs and data.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Build with confidence on the trusted cloud backed by unmatched support, compliance and SLAs.</a:t>
            </a:r>
          </a:p>
          <a:p>
            <a:r>
              <a:rPr lang="en-GB" dirty="0">
                <a:solidFill>
                  <a:srgbClr val="0078D7"/>
                </a:solidFill>
              </a:rPr>
              <a:t>Scale without limits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Operate at massive scale without limits globally.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Accelerate data processing with the fastest Spark engine.</a:t>
            </a:r>
          </a:p>
        </p:txBody>
      </p:sp>
    </p:spTree>
    <p:extLst>
      <p:ext uri="{BB962C8B-B14F-4D97-AF65-F5344CB8AC3E}">
        <p14:creationId xmlns:p14="http://schemas.microsoft.com/office/powerpoint/2010/main" val="108402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EC7E-6F28-4596-9DF5-F8193EA7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E120-4CC2-4D78-9E0A-6017103BA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AD1F25-7436-4A8B-9661-22B699F180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1" t="2222" r="1178" b="2000"/>
          <a:stretch/>
        </p:blipFill>
        <p:spPr>
          <a:xfrm>
            <a:off x="1" y="310476"/>
            <a:ext cx="12192000" cy="654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3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Azure Databricks Core Artifacts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AADE8F-688D-4FF9-AEB0-3DD7B336F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1106" y="2187257"/>
            <a:ext cx="80097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0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Integration with AAD 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There is no need to define users—and their access control—separately in Databricks. </a:t>
            </a:r>
          </a:p>
          <a:p>
            <a:r>
              <a:rPr lang="en-GB" dirty="0">
                <a:solidFill>
                  <a:srgbClr val="0078D7"/>
                </a:solidFill>
              </a:rPr>
              <a:t>AAD users can be used directly in Azure Databricks for all user-based access control (Clusters, Jobs, Notebooks etc.).</a:t>
            </a:r>
          </a:p>
          <a:p>
            <a:r>
              <a:rPr lang="en-GB" dirty="0">
                <a:solidFill>
                  <a:srgbClr val="0078D7"/>
                </a:solidFill>
              </a:rPr>
              <a:t>Databricks has delegated user authentication to AAD enabling single-sign on (SSO) and unified authentication.</a:t>
            </a:r>
          </a:p>
          <a:p>
            <a:r>
              <a:rPr lang="en-GB" dirty="0">
                <a:solidFill>
                  <a:srgbClr val="0078D7"/>
                </a:solidFill>
              </a:rPr>
              <a:t>Notebooks, and their outputs, are stored in the Databricks account. However, </a:t>
            </a:r>
            <a:r>
              <a:rPr lang="en-GB" dirty="0" err="1">
                <a:solidFill>
                  <a:srgbClr val="0078D7"/>
                </a:solidFill>
              </a:rPr>
              <a:t>AADbased</a:t>
            </a:r>
            <a:r>
              <a:rPr lang="en-GB" dirty="0">
                <a:solidFill>
                  <a:srgbClr val="0078D7"/>
                </a:solidFill>
              </a:rPr>
              <a:t> access-control ensures that only authorized users can access them.</a:t>
            </a:r>
          </a:p>
        </p:txBody>
      </p:sp>
    </p:spTree>
    <p:extLst>
      <p:ext uri="{BB962C8B-B14F-4D97-AF65-F5344CB8AC3E}">
        <p14:creationId xmlns:p14="http://schemas.microsoft.com/office/powerpoint/2010/main" val="201269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713</Words>
  <Application>Microsoft Office PowerPoint</Application>
  <PresentationFormat>Widescreen</PresentationFormat>
  <Paragraphs>76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Azure Databricks</vt:lpstr>
      <vt:lpstr>PowerPoint Presentation</vt:lpstr>
      <vt:lpstr>Azure Databricks</vt:lpstr>
      <vt:lpstr>Apache Spark</vt:lpstr>
      <vt:lpstr>Advantages of a unified platform</vt:lpstr>
      <vt:lpstr>Differentiated experience on Azure</vt:lpstr>
      <vt:lpstr>PowerPoint Presentation</vt:lpstr>
      <vt:lpstr>Azure Databricks Core Artifacts </vt:lpstr>
      <vt:lpstr>Integration with AAD </vt:lpstr>
      <vt:lpstr>Clusters : Auto-scaling and Auto-termination </vt:lpstr>
      <vt:lpstr>Jobs </vt:lpstr>
      <vt:lpstr>Workspaces</vt:lpstr>
      <vt:lpstr>Notebooks</vt:lpstr>
      <vt:lpstr>Visualization </vt:lpstr>
      <vt:lpstr>Use cases – Modern Big Data Warehouse </vt:lpstr>
      <vt:lpstr>Use cases – Advanced Analytics on Big Data</vt:lpstr>
      <vt:lpstr>Use cases – Real-time analytics on Big Data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Mohammed Ramees P</dc:creator>
  <cp:lastModifiedBy>Mohammed Ramees P</cp:lastModifiedBy>
  <cp:revision>61</cp:revision>
  <dcterms:created xsi:type="dcterms:W3CDTF">2018-04-28T09:02:50Z</dcterms:created>
  <dcterms:modified xsi:type="dcterms:W3CDTF">2018-06-09T19:49:18Z</dcterms:modified>
</cp:coreProperties>
</file>