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03" r:id="rId2"/>
    <p:sldId id="434" r:id="rId3"/>
    <p:sldId id="458" r:id="rId4"/>
    <p:sldId id="459" r:id="rId5"/>
    <p:sldId id="461" r:id="rId6"/>
    <p:sldId id="45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FFFFFF"/>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293" autoAdjust="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0C865-36BA-42ED-9075-CC27A762619E}" type="datetimeFigureOut">
              <a:rPr lang="en-US" smtClean="0"/>
              <a:t>12-Jun-18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0BEFA2-DB8E-4505-A796-82D0DCB4D6FB}" type="slidenum">
              <a:rPr lang="en-US" smtClean="0"/>
              <a:t>‹#›</a:t>
            </a:fld>
            <a:endParaRPr lang="en-US"/>
          </a:p>
        </p:txBody>
      </p:sp>
    </p:spTree>
    <p:extLst>
      <p:ext uri="{BB962C8B-B14F-4D97-AF65-F5344CB8AC3E}">
        <p14:creationId xmlns:p14="http://schemas.microsoft.com/office/powerpoint/2010/main" val="1186273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4670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1591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6969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820A-F751-433C-A0B8-B43C2D6BF5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3449F0-14E3-403A-BBF9-24F935A22B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5B5F67-5B74-463B-BEDC-EC9368CB7E60}"/>
              </a:ext>
            </a:extLst>
          </p:cNvPr>
          <p:cNvSpPr>
            <a:spLocks noGrp="1"/>
          </p:cNvSpPr>
          <p:nvPr>
            <p:ph type="dt" sz="half" idx="10"/>
          </p:nvPr>
        </p:nvSpPr>
        <p:spPr/>
        <p:txBody>
          <a:bodyPr/>
          <a:lstStyle/>
          <a:p>
            <a:fld id="{C4893C64-7AE5-4241-A504-71455322F0AE}" type="datetimeFigureOut">
              <a:rPr lang="en-US" smtClean="0"/>
              <a:t>12-Jun-18</a:t>
            </a:fld>
            <a:endParaRPr lang="en-US"/>
          </a:p>
        </p:txBody>
      </p:sp>
      <p:sp>
        <p:nvSpPr>
          <p:cNvPr id="5" name="Footer Placeholder 4">
            <a:extLst>
              <a:ext uri="{FF2B5EF4-FFF2-40B4-BE49-F238E27FC236}">
                <a16:creationId xmlns:a16="http://schemas.microsoft.com/office/drawing/2014/main" id="{FC197C9A-2990-46CD-B670-8EA739309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B341D-0B44-4683-A7C5-31744BDA0E05}"/>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248257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DC43-9DA2-4FAF-A674-19784D7011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8E1E77-F622-4245-A139-0A9087B27D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FE982-A790-4C6F-A0F6-7966C848FDBE}"/>
              </a:ext>
            </a:extLst>
          </p:cNvPr>
          <p:cNvSpPr>
            <a:spLocks noGrp="1"/>
          </p:cNvSpPr>
          <p:nvPr>
            <p:ph type="dt" sz="half" idx="10"/>
          </p:nvPr>
        </p:nvSpPr>
        <p:spPr/>
        <p:txBody>
          <a:bodyPr/>
          <a:lstStyle/>
          <a:p>
            <a:fld id="{C4893C64-7AE5-4241-A504-71455322F0AE}" type="datetimeFigureOut">
              <a:rPr lang="en-US" smtClean="0"/>
              <a:t>12-Jun-18</a:t>
            </a:fld>
            <a:endParaRPr lang="en-US"/>
          </a:p>
        </p:txBody>
      </p:sp>
      <p:sp>
        <p:nvSpPr>
          <p:cNvPr id="5" name="Footer Placeholder 4">
            <a:extLst>
              <a:ext uri="{FF2B5EF4-FFF2-40B4-BE49-F238E27FC236}">
                <a16:creationId xmlns:a16="http://schemas.microsoft.com/office/drawing/2014/main" id="{4855FDA4-FE53-4C05-BB80-A4AED60C4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4C9A8-5D2F-4C86-A14A-A1C37748679C}"/>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36477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B9ABC6-8C87-4636-BE46-8B4664D711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1A5225-B31B-4574-894C-1AF44E69CE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A6066-DC08-450F-821F-C62F527B3686}"/>
              </a:ext>
            </a:extLst>
          </p:cNvPr>
          <p:cNvSpPr>
            <a:spLocks noGrp="1"/>
          </p:cNvSpPr>
          <p:nvPr>
            <p:ph type="dt" sz="half" idx="10"/>
          </p:nvPr>
        </p:nvSpPr>
        <p:spPr/>
        <p:txBody>
          <a:bodyPr/>
          <a:lstStyle/>
          <a:p>
            <a:fld id="{C4893C64-7AE5-4241-A504-71455322F0AE}" type="datetimeFigureOut">
              <a:rPr lang="en-US" smtClean="0"/>
              <a:t>12-Jun-18</a:t>
            </a:fld>
            <a:endParaRPr lang="en-US"/>
          </a:p>
        </p:txBody>
      </p:sp>
      <p:sp>
        <p:nvSpPr>
          <p:cNvPr id="5" name="Footer Placeholder 4">
            <a:extLst>
              <a:ext uri="{FF2B5EF4-FFF2-40B4-BE49-F238E27FC236}">
                <a16:creationId xmlns:a16="http://schemas.microsoft.com/office/drawing/2014/main" id="{58EB4170-4DA6-4429-B4E5-E8A6E3CA2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EAA7A-DEFC-4088-A88A-E8FAC93D158A}"/>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76160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E353-7CE1-44B4-93D7-CC0B2769B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4F862-05F5-4195-BC1B-62A4EE2B899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370C5-F146-474D-9522-A1EDDE2E8C9D}"/>
              </a:ext>
            </a:extLst>
          </p:cNvPr>
          <p:cNvSpPr>
            <a:spLocks noGrp="1"/>
          </p:cNvSpPr>
          <p:nvPr>
            <p:ph type="dt" sz="half" idx="10"/>
          </p:nvPr>
        </p:nvSpPr>
        <p:spPr/>
        <p:txBody>
          <a:bodyPr/>
          <a:lstStyle/>
          <a:p>
            <a:fld id="{C4893C64-7AE5-4241-A504-71455322F0AE}" type="datetimeFigureOut">
              <a:rPr lang="en-US" smtClean="0"/>
              <a:t>12-Jun-18</a:t>
            </a:fld>
            <a:endParaRPr lang="en-US"/>
          </a:p>
        </p:txBody>
      </p:sp>
      <p:sp>
        <p:nvSpPr>
          <p:cNvPr id="5" name="Footer Placeholder 4">
            <a:extLst>
              <a:ext uri="{FF2B5EF4-FFF2-40B4-BE49-F238E27FC236}">
                <a16:creationId xmlns:a16="http://schemas.microsoft.com/office/drawing/2014/main" id="{3427A41F-9BC6-4AF8-B70B-FB344382D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035A4-305A-467A-950C-09074FBBA084}"/>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280219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0255-E75E-4450-9639-3578B2633C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7D47A9-95DC-4F2F-8E66-2837D4388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84C643-4A81-491A-B138-886FB62677D8}"/>
              </a:ext>
            </a:extLst>
          </p:cNvPr>
          <p:cNvSpPr>
            <a:spLocks noGrp="1"/>
          </p:cNvSpPr>
          <p:nvPr>
            <p:ph type="dt" sz="half" idx="10"/>
          </p:nvPr>
        </p:nvSpPr>
        <p:spPr/>
        <p:txBody>
          <a:bodyPr/>
          <a:lstStyle/>
          <a:p>
            <a:fld id="{C4893C64-7AE5-4241-A504-71455322F0AE}" type="datetimeFigureOut">
              <a:rPr lang="en-US" smtClean="0"/>
              <a:t>12-Jun-18</a:t>
            </a:fld>
            <a:endParaRPr lang="en-US"/>
          </a:p>
        </p:txBody>
      </p:sp>
      <p:sp>
        <p:nvSpPr>
          <p:cNvPr id="5" name="Footer Placeholder 4">
            <a:extLst>
              <a:ext uri="{FF2B5EF4-FFF2-40B4-BE49-F238E27FC236}">
                <a16:creationId xmlns:a16="http://schemas.microsoft.com/office/drawing/2014/main" id="{AB8A58DB-F64B-4A1E-884E-3777EA183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F87C3-7EB5-4C07-A665-1B7C014EE3F1}"/>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360789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ABDF-3F80-4818-B54A-2779DD8954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21A77E-13C8-4FA3-ADEB-F3C1F4E27E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FDB5D0-689A-44AD-A1C9-EC14195C5E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92E8C-9CCD-4221-A404-DA5CF3DBB8C5}"/>
              </a:ext>
            </a:extLst>
          </p:cNvPr>
          <p:cNvSpPr>
            <a:spLocks noGrp="1"/>
          </p:cNvSpPr>
          <p:nvPr>
            <p:ph type="dt" sz="half" idx="10"/>
          </p:nvPr>
        </p:nvSpPr>
        <p:spPr/>
        <p:txBody>
          <a:bodyPr/>
          <a:lstStyle/>
          <a:p>
            <a:fld id="{C4893C64-7AE5-4241-A504-71455322F0AE}" type="datetimeFigureOut">
              <a:rPr lang="en-US" smtClean="0"/>
              <a:t>12-Jun-18</a:t>
            </a:fld>
            <a:endParaRPr lang="en-US"/>
          </a:p>
        </p:txBody>
      </p:sp>
      <p:sp>
        <p:nvSpPr>
          <p:cNvPr id="6" name="Footer Placeholder 5">
            <a:extLst>
              <a:ext uri="{FF2B5EF4-FFF2-40B4-BE49-F238E27FC236}">
                <a16:creationId xmlns:a16="http://schemas.microsoft.com/office/drawing/2014/main" id="{8B59EFF7-33E7-4AB8-87F9-01379B769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A1FBB-DCB5-492D-B3DE-659A8F7B4CC7}"/>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239237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FEAE-E7DD-41CE-9C4D-7319C8A41B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DEB357-643F-464E-AA6C-99BB7AB66D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3CA8A4-C4D9-4922-84CD-93BEEB651B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F66C01-C586-48D2-BBB3-7D8AF935B8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117EF4-AE78-4E97-9DD8-D9E8B49AAE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48CE50-2AF1-4D15-9FCB-D1FF7B61A7FB}"/>
              </a:ext>
            </a:extLst>
          </p:cNvPr>
          <p:cNvSpPr>
            <a:spLocks noGrp="1"/>
          </p:cNvSpPr>
          <p:nvPr>
            <p:ph type="dt" sz="half" idx="10"/>
          </p:nvPr>
        </p:nvSpPr>
        <p:spPr/>
        <p:txBody>
          <a:bodyPr/>
          <a:lstStyle/>
          <a:p>
            <a:fld id="{C4893C64-7AE5-4241-A504-71455322F0AE}" type="datetimeFigureOut">
              <a:rPr lang="en-US" smtClean="0"/>
              <a:t>12-Jun-18</a:t>
            </a:fld>
            <a:endParaRPr lang="en-US"/>
          </a:p>
        </p:txBody>
      </p:sp>
      <p:sp>
        <p:nvSpPr>
          <p:cNvPr id="8" name="Footer Placeholder 7">
            <a:extLst>
              <a:ext uri="{FF2B5EF4-FFF2-40B4-BE49-F238E27FC236}">
                <a16:creationId xmlns:a16="http://schemas.microsoft.com/office/drawing/2014/main" id="{7824A7F2-5255-4CD0-8CA9-61ADEB3E7D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46297E-A73F-438F-9AAB-A7F8F05B4D0F}"/>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77157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6EE01-5F2F-4F52-8944-AB9BC78165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9B3D40-BF3B-4FDD-9671-02E9379105D9}"/>
              </a:ext>
            </a:extLst>
          </p:cNvPr>
          <p:cNvSpPr>
            <a:spLocks noGrp="1"/>
          </p:cNvSpPr>
          <p:nvPr>
            <p:ph type="dt" sz="half" idx="10"/>
          </p:nvPr>
        </p:nvSpPr>
        <p:spPr/>
        <p:txBody>
          <a:bodyPr/>
          <a:lstStyle/>
          <a:p>
            <a:fld id="{C4893C64-7AE5-4241-A504-71455322F0AE}" type="datetimeFigureOut">
              <a:rPr lang="en-US" smtClean="0"/>
              <a:t>12-Jun-18</a:t>
            </a:fld>
            <a:endParaRPr lang="en-US"/>
          </a:p>
        </p:txBody>
      </p:sp>
      <p:sp>
        <p:nvSpPr>
          <p:cNvPr id="4" name="Footer Placeholder 3">
            <a:extLst>
              <a:ext uri="{FF2B5EF4-FFF2-40B4-BE49-F238E27FC236}">
                <a16:creationId xmlns:a16="http://schemas.microsoft.com/office/drawing/2014/main" id="{706D50C6-291D-4EB0-8B4E-052D38DBE2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E0952C-8145-46AB-A2A6-E5DEA7B2653D}"/>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304112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185AE-B2A5-40C5-A6F8-C0DD67A6F3B9}"/>
              </a:ext>
            </a:extLst>
          </p:cNvPr>
          <p:cNvSpPr>
            <a:spLocks noGrp="1"/>
          </p:cNvSpPr>
          <p:nvPr>
            <p:ph type="dt" sz="half" idx="10"/>
          </p:nvPr>
        </p:nvSpPr>
        <p:spPr/>
        <p:txBody>
          <a:bodyPr/>
          <a:lstStyle/>
          <a:p>
            <a:fld id="{C4893C64-7AE5-4241-A504-71455322F0AE}" type="datetimeFigureOut">
              <a:rPr lang="en-US" smtClean="0"/>
              <a:t>12-Jun-18</a:t>
            </a:fld>
            <a:endParaRPr lang="en-US"/>
          </a:p>
        </p:txBody>
      </p:sp>
      <p:sp>
        <p:nvSpPr>
          <p:cNvPr id="3" name="Footer Placeholder 2">
            <a:extLst>
              <a:ext uri="{FF2B5EF4-FFF2-40B4-BE49-F238E27FC236}">
                <a16:creationId xmlns:a16="http://schemas.microsoft.com/office/drawing/2014/main" id="{AD3CBB6C-D680-4CA6-A66D-BD1725E441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332C0F-60AC-4483-97CE-75C5598D58F4}"/>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35335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452C-3727-4A4B-86BE-CE845191F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161721-9251-4A4D-B310-BE3FD8BCEE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B3FFEC-DDCA-4AD1-A76F-2A905A98F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61FF2D-5864-4251-A3DA-79C9ECCAAB8D}"/>
              </a:ext>
            </a:extLst>
          </p:cNvPr>
          <p:cNvSpPr>
            <a:spLocks noGrp="1"/>
          </p:cNvSpPr>
          <p:nvPr>
            <p:ph type="dt" sz="half" idx="10"/>
          </p:nvPr>
        </p:nvSpPr>
        <p:spPr/>
        <p:txBody>
          <a:bodyPr/>
          <a:lstStyle/>
          <a:p>
            <a:fld id="{C4893C64-7AE5-4241-A504-71455322F0AE}" type="datetimeFigureOut">
              <a:rPr lang="en-US" smtClean="0"/>
              <a:t>12-Jun-18</a:t>
            </a:fld>
            <a:endParaRPr lang="en-US"/>
          </a:p>
        </p:txBody>
      </p:sp>
      <p:sp>
        <p:nvSpPr>
          <p:cNvPr id="6" name="Footer Placeholder 5">
            <a:extLst>
              <a:ext uri="{FF2B5EF4-FFF2-40B4-BE49-F238E27FC236}">
                <a16:creationId xmlns:a16="http://schemas.microsoft.com/office/drawing/2014/main" id="{FB42D38D-125F-47CD-B2D7-191891AF8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8AA65-D17E-4AB7-8D84-6A2874D9DA65}"/>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40445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F0A4-0B0D-4C11-8791-200F427A3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ADF5FD-0BD2-4AC9-B69B-1825922AE4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B7A38-BB63-4820-AD9D-598625C5B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DD0742-0BCD-4B1B-87EE-4F2D44F09C9E}"/>
              </a:ext>
            </a:extLst>
          </p:cNvPr>
          <p:cNvSpPr>
            <a:spLocks noGrp="1"/>
          </p:cNvSpPr>
          <p:nvPr>
            <p:ph type="dt" sz="half" idx="10"/>
          </p:nvPr>
        </p:nvSpPr>
        <p:spPr/>
        <p:txBody>
          <a:bodyPr/>
          <a:lstStyle/>
          <a:p>
            <a:fld id="{C4893C64-7AE5-4241-A504-71455322F0AE}" type="datetimeFigureOut">
              <a:rPr lang="en-US" smtClean="0"/>
              <a:t>12-Jun-18</a:t>
            </a:fld>
            <a:endParaRPr lang="en-US"/>
          </a:p>
        </p:txBody>
      </p:sp>
      <p:sp>
        <p:nvSpPr>
          <p:cNvPr id="6" name="Footer Placeholder 5">
            <a:extLst>
              <a:ext uri="{FF2B5EF4-FFF2-40B4-BE49-F238E27FC236}">
                <a16:creationId xmlns:a16="http://schemas.microsoft.com/office/drawing/2014/main" id="{3610F867-9D7F-458E-A424-4ACE2E209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F52374-0FA8-4447-8CE6-955E0A6B8CEB}"/>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363293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C00CE-8F67-4F0C-8722-C6FC1D2194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F0A695-C2CE-4381-B463-37D69ADCBA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C9F5F-4E36-4416-A1CC-FD84FCDEA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93C64-7AE5-4241-A504-71455322F0AE}" type="datetimeFigureOut">
              <a:rPr lang="en-US" smtClean="0"/>
              <a:t>12-Jun-18</a:t>
            </a:fld>
            <a:endParaRPr lang="en-US"/>
          </a:p>
        </p:txBody>
      </p:sp>
      <p:sp>
        <p:nvSpPr>
          <p:cNvPr id="5" name="Footer Placeholder 4">
            <a:extLst>
              <a:ext uri="{FF2B5EF4-FFF2-40B4-BE49-F238E27FC236}">
                <a16:creationId xmlns:a16="http://schemas.microsoft.com/office/drawing/2014/main" id="{DCE707F0-4D5D-4C21-802C-1107889E4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F1B09D-C4DB-4A7E-9DF7-C461CEE32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395EA-8F53-45A0-A873-40F51A14CB63}" type="slidenum">
              <a:rPr lang="en-US" smtClean="0"/>
              <a:t>‹#›</a:t>
            </a:fld>
            <a:endParaRPr lang="en-US"/>
          </a:p>
        </p:txBody>
      </p:sp>
    </p:spTree>
    <p:extLst>
      <p:ext uri="{BB962C8B-B14F-4D97-AF65-F5344CB8AC3E}">
        <p14:creationId xmlns:p14="http://schemas.microsoft.com/office/powerpoint/2010/main" val="2475262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7FE069-FD29-462D-9246-A63C07599272}"/>
              </a:ext>
            </a:extLst>
          </p:cNvPr>
          <p:cNvSpPr/>
          <p:nvPr/>
        </p:nvSpPr>
        <p:spPr>
          <a:xfrm>
            <a:off x="0" y="3925956"/>
            <a:ext cx="12192000" cy="101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ABE01D-ECBE-41BA-8A0B-6AF0A01AF282}"/>
              </a:ext>
            </a:extLst>
          </p:cNvPr>
          <p:cNvSpPr>
            <a:spLocks noGrp="1"/>
          </p:cNvSpPr>
          <p:nvPr>
            <p:ph type="ctrTitle"/>
          </p:nvPr>
        </p:nvSpPr>
        <p:spPr>
          <a:xfrm>
            <a:off x="0" y="3925956"/>
            <a:ext cx="10363200" cy="1015663"/>
          </a:xfrm>
        </p:spPr>
        <p:txBody>
          <a:bodyPr>
            <a:normAutofit/>
          </a:bodyPr>
          <a:lstStyle/>
          <a:p>
            <a:pPr algn="l"/>
            <a:r>
              <a:rPr lang="en-US" sz="5400" b="1" dirty="0">
                <a:solidFill>
                  <a:srgbClr val="0078D7"/>
                </a:solidFill>
              </a:rPr>
              <a:t>Azure Event Hub </a:t>
            </a:r>
          </a:p>
        </p:txBody>
      </p:sp>
      <p:cxnSp>
        <p:nvCxnSpPr>
          <p:cNvPr id="9" name="Straight Connector 8">
            <a:extLst>
              <a:ext uri="{FF2B5EF4-FFF2-40B4-BE49-F238E27FC236}">
                <a16:creationId xmlns:a16="http://schemas.microsoft.com/office/drawing/2014/main" id="{4D6CE5CF-4FE5-418F-94E6-D68006424FFC}"/>
              </a:ext>
            </a:extLst>
          </p:cNvPr>
          <p:cNvCxnSpPr>
            <a:cxnSpLocks/>
          </p:cNvCxnSpPr>
          <p:nvPr/>
        </p:nvCxnSpPr>
        <p:spPr>
          <a:xfrm flipH="1">
            <a:off x="7414591" y="3717235"/>
            <a:ext cx="910421" cy="1490869"/>
          </a:xfrm>
          <a:prstGeom prst="line">
            <a:avLst/>
          </a:prstGeom>
          <a:ln w="76200">
            <a:solidFill>
              <a:srgbClr val="0078D7"/>
            </a:solidFill>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52A60EC3-5A94-4EDB-A6C0-E45FFE3387C8}"/>
              </a:ext>
            </a:extLst>
          </p:cNvPr>
          <p:cNvSpPr txBox="1"/>
          <p:nvPr/>
        </p:nvSpPr>
        <p:spPr>
          <a:xfrm>
            <a:off x="8046720" y="3985590"/>
            <a:ext cx="4145280" cy="954107"/>
          </a:xfrm>
          <a:prstGeom prst="rect">
            <a:avLst/>
          </a:prstGeom>
          <a:noFill/>
        </p:spPr>
        <p:txBody>
          <a:bodyPr wrap="square" rtlCol="0">
            <a:spAutoFit/>
          </a:bodyPr>
          <a:lstStyle/>
          <a:p>
            <a:endParaRPr lang="en-US" sz="2400" dirty="0">
              <a:solidFill>
                <a:srgbClr val="0078D7"/>
              </a:solidFill>
            </a:endParaRPr>
          </a:p>
          <a:p>
            <a:r>
              <a:rPr lang="en-US" sz="3200" dirty="0">
                <a:solidFill>
                  <a:srgbClr val="0078D7"/>
                </a:solidFill>
              </a:rPr>
              <a:t>[Speaker Name]</a:t>
            </a:r>
          </a:p>
        </p:txBody>
      </p:sp>
    </p:spTree>
    <p:extLst>
      <p:ext uri="{BB962C8B-B14F-4D97-AF65-F5344CB8AC3E}">
        <p14:creationId xmlns:p14="http://schemas.microsoft.com/office/powerpoint/2010/main" val="206896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2627312"/>
            <a:ext cx="10515600" cy="1603375"/>
          </a:xfrm>
        </p:spPr>
        <p:txBody>
          <a:bodyPr>
            <a:normAutofit fontScale="92500" lnSpcReduction="20000"/>
          </a:bodyPr>
          <a:lstStyle/>
          <a:p>
            <a:pPr marL="0" indent="0" algn="ctr">
              <a:buNone/>
            </a:pPr>
            <a:r>
              <a:rPr lang="en-GB" dirty="0">
                <a:solidFill>
                  <a:schemeClr val="bg1"/>
                </a:solidFill>
              </a:rPr>
              <a:t>Azure Event Hubs is a hyper-scale telemetry ingestion service which collects, transforms and stores millions of events. As a distributed streaming platform, it gives you low latency and configurable time retention, which enables you to ingress massive amounts of telemetry into the cloud and read the data from multiple applications using publish-subscribe semantics</a:t>
            </a:r>
          </a:p>
        </p:txBody>
      </p:sp>
    </p:spTree>
    <p:extLst>
      <p:ext uri="{BB962C8B-B14F-4D97-AF65-F5344CB8AC3E}">
        <p14:creationId xmlns:p14="http://schemas.microsoft.com/office/powerpoint/2010/main" val="62980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Azure Event Hub </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Log millions of events per second in near real-time</a:t>
            </a:r>
          </a:p>
          <a:p>
            <a:r>
              <a:rPr lang="en-GB" dirty="0">
                <a:solidFill>
                  <a:srgbClr val="0078D7"/>
                </a:solidFill>
              </a:rPr>
              <a:t>Send telemetry data automatically to storage</a:t>
            </a:r>
          </a:p>
          <a:p>
            <a:r>
              <a:rPr lang="en-GB" dirty="0">
                <a:solidFill>
                  <a:srgbClr val="0078D7"/>
                </a:solidFill>
              </a:rPr>
              <a:t>Use time-based event buffering</a:t>
            </a:r>
          </a:p>
          <a:p>
            <a:r>
              <a:rPr lang="en-GB" dirty="0">
                <a:solidFill>
                  <a:srgbClr val="0078D7"/>
                </a:solidFill>
              </a:rPr>
              <a:t>Get a managed service with elastic scale</a:t>
            </a:r>
          </a:p>
          <a:p>
            <a:r>
              <a:rPr lang="en-GB" dirty="0">
                <a:solidFill>
                  <a:srgbClr val="0078D7"/>
                </a:solidFill>
              </a:rPr>
              <a:t>Reach a broad set of platforms using native client libraries</a:t>
            </a:r>
          </a:p>
          <a:p>
            <a:r>
              <a:rPr lang="en-GB" dirty="0">
                <a:solidFill>
                  <a:srgbClr val="0078D7"/>
                </a:solidFill>
              </a:rPr>
              <a:t>Seamlessly integrate with other Azure services</a:t>
            </a:r>
          </a:p>
        </p:txBody>
      </p:sp>
    </p:spTree>
    <p:extLst>
      <p:ext uri="{BB962C8B-B14F-4D97-AF65-F5344CB8AC3E}">
        <p14:creationId xmlns:p14="http://schemas.microsoft.com/office/powerpoint/2010/main" val="301665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Architecture </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1069542" y="2679065"/>
            <a:ext cx="10284257" cy="4655156"/>
          </a:xfrm>
        </p:spPr>
        <p:txBody>
          <a:bodyPr>
            <a:normAutofit/>
          </a:bodyPr>
          <a:lstStyle/>
          <a:p>
            <a:pPr marL="0" indent="0">
              <a:buNone/>
            </a:pPr>
            <a:endParaRPr lang="en-GB" dirty="0">
              <a:solidFill>
                <a:srgbClr val="0078D7"/>
              </a:solidFill>
            </a:endParaRPr>
          </a:p>
          <a:p>
            <a:pPr marL="0" indent="0">
              <a:buNone/>
            </a:pPr>
            <a:endParaRPr lang="en-GB" dirty="0">
              <a:solidFill>
                <a:srgbClr val="0078D7"/>
              </a:solidFill>
            </a:endParaRPr>
          </a:p>
        </p:txBody>
      </p:sp>
      <p:pic>
        <p:nvPicPr>
          <p:cNvPr id="1028" name="Picture 4" descr="Event Hubs">
            <a:extLst>
              <a:ext uri="{FF2B5EF4-FFF2-40B4-BE49-F238E27FC236}">
                <a16:creationId xmlns:a16="http://schemas.microsoft.com/office/drawing/2014/main" id="{F2CE5D85-8D99-4043-9A4D-9D7F72BB0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4" y="1802296"/>
            <a:ext cx="12162536" cy="505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32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Event Hubs features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872824"/>
          </a:xfrm>
        </p:spPr>
        <p:txBody>
          <a:bodyPr>
            <a:normAutofit fontScale="70000" lnSpcReduction="20000"/>
          </a:bodyPr>
          <a:lstStyle/>
          <a:p>
            <a:endParaRPr lang="en-GB" dirty="0">
              <a:solidFill>
                <a:srgbClr val="0078D7"/>
              </a:solidFill>
            </a:endParaRPr>
          </a:p>
          <a:p>
            <a:r>
              <a:rPr lang="en-GB" dirty="0">
                <a:solidFill>
                  <a:srgbClr val="0078D7"/>
                </a:solidFill>
              </a:rPr>
              <a:t>Event producers/publishers: </a:t>
            </a:r>
          </a:p>
          <a:p>
            <a:pPr lvl="1"/>
            <a:r>
              <a:rPr lang="en-GB" dirty="0">
                <a:solidFill>
                  <a:srgbClr val="0078D7"/>
                </a:solidFill>
              </a:rPr>
              <a:t>An entity that sends data to an event hub. An event is published via AMQP 1.0 or HTTPS</a:t>
            </a:r>
          </a:p>
          <a:p>
            <a:r>
              <a:rPr lang="en-GB" dirty="0">
                <a:solidFill>
                  <a:srgbClr val="0078D7"/>
                </a:solidFill>
              </a:rPr>
              <a:t>Capture: </a:t>
            </a:r>
          </a:p>
          <a:p>
            <a:pPr lvl="1"/>
            <a:r>
              <a:rPr lang="en-GB" dirty="0">
                <a:solidFill>
                  <a:srgbClr val="0078D7"/>
                </a:solidFill>
              </a:rPr>
              <a:t>Enables you to capture Event Hubs streaming data and store it in an Azure Blob storage account</a:t>
            </a:r>
          </a:p>
          <a:p>
            <a:r>
              <a:rPr lang="en-GB" dirty="0">
                <a:solidFill>
                  <a:srgbClr val="0078D7"/>
                </a:solidFill>
              </a:rPr>
              <a:t>Partitions: </a:t>
            </a:r>
          </a:p>
          <a:p>
            <a:pPr lvl="1"/>
            <a:r>
              <a:rPr lang="en-GB" dirty="0">
                <a:solidFill>
                  <a:srgbClr val="0078D7"/>
                </a:solidFill>
              </a:rPr>
              <a:t>Enables each consumer to only read a specific subset, or partition, of the event stream</a:t>
            </a:r>
          </a:p>
          <a:p>
            <a:r>
              <a:rPr lang="en-GB" dirty="0">
                <a:solidFill>
                  <a:srgbClr val="0078D7"/>
                </a:solidFill>
              </a:rPr>
              <a:t>SAS tokens: </a:t>
            </a:r>
          </a:p>
          <a:p>
            <a:pPr lvl="1"/>
            <a:r>
              <a:rPr lang="en-GB" dirty="0">
                <a:solidFill>
                  <a:srgbClr val="0078D7"/>
                </a:solidFill>
              </a:rPr>
              <a:t>Identifies and authenticates the event publisher</a:t>
            </a:r>
          </a:p>
          <a:p>
            <a:r>
              <a:rPr lang="en-GB" dirty="0">
                <a:solidFill>
                  <a:srgbClr val="0078D7"/>
                </a:solidFill>
              </a:rPr>
              <a:t>Event consumers: </a:t>
            </a:r>
          </a:p>
          <a:p>
            <a:pPr lvl="1"/>
            <a:r>
              <a:rPr lang="en-GB" dirty="0">
                <a:solidFill>
                  <a:srgbClr val="0078D7"/>
                </a:solidFill>
              </a:rPr>
              <a:t>An entity that reads event data from an event hub. Event consumers connect via AMQP 1.0</a:t>
            </a:r>
          </a:p>
          <a:p>
            <a:r>
              <a:rPr lang="en-GB" dirty="0">
                <a:solidFill>
                  <a:srgbClr val="0078D7"/>
                </a:solidFill>
              </a:rPr>
              <a:t>Consumer groups: </a:t>
            </a:r>
          </a:p>
          <a:p>
            <a:pPr lvl="1"/>
            <a:r>
              <a:rPr lang="en-GB" dirty="0">
                <a:solidFill>
                  <a:srgbClr val="0078D7"/>
                </a:solidFill>
              </a:rPr>
              <a:t>Provides each multiple consuming application with a separate view of the event stream, enabling those consumers to act independently</a:t>
            </a:r>
          </a:p>
          <a:p>
            <a:r>
              <a:rPr lang="en-GB" dirty="0">
                <a:solidFill>
                  <a:srgbClr val="0078D7"/>
                </a:solidFill>
              </a:rPr>
              <a:t>Throughput units: </a:t>
            </a:r>
          </a:p>
          <a:p>
            <a:pPr lvl="1"/>
            <a:r>
              <a:rPr lang="en-GB" dirty="0">
                <a:solidFill>
                  <a:srgbClr val="0078D7"/>
                </a:solidFill>
              </a:rPr>
              <a:t>Pre-purchased units of capacity. A single partition has a maximum scale of 1 throughput unit</a:t>
            </a:r>
          </a:p>
        </p:txBody>
      </p:sp>
    </p:spTree>
    <p:extLst>
      <p:ext uri="{BB962C8B-B14F-4D97-AF65-F5344CB8AC3E}">
        <p14:creationId xmlns:p14="http://schemas.microsoft.com/office/powerpoint/2010/main" val="269121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5CB9-4F62-41FE-9DCA-3AEE100A7DCC}"/>
              </a:ext>
            </a:extLst>
          </p:cNvPr>
          <p:cNvSpPr>
            <a:spLocks noGrp="1"/>
          </p:cNvSpPr>
          <p:nvPr>
            <p:ph type="title"/>
          </p:nvPr>
        </p:nvSpPr>
        <p:spPr>
          <a:xfrm>
            <a:off x="838200" y="2766218"/>
            <a:ext cx="10515600" cy="1325563"/>
          </a:xfrm>
        </p:spPr>
        <p:txBody>
          <a:bodyPr/>
          <a:lstStyle/>
          <a:p>
            <a:pPr algn="ctr"/>
            <a:r>
              <a:rPr lang="en-US" b="1" dirty="0">
                <a:solidFill>
                  <a:srgbClr val="FFFFFF"/>
                </a:solidFill>
              </a:rPr>
              <a:t>Demo</a:t>
            </a:r>
          </a:p>
        </p:txBody>
      </p:sp>
    </p:spTree>
    <p:extLst>
      <p:ext uri="{BB962C8B-B14F-4D97-AF65-F5344CB8AC3E}">
        <p14:creationId xmlns:p14="http://schemas.microsoft.com/office/powerpoint/2010/main" val="186494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TotalTime>
  <Words>250</Words>
  <Application>Microsoft Office PowerPoint</Application>
  <PresentationFormat>Widescreen</PresentationFormat>
  <Paragraphs>33</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Azure Event Hub </vt:lpstr>
      <vt:lpstr>PowerPoint Presentation</vt:lpstr>
      <vt:lpstr>Azure Event Hub </vt:lpstr>
      <vt:lpstr>Architecture </vt:lpstr>
      <vt:lpstr>Event Hubs features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Mohammed Ramees P</dc:creator>
  <cp:lastModifiedBy>Mohammed Ramees P</cp:lastModifiedBy>
  <cp:revision>73</cp:revision>
  <dcterms:created xsi:type="dcterms:W3CDTF">2018-04-28T09:02:50Z</dcterms:created>
  <dcterms:modified xsi:type="dcterms:W3CDTF">2018-06-12T17:59:18Z</dcterms:modified>
</cp:coreProperties>
</file>