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 varScale="1">
        <p:scale>
          <a:sx n="104" d="100"/>
          <a:sy n="104" d="100"/>
        </p:scale>
        <p:origin x="89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8969" y="429894"/>
            <a:ext cx="4436110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A48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"/>
                <a:cs typeface="Arial"/>
              </a:defRPr>
            </a:lvl1pPr>
          </a:lstStyle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"/>
                <a:cs typeface="Arial"/>
              </a:defRPr>
            </a:lvl1pPr>
          </a:lstStyle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"/>
                <a:cs typeface="Arial"/>
              </a:defRPr>
            </a:lvl1pPr>
          </a:lstStyle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0A48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"/>
                <a:cs typeface="Arial"/>
              </a:defRPr>
            </a:lvl1pPr>
          </a:lstStyle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C7CDB"/>
                </a:solidFill>
                <a:latin typeface="Arial"/>
                <a:cs typeface="Arial"/>
              </a:defRPr>
            </a:lvl1pPr>
          </a:lstStyle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969" y="429894"/>
            <a:ext cx="10246995" cy="74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A48C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6264" y="1844420"/>
            <a:ext cx="4907915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05642" y="6107550"/>
            <a:ext cx="31597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C7CDB"/>
                </a:solidFill>
                <a:latin typeface="Arial"/>
                <a:cs typeface="Arial"/>
              </a:defRPr>
            </a:lvl1pPr>
          </a:lstStyle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Ace454545/capstonedsc/blob/main/DSC%20WRANGLE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e454545/capstonedsc/blob/main/DSC%20EDA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e454545/capstonedsc/blob/main/DSC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e454545/capstonedsc/blob/main/DSC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e454545/capstonedsc/blob/main/DSC%20DASH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github.com/Ace454545/capstonedsc/blob/main/DSC%20ML.jupyterlite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" TargetMode="External"/><Relationship Id="rId2" Type="http://schemas.openxmlformats.org/officeDocument/2006/relationships/hyperlink" Target="https://www.ib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pacex.com/" TargetMode="External"/><Relationship Id="rId4" Type="http://schemas.openxmlformats.org/officeDocument/2006/relationships/hyperlink" Target="https://www.coursera.org/learn/applied-data-science-capstone/home/week/1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github.com/Ace454545/capstonedsc/blob/main/DSC%20API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Ace454545/capstonedsc/blob/main/DSC%20WSCRAP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7536" y="4598034"/>
            <a:ext cx="23090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20" dirty="0">
                <a:solidFill>
                  <a:srgbClr val="E7E6E6"/>
                </a:solidFill>
                <a:latin typeface="Arial"/>
                <a:cs typeface="Arial"/>
              </a:rPr>
              <a:t>Srikaar Reddy Sheela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7E6E6"/>
                </a:solidFill>
                <a:latin typeface="Arial"/>
                <a:cs typeface="Arial"/>
              </a:rPr>
              <a:t>15-</a:t>
            </a:r>
            <a:r>
              <a:rPr sz="1800" spc="-25" dirty="0">
                <a:solidFill>
                  <a:srgbClr val="E7E6E6"/>
                </a:solidFill>
                <a:latin typeface="Arial"/>
                <a:cs typeface="Arial"/>
              </a:rPr>
              <a:t>May-</a:t>
            </a:r>
            <a:r>
              <a:rPr sz="1800" spc="-20" dirty="0">
                <a:solidFill>
                  <a:srgbClr val="E7E6E6"/>
                </a:solidFill>
                <a:latin typeface="Arial"/>
                <a:cs typeface="Arial"/>
              </a:rPr>
              <a:t>2024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6" y="676655"/>
            <a:ext cx="2103120" cy="62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4486" y="5592267"/>
            <a:ext cx="32492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GH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DATA</a:t>
            </a: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WRANGLING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Wrangling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1563624"/>
            <a:ext cx="10515600" cy="3852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EDA</a:t>
            </a:r>
            <a:r>
              <a:rPr spc="-240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Data</a:t>
            </a:r>
            <a:r>
              <a:rPr spc="-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6273" y="5685459"/>
            <a:ext cx="2258060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0"/>
              </a:lnSpc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GH</a:t>
            </a:r>
            <a:r>
              <a:rPr sz="28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EDA</a:t>
            </a: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VISUAL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88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8969" y="1824354"/>
            <a:ext cx="1041463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543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Scatter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12700" marR="279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Bar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discrete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trends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latin typeface="Calibri"/>
                <a:cs typeface="Calibri"/>
              </a:rPr>
              <a:t>Charts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plotted: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Flight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vs.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Flight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Type,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Mass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Yearly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EDA</a:t>
            </a:r>
            <a:r>
              <a:rPr spc="-24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spc="-25" dirty="0"/>
              <a:t>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39309" y="5666790"/>
            <a:ext cx="178181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GH</a:t>
            </a:r>
            <a:r>
              <a:rPr sz="28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EDA</a:t>
            </a:r>
            <a:r>
              <a:rPr sz="28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SQL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8969" y="1600657"/>
            <a:ext cx="10380980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Performed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queries: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spcBef>
                <a:spcPts val="5"/>
              </a:spcBef>
              <a:buChar char="•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mission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Char char="•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records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begin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 </a:t>
            </a:r>
            <a:r>
              <a:rPr sz="1800" spc="-10" dirty="0">
                <a:latin typeface="Calibri"/>
                <a:cs typeface="Calibri"/>
              </a:rPr>
              <a:t>‘CCA’</a:t>
            </a:r>
            <a:endParaRPr sz="1800">
              <a:latin typeface="Calibri"/>
              <a:cs typeface="Calibri"/>
            </a:endParaRPr>
          </a:p>
          <a:p>
            <a:pPr marL="180975" indent="-168275">
              <a:lnSpc>
                <a:spcPct val="100000"/>
              </a:lnSpc>
              <a:buChar char="•"/>
              <a:tabLst>
                <a:tab pos="180975" algn="l"/>
              </a:tabLst>
            </a:pP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payload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carried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boosters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NASA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(CRS)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Char char="•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average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payload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carried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booster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F9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v1.1</a:t>
            </a:r>
            <a:endParaRPr sz="1800">
              <a:latin typeface="Calibri"/>
              <a:cs typeface="Calibri"/>
            </a:endParaRPr>
          </a:p>
          <a:p>
            <a:pPr marL="180975" indent="-168275">
              <a:lnSpc>
                <a:spcPct val="100000"/>
              </a:lnSpc>
              <a:buChar char="•"/>
              <a:tabLst>
                <a:tab pos="180975" algn="l"/>
              </a:tabLst>
            </a:pPr>
            <a:r>
              <a:rPr sz="1800" dirty="0">
                <a:latin typeface="Calibri"/>
                <a:cs typeface="Calibri"/>
              </a:rPr>
              <a:t>Listing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successful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landing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achieved</a:t>
            </a:r>
            <a:endParaRPr sz="1800">
              <a:latin typeface="Calibri"/>
              <a:cs typeface="Calibri"/>
            </a:endParaRPr>
          </a:p>
          <a:p>
            <a:pPr marL="12700" marR="67310" indent="167640">
              <a:lnSpc>
                <a:spcPct val="100000"/>
              </a:lnSpc>
              <a:spcBef>
                <a:spcPts val="5"/>
              </a:spcBef>
              <a:buChar char="•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Listing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drone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payload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greater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4000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0" dirty="0">
                <a:latin typeface="Calibri"/>
                <a:cs typeface="Calibri"/>
              </a:rPr>
              <a:t> 6000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Char char="•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Listing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successful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failure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outcomes</a:t>
            </a:r>
            <a:endParaRPr sz="1800">
              <a:latin typeface="Calibri"/>
              <a:cs typeface="Calibri"/>
            </a:endParaRPr>
          </a:p>
          <a:p>
            <a:pPr marL="180340" indent="-167640">
              <a:lnSpc>
                <a:spcPct val="100000"/>
              </a:lnSpc>
              <a:buChar char="•"/>
              <a:tabLst>
                <a:tab pos="180340" algn="l"/>
              </a:tabLst>
            </a:pPr>
            <a:r>
              <a:rPr sz="1800" dirty="0">
                <a:latin typeface="Calibri"/>
                <a:cs typeface="Calibri"/>
              </a:rPr>
              <a:t>Listing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booster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carried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maximum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payload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mass</a:t>
            </a:r>
            <a:endParaRPr sz="1800">
              <a:latin typeface="Calibri"/>
              <a:cs typeface="Calibri"/>
            </a:endParaRPr>
          </a:p>
          <a:p>
            <a:pPr marL="180975" indent="-168275">
              <a:lnSpc>
                <a:spcPct val="100000"/>
              </a:lnSpc>
              <a:buChar char="•"/>
              <a:tabLst>
                <a:tab pos="180975" algn="l"/>
              </a:tabLst>
            </a:pPr>
            <a:r>
              <a:rPr sz="1800" dirty="0">
                <a:latin typeface="Calibri"/>
                <a:cs typeface="Calibri"/>
              </a:rPr>
              <a:t>Listing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failed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landing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drone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ship,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booster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months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year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2015</a:t>
            </a:r>
            <a:endParaRPr sz="1800">
              <a:latin typeface="Calibri"/>
              <a:cs typeface="Calibri"/>
            </a:endParaRPr>
          </a:p>
          <a:p>
            <a:pPr marL="180975" indent="-168275">
              <a:lnSpc>
                <a:spcPct val="100000"/>
              </a:lnSpc>
              <a:buChar char="•"/>
              <a:tabLst>
                <a:tab pos="180975" algn="l"/>
              </a:tabLst>
            </a:pPr>
            <a:r>
              <a:rPr sz="1800" dirty="0">
                <a:latin typeface="Calibri"/>
                <a:cs typeface="Calibri"/>
              </a:rPr>
              <a:t>Ranking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landing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(such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Failure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(drone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ship)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(ground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pad))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date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2010-</a:t>
            </a:r>
            <a:r>
              <a:rPr sz="1800" spc="-10" dirty="0">
                <a:latin typeface="Calibri"/>
                <a:cs typeface="Calibri"/>
              </a:rPr>
              <a:t>06-</a:t>
            </a:r>
            <a:r>
              <a:rPr sz="1800" dirty="0">
                <a:latin typeface="Calibri"/>
                <a:cs typeface="Calibri"/>
              </a:rPr>
              <a:t>04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2017-</a:t>
            </a:r>
            <a:r>
              <a:rPr sz="1800" spc="-10" dirty="0">
                <a:latin typeface="Calibri"/>
                <a:cs typeface="Calibri"/>
              </a:rPr>
              <a:t>03-</a:t>
            </a:r>
            <a:r>
              <a:rPr sz="1800" dirty="0">
                <a:latin typeface="Calibri"/>
                <a:cs typeface="Calibri"/>
              </a:rPr>
              <a:t>20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descending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</a:t>
            </a:r>
            <a:r>
              <a:rPr spc="-110" dirty="0"/>
              <a:t> </a:t>
            </a:r>
            <a:r>
              <a:rPr dirty="0"/>
              <a:t>an</a:t>
            </a:r>
            <a:r>
              <a:rPr spc="-90" dirty="0"/>
              <a:t> </a:t>
            </a:r>
            <a:r>
              <a:rPr dirty="0"/>
              <a:t>Interactive</a:t>
            </a:r>
            <a:r>
              <a:rPr spc="-114" dirty="0"/>
              <a:t> </a:t>
            </a:r>
            <a:r>
              <a:rPr dirty="0"/>
              <a:t>Map</a:t>
            </a:r>
            <a:r>
              <a:rPr spc="-10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10" dirty="0"/>
              <a:t>Folium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7734" y="5735370"/>
            <a:ext cx="172148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GH</a:t>
            </a: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FOLIUM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453387"/>
            <a:ext cx="10258425" cy="3869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396240" indent="-344805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356870" algn="l"/>
                <a:tab pos="7469505" algn="l"/>
              </a:tabLst>
            </a:pPr>
            <a:r>
              <a:rPr sz="2800" dirty="0">
                <a:latin typeface="Calibri"/>
                <a:cs typeface="Calibri"/>
              </a:rPr>
              <a:t>Added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Circle,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Text </a:t>
            </a:r>
            <a:r>
              <a:rPr sz="2800" dirty="0">
                <a:latin typeface="Calibri"/>
                <a:cs typeface="Calibri"/>
              </a:rPr>
              <a:t>Label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NASA </a:t>
            </a:r>
            <a:r>
              <a:rPr sz="2800" dirty="0">
                <a:latin typeface="Calibri"/>
                <a:cs typeface="Calibri"/>
              </a:rPr>
              <a:t>Johnson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launch </a:t>
            </a:r>
            <a:r>
              <a:rPr sz="2800" spc="-10" dirty="0">
                <a:latin typeface="Calibri"/>
                <a:cs typeface="Calibri"/>
              </a:rPr>
              <a:t>centers</a:t>
            </a:r>
            <a:r>
              <a:rPr sz="2800" dirty="0">
                <a:latin typeface="Calibri"/>
                <a:cs typeface="Calibri"/>
              </a:rPr>
              <a:t>	using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10" dirty="0">
                <a:latin typeface="Calibri"/>
                <a:cs typeface="Calibri"/>
              </a:rPr>
              <a:t> latitude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longitude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coordinates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endParaRPr sz="2800">
              <a:latin typeface="Calibri"/>
              <a:cs typeface="Calibri"/>
            </a:endParaRPr>
          </a:p>
          <a:p>
            <a:pPr marL="356870" marR="504825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6870" algn="l"/>
              </a:tabLst>
            </a:pPr>
            <a:r>
              <a:rPr sz="2800" dirty="0">
                <a:latin typeface="Calibri"/>
                <a:cs typeface="Calibri"/>
              </a:rPr>
              <a:t>Added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coloured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Markers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(Green)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failed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(Red) </a:t>
            </a:r>
            <a:r>
              <a:rPr sz="2800" dirty="0">
                <a:latin typeface="Calibri"/>
                <a:cs typeface="Calibri"/>
              </a:rPr>
              <a:t>launches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launch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relatively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rates.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6870" algn="l"/>
              </a:tabLst>
            </a:pPr>
            <a:r>
              <a:rPr sz="2800" dirty="0">
                <a:latin typeface="Calibri"/>
                <a:cs typeface="Calibri"/>
              </a:rPr>
              <a:t>Added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coloured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distances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Launch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Site </a:t>
            </a:r>
            <a:r>
              <a:rPr sz="2800" dirty="0">
                <a:latin typeface="Calibri"/>
                <a:cs typeface="Calibri"/>
              </a:rPr>
              <a:t>KSC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LC-</a:t>
            </a:r>
            <a:r>
              <a:rPr sz="2800" dirty="0">
                <a:latin typeface="Calibri"/>
                <a:cs typeface="Calibri"/>
              </a:rPr>
              <a:t>39A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proximities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Railway,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Highway, </a:t>
            </a:r>
            <a:r>
              <a:rPr sz="2800" dirty="0">
                <a:latin typeface="Calibri"/>
                <a:cs typeface="Calibri"/>
              </a:rPr>
              <a:t>Coastline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Closest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110" y="5668162"/>
            <a:ext cx="24079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GH</a:t>
            </a: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DASHBOARD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1042" y="6107550"/>
            <a:ext cx="251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spc="-25" dirty="0">
                <a:solidFill>
                  <a:srgbClr val="1C7CDB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Build</a:t>
            </a:r>
            <a:r>
              <a:rPr spc="-11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Dashboard</a:t>
            </a:r>
            <a:r>
              <a:rPr spc="-10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Plotly</a:t>
            </a:r>
            <a:r>
              <a:rPr spc="-95" dirty="0"/>
              <a:t> </a:t>
            </a:r>
            <a:r>
              <a:rPr spc="-20" dirty="0"/>
              <a:t>Dash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8969" y="1751203"/>
            <a:ext cx="1034034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73380">
              <a:lnSpc>
                <a:spcPct val="100000"/>
              </a:lnSpc>
              <a:spcBef>
                <a:spcPts val="100"/>
              </a:spcBef>
              <a:buSzPct val="97222"/>
              <a:buAutoNum type="arabicParenR"/>
              <a:tabLst>
                <a:tab pos="380365" algn="l"/>
              </a:tabLst>
            </a:pPr>
            <a:r>
              <a:rPr sz="3600" dirty="0">
                <a:latin typeface="Calibri"/>
                <a:cs typeface="Calibri"/>
              </a:rPr>
              <a:t>Pie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Chart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showing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Successful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Launches</a:t>
            </a:r>
            <a:endParaRPr sz="3600">
              <a:latin typeface="Calibri"/>
              <a:cs typeface="Calibri"/>
            </a:endParaRPr>
          </a:p>
          <a:p>
            <a:pPr marL="380365" indent="-373380">
              <a:lnSpc>
                <a:spcPct val="100000"/>
              </a:lnSpc>
              <a:buSzPct val="97222"/>
              <a:buAutoNum type="arabicParenR"/>
              <a:tabLst>
                <a:tab pos="380365" algn="l"/>
              </a:tabLst>
            </a:pPr>
            <a:r>
              <a:rPr sz="3600" dirty="0">
                <a:latin typeface="Calibri"/>
                <a:cs typeface="Calibri"/>
              </a:rPr>
              <a:t>Launch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Sites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Dropdown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List</a:t>
            </a:r>
            <a:endParaRPr sz="3600">
              <a:latin typeface="Calibri"/>
              <a:cs typeface="Calibri"/>
            </a:endParaRPr>
          </a:p>
          <a:p>
            <a:pPr marL="380365" indent="-372745">
              <a:lnSpc>
                <a:spcPct val="100000"/>
              </a:lnSpc>
              <a:buSzPct val="97222"/>
              <a:buAutoNum type="arabicParenR"/>
              <a:tabLst>
                <a:tab pos="380365" algn="l"/>
              </a:tabLst>
            </a:pPr>
            <a:r>
              <a:rPr sz="3600" dirty="0">
                <a:latin typeface="Calibri"/>
                <a:cs typeface="Calibri"/>
              </a:rPr>
              <a:t>Slider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Payload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Mass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Range</a:t>
            </a:r>
            <a:endParaRPr sz="3600">
              <a:latin typeface="Calibri"/>
              <a:cs typeface="Calibri"/>
            </a:endParaRPr>
          </a:p>
          <a:p>
            <a:pPr marL="356870" marR="5080" indent="-349885">
              <a:lnSpc>
                <a:spcPct val="100000"/>
              </a:lnSpc>
              <a:spcBef>
                <a:spcPts val="5"/>
              </a:spcBef>
              <a:buSzPct val="97222"/>
              <a:buAutoNum type="arabicParenR"/>
              <a:tabLst>
                <a:tab pos="356870" algn="l"/>
                <a:tab pos="379730" algn="l"/>
              </a:tabLst>
            </a:pPr>
            <a:r>
              <a:rPr sz="3600" dirty="0">
                <a:latin typeface="Calibri"/>
                <a:cs typeface="Calibri"/>
              </a:rPr>
              <a:t>	Scatter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Chart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Payload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Mass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vs.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Success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Rate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different</a:t>
            </a:r>
            <a:r>
              <a:rPr sz="3600" spc="-1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Booster</a:t>
            </a:r>
            <a:r>
              <a:rPr sz="3600" spc="-1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Versions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6510" y="5596229"/>
            <a:ext cx="28644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GH</a:t>
            </a:r>
            <a:r>
              <a:rPr sz="28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ML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PREDICTION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Predictive</a:t>
            </a:r>
            <a:r>
              <a:rPr spc="-240" dirty="0"/>
              <a:t> </a:t>
            </a:r>
            <a:r>
              <a:rPr dirty="0"/>
              <a:t>Analysis</a:t>
            </a:r>
            <a:r>
              <a:rPr spc="-85" dirty="0"/>
              <a:t> </a:t>
            </a:r>
            <a:r>
              <a:rPr spc="-10" dirty="0"/>
              <a:t>(Classification)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80" y="1331975"/>
            <a:ext cx="10088880" cy="40446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1656283"/>
            <a:ext cx="5370195" cy="156591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Exploratory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Interactive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analytics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demo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screenshots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20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Predictive</a:t>
            </a:r>
            <a:r>
              <a:rPr sz="22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39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011" y="2548890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067" y="4770577"/>
            <a:ext cx="1015492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Scatter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plot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flights</a:t>
            </a:r>
            <a:r>
              <a:rPr sz="2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shown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here,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earlier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flights</a:t>
            </a:r>
            <a:r>
              <a:rPr sz="2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low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implies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improves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Flight</a:t>
            </a:r>
            <a:r>
              <a:rPr spc="-100" dirty="0"/>
              <a:t> </a:t>
            </a:r>
            <a:r>
              <a:rPr dirty="0"/>
              <a:t>Number</a:t>
            </a:r>
            <a:r>
              <a:rPr spc="-60" dirty="0"/>
              <a:t> </a:t>
            </a:r>
            <a:r>
              <a:rPr dirty="0"/>
              <a:t>vs.</a:t>
            </a:r>
            <a:r>
              <a:rPr spc="-114" dirty="0"/>
              <a:t> </a:t>
            </a:r>
            <a:r>
              <a:rPr dirty="0"/>
              <a:t>Launch</a:t>
            </a:r>
            <a:r>
              <a:rPr spc="-60" dirty="0"/>
              <a:t> </a:t>
            </a:r>
            <a:r>
              <a:rPr spc="-2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" y="1463039"/>
            <a:ext cx="10098024" cy="2679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4882337"/>
            <a:ext cx="10090150" cy="12103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Generally,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higher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payload,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greater</a:t>
            </a:r>
            <a:r>
              <a:rPr sz="2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chances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success.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However,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KSC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LC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39A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high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rate.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Payload</a:t>
            </a:r>
            <a:r>
              <a:rPr spc="-95" dirty="0"/>
              <a:t> </a:t>
            </a:r>
            <a:r>
              <a:rPr dirty="0"/>
              <a:t>vs.</a:t>
            </a:r>
            <a:r>
              <a:rPr spc="-114" dirty="0"/>
              <a:t> </a:t>
            </a:r>
            <a:r>
              <a:rPr dirty="0"/>
              <a:t>Launch</a:t>
            </a:r>
            <a:r>
              <a:rPr spc="-90" dirty="0"/>
              <a:t> </a:t>
            </a:r>
            <a:r>
              <a:rPr spc="-2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791" y="1584960"/>
            <a:ext cx="10049256" cy="27005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640" y="1962480"/>
            <a:ext cx="2747010" cy="31057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Executive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Introduction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Methodology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Conclusion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20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Appendix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885" y="1675333"/>
            <a:ext cx="3537585" cy="1725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SO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0%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Clr>
                <a:srgbClr val="29292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ES-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L1,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GEO,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HEO,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SSO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100%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Success</a:t>
            </a:r>
            <a:r>
              <a:rPr spc="-75" dirty="0"/>
              <a:t> </a:t>
            </a:r>
            <a:r>
              <a:rPr dirty="0"/>
              <a:t>Rate</a:t>
            </a:r>
            <a:r>
              <a:rPr spc="-85" dirty="0"/>
              <a:t> </a:t>
            </a:r>
            <a:r>
              <a:rPr dirty="0"/>
              <a:t>vs.</a:t>
            </a:r>
            <a:r>
              <a:rPr spc="-85" dirty="0"/>
              <a:t> </a:t>
            </a:r>
            <a:r>
              <a:rPr dirty="0"/>
              <a:t>Orbit</a:t>
            </a:r>
            <a:r>
              <a:rPr spc="-145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1520951"/>
            <a:ext cx="5196840" cy="45872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4800422"/>
            <a:ext cx="96024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Its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difficult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fix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relationship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when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orbit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GTO.</a:t>
            </a:r>
            <a:r>
              <a:rPr sz="2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LEO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seems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increasing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flight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number.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Flight</a:t>
            </a:r>
            <a:r>
              <a:rPr spc="-95" dirty="0"/>
              <a:t> </a:t>
            </a:r>
            <a:r>
              <a:rPr dirty="0"/>
              <a:t>Number</a:t>
            </a:r>
            <a:r>
              <a:rPr spc="-55" dirty="0"/>
              <a:t> </a:t>
            </a:r>
            <a:r>
              <a:rPr dirty="0"/>
              <a:t>vs.</a:t>
            </a:r>
            <a:r>
              <a:rPr spc="-105" dirty="0"/>
              <a:t> </a:t>
            </a:r>
            <a:r>
              <a:rPr dirty="0"/>
              <a:t>Orbit</a:t>
            </a:r>
            <a:r>
              <a:rPr spc="-145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1484375"/>
            <a:ext cx="10027920" cy="2895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4708982"/>
            <a:ext cx="1012761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Generally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heavy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payloads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imply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higher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Polar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LEO,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however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changes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GTO.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Payload</a:t>
            </a:r>
            <a:r>
              <a:rPr spc="-80" dirty="0"/>
              <a:t> </a:t>
            </a:r>
            <a:r>
              <a:rPr dirty="0"/>
              <a:t>vs.</a:t>
            </a:r>
            <a:r>
              <a:rPr spc="-110" dirty="0"/>
              <a:t> </a:t>
            </a:r>
            <a:r>
              <a:rPr dirty="0"/>
              <a:t>Orbit</a:t>
            </a:r>
            <a:r>
              <a:rPr spc="-135" dirty="0"/>
              <a:t> </a:t>
            </a:r>
            <a:r>
              <a:rPr spc="-20" dirty="0"/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" y="1584960"/>
            <a:ext cx="10332720" cy="25999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2514345"/>
            <a:ext cx="3865879" cy="2216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generally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increasing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year-on-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year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rapidly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2013-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2017</a:t>
            </a:r>
            <a:endParaRPr sz="2200">
              <a:latin typeface="Arial"/>
              <a:cs typeface="Arial"/>
            </a:endParaRPr>
          </a:p>
          <a:p>
            <a:pPr marL="12700" marR="267970">
              <a:lnSpc>
                <a:spcPct val="100000"/>
              </a:lnSpc>
              <a:spcBef>
                <a:spcPts val="1400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sharp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drop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occurs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2018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slight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drop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again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on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2020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Launch</a:t>
            </a:r>
            <a:r>
              <a:rPr spc="-135" dirty="0"/>
              <a:t> </a:t>
            </a:r>
            <a:r>
              <a:rPr dirty="0"/>
              <a:t>Success</a:t>
            </a:r>
            <a:r>
              <a:rPr spc="-185" dirty="0"/>
              <a:t> </a:t>
            </a:r>
            <a:r>
              <a:rPr spc="-55" dirty="0"/>
              <a:t>Yearly</a:t>
            </a:r>
            <a:r>
              <a:rPr spc="-190" dirty="0"/>
              <a:t> </a:t>
            </a:r>
            <a:r>
              <a:rPr spc="-10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608" y="1560575"/>
            <a:ext cx="6041136" cy="42489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929894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Display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unique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names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sites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distinct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keyword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query.</a:t>
            </a:r>
            <a:r>
              <a:rPr sz="2200" spc="-1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total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4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sites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exist.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All</a:t>
            </a:r>
            <a:r>
              <a:rPr spc="-80" dirty="0"/>
              <a:t> </a:t>
            </a:r>
            <a:r>
              <a:rPr dirty="0"/>
              <a:t>Launch</a:t>
            </a:r>
            <a:r>
              <a:rPr spc="-60" dirty="0"/>
              <a:t> </a:t>
            </a:r>
            <a:r>
              <a:rPr dirty="0"/>
              <a:t>Site</a:t>
            </a:r>
            <a:r>
              <a:rPr spc="-80" dirty="0"/>
              <a:t> </a:t>
            </a:r>
            <a:r>
              <a:rPr spc="-10" dirty="0"/>
              <a:t>Names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3429000"/>
            <a:ext cx="9976104" cy="2228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70002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Finding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5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records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where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sites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begin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with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`CCA`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Launch</a:t>
            </a:r>
            <a:r>
              <a:rPr spc="-114" dirty="0"/>
              <a:t> </a:t>
            </a:r>
            <a:r>
              <a:rPr dirty="0"/>
              <a:t>Site</a:t>
            </a:r>
            <a:r>
              <a:rPr spc="-110" dirty="0"/>
              <a:t> </a:t>
            </a:r>
            <a:r>
              <a:rPr dirty="0"/>
              <a:t>Names</a:t>
            </a:r>
            <a:r>
              <a:rPr spc="-85" dirty="0"/>
              <a:t> </a:t>
            </a:r>
            <a:r>
              <a:rPr dirty="0"/>
              <a:t>Begin</a:t>
            </a:r>
            <a:r>
              <a:rPr spc="-114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'CCA'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9" y="2901695"/>
            <a:ext cx="10140696" cy="3124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76352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Calculated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total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carried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boosters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NASA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Total</a:t>
            </a:r>
            <a:r>
              <a:rPr spc="-145" dirty="0"/>
              <a:t> </a:t>
            </a:r>
            <a:r>
              <a:rPr dirty="0"/>
              <a:t>Payload</a:t>
            </a:r>
            <a:r>
              <a:rPr spc="-145" dirty="0"/>
              <a:t> </a:t>
            </a:r>
            <a:r>
              <a:rPr spc="-20" dirty="0"/>
              <a:t>Mass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447" y="3429000"/>
            <a:ext cx="10070592" cy="2057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92449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Calculated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average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carried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booster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version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F9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v1.1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Average</a:t>
            </a:r>
            <a:r>
              <a:rPr spc="-85" dirty="0"/>
              <a:t> </a:t>
            </a:r>
            <a:r>
              <a:rPr dirty="0"/>
              <a:t>Payload</a:t>
            </a:r>
            <a:r>
              <a:rPr spc="-95" dirty="0"/>
              <a:t> </a:t>
            </a:r>
            <a:r>
              <a:rPr dirty="0"/>
              <a:t>Mass</a:t>
            </a:r>
            <a:r>
              <a:rPr spc="-65" dirty="0"/>
              <a:t> </a:t>
            </a:r>
            <a:r>
              <a:rPr dirty="0"/>
              <a:t>by</a:t>
            </a:r>
            <a:r>
              <a:rPr spc="-80" dirty="0"/>
              <a:t> </a:t>
            </a:r>
            <a:r>
              <a:rPr dirty="0"/>
              <a:t>F9</a:t>
            </a:r>
            <a:r>
              <a:rPr spc="-80" dirty="0"/>
              <a:t> </a:t>
            </a:r>
            <a:r>
              <a:rPr spc="-20" dirty="0"/>
              <a:t>v1.1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3831335"/>
            <a:ext cx="10110216" cy="19446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44420"/>
            <a:ext cx="89763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Found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dates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first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successful</a:t>
            </a:r>
            <a:r>
              <a:rPr sz="22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landing</a:t>
            </a:r>
            <a:r>
              <a:rPr sz="22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outcome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ground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pad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First</a:t>
            </a:r>
            <a:r>
              <a:rPr spc="-120" dirty="0"/>
              <a:t> </a:t>
            </a:r>
            <a:r>
              <a:rPr dirty="0"/>
              <a:t>Successful</a:t>
            </a:r>
            <a:r>
              <a:rPr spc="-140" dirty="0"/>
              <a:t> </a:t>
            </a:r>
            <a:r>
              <a:rPr dirty="0"/>
              <a:t>Ground</a:t>
            </a:r>
            <a:r>
              <a:rPr spc="-120" dirty="0"/>
              <a:t> </a:t>
            </a:r>
            <a:r>
              <a:rPr dirty="0"/>
              <a:t>Landing</a:t>
            </a:r>
            <a:r>
              <a:rPr spc="-114" dirty="0"/>
              <a:t> </a:t>
            </a:r>
            <a:r>
              <a:rPr spc="-20" dirty="0"/>
              <a:t>Date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52" y="3810000"/>
            <a:ext cx="10451592" cy="19659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942530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Lists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names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boosters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successfully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landed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drone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ship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had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greater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4000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but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less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6000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Successful</a:t>
            </a:r>
            <a:r>
              <a:rPr sz="2500" spc="-45" dirty="0"/>
              <a:t> </a:t>
            </a:r>
            <a:r>
              <a:rPr sz="2500" dirty="0"/>
              <a:t>Drone</a:t>
            </a:r>
            <a:r>
              <a:rPr sz="2500" spc="-40" dirty="0"/>
              <a:t> </a:t>
            </a:r>
            <a:r>
              <a:rPr sz="2500" dirty="0"/>
              <a:t>Ship</a:t>
            </a:r>
            <a:r>
              <a:rPr sz="2500" spc="-40" dirty="0"/>
              <a:t> </a:t>
            </a:r>
            <a:r>
              <a:rPr sz="2500" dirty="0"/>
              <a:t>Landing</a:t>
            </a:r>
            <a:r>
              <a:rPr sz="2500" spc="-55" dirty="0"/>
              <a:t> </a:t>
            </a:r>
            <a:r>
              <a:rPr sz="2500" dirty="0"/>
              <a:t>with</a:t>
            </a:r>
            <a:r>
              <a:rPr sz="2500" spc="-40" dirty="0"/>
              <a:t> </a:t>
            </a:r>
            <a:r>
              <a:rPr sz="2500" dirty="0"/>
              <a:t>Payload</a:t>
            </a:r>
            <a:r>
              <a:rPr sz="2500" spc="-30" dirty="0"/>
              <a:t> </a:t>
            </a:r>
            <a:r>
              <a:rPr sz="2500" dirty="0"/>
              <a:t>between</a:t>
            </a:r>
            <a:r>
              <a:rPr sz="2500" spc="10" dirty="0"/>
              <a:t> </a:t>
            </a:r>
            <a:r>
              <a:rPr sz="2500" dirty="0"/>
              <a:t>4000</a:t>
            </a:r>
            <a:r>
              <a:rPr sz="2500" spc="-55" dirty="0"/>
              <a:t> </a:t>
            </a:r>
            <a:r>
              <a:rPr sz="2500" dirty="0"/>
              <a:t>and</a:t>
            </a:r>
            <a:r>
              <a:rPr sz="2500" spc="-30" dirty="0"/>
              <a:t> </a:t>
            </a:r>
            <a:r>
              <a:rPr sz="2500" spc="-20" dirty="0"/>
              <a:t>6000</a:t>
            </a:r>
            <a:endParaRPr sz="2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736" y="3557015"/>
            <a:ext cx="10094975" cy="24688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945" y="1433778"/>
            <a:ext cx="6120130" cy="464566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b="1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Summary</a:t>
            </a:r>
            <a:r>
              <a:rPr sz="2200" b="1" u="sng" spc="-5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of</a:t>
            </a:r>
            <a:r>
              <a:rPr sz="2200" b="1" u="sng" spc="-2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1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methodologies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Collection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Wrangling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20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EDA</a:t>
            </a:r>
            <a:r>
              <a:rPr sz="22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Visualization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Folium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Map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Plotly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Dashboard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Construction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Predictive</a:t>
            </a:r>
            <a:r>
              <a:rPr sz="22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Clr>
                <a:srgbClr val="29292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200" b="1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Summary</a:t>
            </a:r>
            <a:r>
              <a:rPr sz="2200" b="1" u="sng" spc="-4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of</a:t>
            </a:r>
            <a:r>
              <a:rPr sz="2200" b="1" u="sng" spc="-2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all</a:t>
            </a:r>
            <a:r>
              <a:rPr sz="2200" b="1" u="sng" spc="-1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results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EDA</a:t>
            </a:r>
            <a:r>
              <a:rPr sz="220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Interactive</a:t>
            </a:r>
            <a:r>
              <a:rPr sz="22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20"/>
              </a:spcBef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Predictive</a:t>
            </a:r>
            <a:r>
              <a:rPr sz="22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188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Executive</a:t>
            </a:r>
            <a:r>
              <a:rPr spc="-145" dirty="0"/>
              <a:t> </a:t>
            </a:r>
            <a:r>
              <a:rPr spc="-10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90697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Calculated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total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successful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failure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mission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outcomes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5" dirty="0"/>
              <a:t>Total</a:t>
            </a:r>
            <a:r>
              <a:rPr sz="3100" spc="-75" dirty="0"/>
              <a:t> </a:t>
            </a:r>
            <a:r>
              <a:rPr sz="3100" dirty="0"/>
              <a:t>Number</a:t>
            </a:r>
            <a:r>
              <a:rPr sz="3100" spc="-80" dirty="0"/>
              <a:t> </a:t>
            </a:r>
            <a:r>
              <a:rPr sz="3100" dirty="0"/>
              <a:t>of</a:t>
            </a:r>
            <a:r>
              <a:rPr sz="3100" spc="-80" dirty="0"/>
              <a:t> </a:t>
            </a:r>
            <a:r>
              <a:rPr sz="3100" dirty="0"/>
              <a:t>Successful</a:t>
            </a:r>
            <a:r>
              <a:rPr sz="3100" spc="-114" dirty="0"/>
              <a:t> </a:t>
            </a:r>
            <a:r>
              <a:rPr sz="3100" dirty="0"/>
              <a:t>and</a:t>
            </a:r>
            <a:r>
              <a:rPr sz="3100" spc="-100" dirty="0"/>
              <a:t> </a:t>
            </a:r>
            <a:r>
              <a:rPr sz="3100" dirty="0"/>
              <a:t>Failure</a:t>
            </a:r>
            <a:r>
              <a:rPr sz="3100" spc="-45" dirty="0"/>
              <a:t> </a:t>
            </a:r>
            <a:r>
              <a:rPr sz="3100" dirty="0"/>
              <a:t>Mission</a:t>
            </a:r>
            <a:r>
              <a:rPr sz="3100" spc="-100" dirty="0"/>
              <a:t> </a:t>
            </a:r>
            <a:r>
              <a:rPr sz="3100" spc="-10" dirty="0"/>
              <a:t>Outcomes</a:t>
            </a:r>
            <a:endParaRPr sz="31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" y="3200400"/>
            <a:ext cx="10308336" cy="28254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922020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Lists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names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booster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carried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maximum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Boosters</a:t>
            </a:r>
            <a:r>
              <a:rPr spc="-160" dirty="0"/>
              <a:t> </a:t>
            </a:r>
            <a:r>
              <a:rPr dirty="0"/>
              <a:t>Carried</a:t>
            </a:r>
            <a:r>
              <a:rPr spc="-120" dirty="0"/>
              <a:t> </a:t>
            </a:r>
            <a:r>
              <a:rPr dirty="0"/>
              <a:t>Maximum</a:t>
            </a:r>
            <a:r>
              <a:rPr spc="-65" dirty="0"/>
              <a:t> </a:t>
            </a:r>
            <a:r>
              <a:rPr spc="-10" dirty="0"/>
              <a:t>Payload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44" y="2776727"/>
            <a:ext cx="10515600" cy="3249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850517"/>
            <a:ext cx="889698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Lists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failed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landing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outcomes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drone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ship,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their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booster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versions,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names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year</a:t>
            </a:r>
            <a:r>
              <a:rPr sz="22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2015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2015</a:t>
            </a:r>
            <a:r>
              <a:rPr spc="-105" dirty="0"/>
              <a:t> </a:t>
            </a:r>
            <a:r>
              <a:rPr dirty="0"/>
              <a:t>Launch</a:t>
            </a:r>
            <a:r>
              <a:rPr spc="-80" dirty="0"/>
              <a:t> </a:t>
            </a:r>
            <a:r>
              <a:rPr spc="-10" dirty="0"/>
              <a:t>Records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3352800"/>
            <a:ext cx="10515600" cy="20543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271" y="1491183"/>
            <a:ext cx="9248140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Ranking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count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landing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outcomes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(such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Failure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(drone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ship)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(ground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pad))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between</a:t>
            </a:r>
            <a:r>
              <a:rPr sz="22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date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2010-06-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04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2017-03-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20,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descending</a:t>
            </a:r>
            <a:r>
              <a:rPr sz="22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order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2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Rank</a:t>
            </a:r>
            <a:r>
              <a:rPr sz="2800" spc="-15" dirty="0"/>
              <a:t> </a:t>
            </a:r>
            <a:r>
              <a:rPr sz="2800" dirty="0"/>
              <a:t>Landing</a:t>
            </a:r>
            <a:r>
              <a:rPr sz="2800" spc="-15" dirty="0"/>
              <a:t> </a:t>
            </a:r>
            <a:r>
              <a:rPr sz="2800" dirty="0"/>
              <a:t>Outcomes</a:t>
            </a:r>
            <a:r>
              <a:rPr sz="2800" spc="-40" dirty="0"/>
              <a:t> </a:t>
            </a:r>
            <a:r>
              <a:rPr sz="2800" dirty="0"/>
              <a:t>Between</a:t>
            </a:r>
            <a:r>
              <a:rPr sz="2800" spc="5" dirty="0"/>
              <a:t> </a:t>
            </a:r>
            <a:r>
              <a:rPr sz="2800" spc="-10" dirty="0"/>
              <a:t>2010-06-</a:t>
            </a:r>
            <a:r>
              <a:rPr sz="2800" dirty="0"/>
              <a:t>04</a:t>
            </a:r>
            <a:r>
              <a:rPr sz="2800" spc="-5" dirty="0"/>
              <a:t> </a:t>
            </a:r>
            <a:r>
              <a:rPr sz="2800" dirty="0"/>
              <a:t>and</a:t>
            </a:r>
            <a:r>
              <a:rPr sz="2800" spc="-5" dirty="0"/>
              <a:t> </a:t>
            </a:r>
            <a:r>
              <a:rPr sz="2800" spc="-10" dirty="0"/>
              <a:t>2017-03-</a:t>
            </a:r>
            <a:r>
              <a:rPr sz="2800" spc="-25" dirty="0"/>
              <a:t>20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2691383"/>
            <a:ext cx="9860280" cy="33345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39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011" y="2548890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/>
              <a:t>Most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Launch</a:t>
            </a:r>
            <a:r>
              <a:rPr spc="-65" dirty="0"/>
              <a:t> </a:t>
            </a:r>
            <a:r>
              <a:rPr dirty="0"/>
              <a:t>sites</a:t>
            </a:r>
            <a:r>
              <a:rPr spc="5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proximity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spc="-10" dirty="0"/>
              <a:t>Equator</a:t>
            </a:r>
            <a:r>
              <a:rPr spc="-75" dirty="0"/>
              <a:t> </a:t>
            </a:r>
            <a:r>
              <a:rPr dirty="0"/>
              <a:t>line</a:t>
            </a:r>
            <a:r>
              <a:rPr spc="-4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coast</a:t>
            </a:r>
            <a:r>
              <a:rPr spc="-3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minimise</a:t>
            </a:r>
            <a:r>
              <a:rPr spc="-5" dirty="0"/>
              <a:t> </a:t>
            </a:r>
            <a:r>
              <a:rPr dirty="0"/>
              <a:t>risks</a:t>
            </a:r>
            <a:r>
              <a:rPr spc="-25" dirty="0"/>
              <a:t> of </a:t>
            </a:r>
            <a:r>
              <a:rPr dirty="0"/>
              <a:t>crashes.</a:t>
            </a:r>
            <a:r>
              <a:rPr spc="-1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land</a:t>
            </a:r>
            <a:r>
              <a:rPr spc="-7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moving</a:t>
            </a:r>
            <a:r>
              <a:rPr spc="-75" dirty="0"/>
              <a:t> </a:t>
            </a:r>
            <a:r>
              <a:rPr dirty="0"/>
              <a:t>faster</a:t>
            </a:r>
            <a:r>
              <a:rPr spc="-15" dirty="0"/>
              <a:t> </a:t>
            </a:r>
            <a:r>
              <a:rPr dirty="0"/>
              <a:t>at</a:t>
            </a:r>
            <a:r>
              <a:rPr spc="-65" dirty="0"/>
              <a:t> </a:t>
            </a:r>
            <a:r>
              <a:rPr spc="-25" dirty="0"/>
              <a:t>the </a:t>
            </a:r>
            <a:r>
              <a:rPr dirty="0"/>
              <a:t>equator</a:t>
            </a:r>
            <a:r>
              <a:rPr spc="-55" dirty="0"/>
              <a:t> </a:t>
            </a:r>
            <a:r>
              <a:rPr dirty="0"/>
              <a:t>than</a:t>
            </a:r>
            <a:r>
              <a:rPr spc="-55" dirty="0"/>
              <a:t> </a:t>
            </a:r>
            <a:r>
              <a:rPr dirty="0"/>
              <a:t>any</a:t>
            </a:r>
            <a:r>
              <a:rPr spc="-50" dirty="0"/>
              <a:t> </a:t>
            </a:r>
            <a:r>
              <a:rPr dirty="0"/>
              <a:t>other</a:t>
            </a:r>
            <a:r>
              <a:rPr spc="-65" dirty="0"/>
              <a:t> </a:t>
            </a:r>
            <a:r>
              <a:rPr dirty="0"/>
              <a:t>place</a:t>
            </a:r>
            <a:r>
              <a:rPr spc="-4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surface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Earth.</a:t>
            </a:r>
            <a:r>
              <a:rPr spc="-65" dirty="0"/>
              <a:t> </a:t>
            </a:r>
            <a:r>
              <a:rPr dirty="0"/>
              <a:t>Anything</a:t>
            </a:r>
            <a:r>
              <a:rPr spc="-25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surface</a:t>
            </a:r>
            <a:r>
              <a:rPr spc="1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Earth </a:t>
            </a:r>
            <a:r>
              <a:rPr dirty="0"/>
              <a:t>at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equator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already</a:t>
            </a:r>
            <a:r>
              <a:rPr spc="-50" dirty="0"/>
              <a:t> </a:t>
            </a:r>
            <a:r>
              <a:rPr dirty="0"/>
              <a:t>moving</a:t>
            </a:r>
            <a:r>
              <a:rPr spc="-55" dirty="0"/>
              <a:t> </a:t>
            </a:r>
            <a:r>
              <a:rPr dirty="0"/>
              <a:t>at</a:t>
            </a:r>
            <a:r>
              <a:rPr spc="5" dirty="0"/>
              <a:t> </a:t>
            </a:r>
            <a:r>
              <a:rPr spc="-20" dirty="0"/>
              <a:t>1670 </a:t>
            </a:r>
            <a:r>
              <a:rPr spc="-25" dirty="0"/>
              <a:t>km/hour.</a:t>
            </a:r>
            <a:r>
              <a:rPr spc="-45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ship</a:t>
            </a:r>
            <a:r>
              <a:rPr spc="-3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launched</a:t>
            </a:r>
            <a:r>
              <a:rPr spc="-40" dirty="0"/>
              <a:t>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equator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goes</a:t>
            </a:r>
            <a:r>
              <a:rPr spc="-5" dirty="0"/>
              <a:t> </a:t>
            </a:r>
            <a:r>
              <a:rPr dirty="0"/>
              <a:t>up</a:t>
            </a:r>
            <a:r>
              <a:rPr spc="-5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dirty="0"/>
              <a:t>space,</a:t>
            </a:r>
            <a:r>
              <a:rPr spc="-1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also</a:t>
            </a:r>
            <a:r>
              <a:rPr spc="-40" dirty="0"/>
              <a:t> </a:t>
            </a:r>
            <a:r>
              <a:rPr spc="-10" dirty="0"/>
              <a:t>moving </a:t>
            </a:r>
            <a:r>
              <a:rPr dirty="0"/>
              <a:t>around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Earth</a:t>
            </a:r>
            <a:r>
              <a:rPr spc="-60" dirty="0"/>
              <a:t> </a:t>
            </a:r>
            <a:r>
              <a:rPr dirty="0"/>
              <a:t>at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same</a:t>
            </a:r>
            <a:r>
              <a:rPr spc="-15" dirty="0"/>
              <a:t> </a:t>
            </a:r>
            <a:r>
              <a:rPr dirty="0"/>
              <a:t>speed</a:t>
            </a:r>
            <a:r>
              <a:rPr spc="-20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spc="-25" dirty="0"/>
              <a:t>was </a:t>
            </a:r>
            <a:r>
              <a:rPr dirty="0"/>
              <a:t>moving</a:t>
            </a:r>
            <a:r>
              <a:rPr spc="-75" dirty="0"/>
              <a:t> </a:t>
            </a:r>
            <a:r>
              <a:rPr spc="-10" dirty="0"/>
              <a:t>before</a:t>
            </a:r>
            <a:r>
              <a:rPr spc="-35" dirty="0"/>
              <a:t> </a:t>
            </a:r>
            <a:r>
              <a:rPr dirty="0"/>
              <a:t>launching.</a:t>
            </a:r>
            <a:r>
              <a:rPr spc="-75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because</a:t>
            </a:r>
            <a:r>
              <a:rPr spc="-35" dirty="0"/>
              <a:t> </a:t>
            </a:r>
            <a:r>
              <a:rPr spc="-25" dirty="0"/>
              <a:t>of </a:t>
            </a:r>
            <a:r>
              <a:rPr dirty="0"/>
              <a:t>inertia.</a:t>
            </a:r>
            <a:r>
              <a:rPr spc="-4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speed</a:t>
            </a:r>
            <a:r>
              <a:rPr spc="-15" dirty="0"/>
              <a:t> </a:t>
            </a:r>
            <a:r>
              <a:rPr dirty="0"/>
              <a:t>will</a:t>
            </a:r>
            <a:r>
              <a:rPr spc="-75" dirty="0"/>
              <a:t> </a:t>
            </a:r>
            <a:r>
              <a:rPr dirty="0"/>
              <a:t>help</a:t>
            </a:r>
            <a:r>
              <a:rPr spc="-4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spacecraft</a:t>
            </a:r>
            <a:r>
              <a:rPr spc="-5" dirty="0"/>
              <a:t> </a:t>
            </a:r>
            <a:r>
              <a:rPr spc="-20" dirty="0"/>
              <a:t>keep </a:t>
            </a:r>
            <a:r>
              <a:rPr dirty="0"/>
              <a:t>up</a:t>
            </a:r>
            <a:r>
              <a:rPr spc="-6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good</a:t>
            </a:r>
            <a:r>
              <a:rPr spc="-45" dirty="0"/>
              <a:t> </a:t>
            </a:r>
            <a:r>
              <a:rPr dirty="0"/>
              <a:t>enough</a:t>
            </a:r>
            <a:r>
              <a:rPr spc="-60" dirty="0"/>
              <a:t> </a:t>
            </a:r>
            <a:r>
              <a:rPr dirty="0"/>
              <a:t>speed</a:t>
            </a:r>
            <a:r>
              <a:rPr spc="-2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stay</a:t>
            </a:r>
            <a:r>
              <a:rPr spc="-2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10" dirty="0"/>
              <a:t>orbit.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Launch</a:t>
            </a:r>
            <a:r>
              <a:rPr spc="-125" dirty="0"/>
              <a:t> </a:t>
            </a:r>
            <a:r>
              <a:rPr spc="-10" dirty="0"/>
              <a:t>Sites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758695"/>
            <a:ext cx="5202936" cy="441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792605"/>
            <a:ext cx="5527675" cy="25546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colour-</a:t>
            </a:r>
            <a:r>
              <a:rPr sz="2800" dirty="0">
                <a:latin typeface="Calibri"/>
                <a:cs typeface="Calibri"/>
              </a:rPr>
              <a:t>labelled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markers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easily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which </a:t>
            </a:r>
            <a:r>
              <a:rPr sz="2800" dirty="0">
                <a:latin typeface="Calibri"/>
                <a:cs typeface="Calibri"/>
              </a:rPr>
              <a:t>launch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relatively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high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rates.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  <a:p>
            <a:pPr marL="12700" marR="564515">
              <a:lnSpc>
                <a:spcPts val="3030"/>
              </a:lnSpc>
              <a:spcBef>
                <a:spcPts val="1460"/>
              </a:spcBef>
            </a:pPr>
            <a:r>
              <a:rPr sz="2800" dirty="0">
                <a:latin typeface="Calibri"/>
                <a:cs typeface="Calibri"/>
              </a:rPr>
              <a:t>Green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Successful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 </a:t>
            </a:r>
            <a:r>
              <a:rPr sz="2800" dirty="0">
                <a:latin typeface="Calibri"/>
                <a:cs typeface="Calibri"/>
              </a:rPr>
              <a:t>Red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Marker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Failed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Launch</a:t>
            </a:r>
            <a:r>
              <a:rPr spc="-125" dirty="0"/>
              <a:t> </a:t>
            </a:r>
            <a:r>
              <a:rPr spc="-10" dirty="0"/>
              <a:t>Records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016" y="1615439"/>
            <a:ext cx="4410456" cy="42580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8084" y="1423492"/>
            <a:ext cx="3249930" cy="3915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visual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analysis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KSC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LC-39A</a:t>
            </a:r>
            <a:r>
              <a:rPr sz="2200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we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clearly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see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  <a:p>
            <a:pPr marL="241300" marR="708660" indent="-228600">
              <a:lnSpc>
                <a:spcPct val="100000"/>
              </a:lnSpc>
              <a:spcBef>
                <a:spcPts val="1400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relatively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close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railway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(15.23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km)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relatively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close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highway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(20.28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km)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relatively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close</a:t>
            </a:r>
            <a:r>
              <a:rPr sz="2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coastline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(14.99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km)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Proximity</a:t>
            </a:r>
            <a:r>
              <a:rPr spc="-5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Launch</a:t>
            </a:r>
            <a:r>
              <a:rPr spc="-100" dirty="0"/>
              <a:t> </a:t>
            </a:r>
            <a:r>
              <a:rPr spc="-2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807464"/>
            <a:ext cx="5715000" cy="3752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39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011" y="2548890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282255"/>
            <a:ext cx="7404100" cy="104965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8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KSC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LC-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39A</a:t>
            </a:r>
            <a:r>
              <a:rPr sz="22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highest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share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successful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landings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0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Whereas</a:t>
            </a:r>
            <a:r>
              <a:rPr sz="2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CCAFS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LC-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40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lowest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Success</a:t>
            </a:r>
            <a:r>
              <a:rPr spc="-125" dirty="0"/>
              <a:t> </a:t>
            </a:r>
            <a:r>
              <a:rPr spc="-10" dirty="0"/>
              <a:t>Share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2651760"/>
            <a:ext cx="10472928" cy="33741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3818" y="6088176"/>
            <a:ext cx="1397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1C7CDB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7640" y="1356853"/>
            <a:ext cx="10236835" cy="461708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3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Project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background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context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425"/>
              </a:spcBef>
            </a:pP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SpaceX</a:t>
            </a:r>
            <a:r>
              <a:rPr sz="2000" spc="-4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is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the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most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successful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company</a:t>
            </a:r>
            <a:r>
              <a:rPr sz="2000" spc="-3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of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the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commercial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space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Lucida Console"/>
                <a:cs typeface="Lucida Console"/>
              </a:rPr>
              <a:t>age,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making</a:t>
            </a:r>
            <a:r>
              <a:rPr sz="2000" spc="-5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space</a:t>
            </a:r>
            <a:r>
              <a:rPr sz="2000" spc="-4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travel</a:t>
            </a:r>
            <a:r>
              <a:rPr sz="2000" spc="-4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affordable.</a:t>
            </a:r>
            <a:r>
              <a:rPr sz="2000" spc="-3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The</a:t>
            </a:r>
            <a:r>
              <a:rPr sz="2000" spc="-4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company</a:t>
            </a:r>
            <a:r>
              <a:rPr sz="2000" spc="-4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advertises</a:t>
            </a:r>
            <a:r>
              <a:rPr sz="2000" spc="-4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Falcon</a:t>
            </a:r>
            <a:r>
              <a:rPr sz="2000" spc="-1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Lucida Console"/>
                <a:cs typeface="Lucida Console"/>
              </a:rPr>
              <a:t>9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rocket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launches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on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its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website,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with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a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cost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of</a:t>
            </a:r>
            <a:r>
              <a:rPr sz="2000" spc="-1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62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million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Lucida Console"/>
                <a:cs typeface="Lucida Console"/>
              </a:rPr>
              <a:t>dollars;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other</a:t>
            </a:r>
            <a:r>
              <a:rPr sz="2000" spc="-4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providers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cost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upward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of</a:t>
            </a:r>
            <a:r>
              <a:rPr sz="2000" spc="-2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165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million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dollars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each,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much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of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the</a:t>
            </a:r>
            <a:r>
              <a:rPr sz="2000" spc="-4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savings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is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because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SpaceX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can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reuse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the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first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stage.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Lucida Console"/>
                <a:cs typeface="Lucida Console"/>
              </a:rPr>
              <a:t>Therefore,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if</a:t>
            </a:r>
            <a:r>
              <a:rPr sz="2000" spc="-3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we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can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determine</a:t>
            </a:r>
            <a:r>
              <a:rPr sz="2000" spc="-2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the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first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stage</a:t>
            </a:r>
            <a:r>
              <a:rPr sz="2000" spc="-2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will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land,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we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can</a:t>
            </a:r>
            <a:r>
              <a:rPr sz="2000" spc="-2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Lucida Console"/>
                <a:cs typeface="Lucida Console"/>
              </a:rPr>
              <a:t>determine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the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cost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of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a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launch.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Based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on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public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information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and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Lucida Console"/>
                <a:cs typeface="Lucida Console"/>
              </a:rPr>
              <a:t>machine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learning</a:t>
            </a:r>
            <a:r>
              <a:rPr sz="2000" spc="-4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models,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we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are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going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to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predict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if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SpaceX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will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reuse</a:t>
            </a:r>
            <a:r>
              <a:rPr sz="2000" spc="-25" dirty="0">
                <a:solidFill>
                  <a:srgbClr val="006FC0"/>
                </a:solidFill>
                <a:latin typeface="Lucida Console"/>
                <a:cs typeface="Lucida Console"/>
              </a:rPr>
              <a:t> the </a:t>
            </a:r>
            <a:r>
              <a:rPr sz="2000" dirty="0">
                <a:solidFill>
                  <a:srgbClr val="006FC0"/>
                </a:solidFill>
                <a:latin typeface="Lucida Console"/>
                <a:cs typeface="Lucida Console"/>
              </a:rPr>
              <a:t>first</a:t>
            </a:r>
            <a:r>
              <a:rPr sz="2000" spc="-30" dirty="0">
                <a:solidFill>
                  <a:srgbClr val="006FC0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Lucida Console"/>
                <a:cs typeface="Lucida Console"/>
              </a:rPr>
              <a:t>stage.</a:t>
            </a:r>
            <a:endParaRPr sz="2000">
              <a:latin typeface="Lucida Console"/>
              <a:cs typeface="Lucida Console"/>
            </a:endParaRPr>
          </a:p>
          <a:p>
            <a:pPr marL="240665" indent="-227965">
              <a:lnSpc>
                <a:spcPct val="100000"/>
              </a:lnSpc>
              <a:spcBef>
                <a:spcPts val="1120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Problems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you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want</a:t>
            </a:r>
            <a:r>
              <a:rPr sz="22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find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answers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13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Dependency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of landings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various</a:t>
            </a:r>
            <a:r>
              <a:rPr sz="22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factors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12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Trend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over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years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640" y="6093358"/>
            <a:ext cx="48291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Most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suitable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algorithm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prediction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003" y="1482293"/>
            <a:ext cx="1029843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  <a:tabLst>
                <a:tab pos="1800860" algn="l"/>
              </a:tabLst>
            </a:pPr>
            <a:r>
              <a:rPr sz="2800" dirty="0">
                <a:latin typeface="Calibri"/>
                <a:cs typeface="Calibri"/>
              </a:rPr>
              <a:t>KSC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LC-39A</a:t>
            </a:r>
            <a:r>
              <a:rPr sz="2800" dirty="0">
                <a:latin typeface="Calibri"/>
                <a:cs typeface="Calibri"/>
              </a:rPr>
              <a:t>	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reliable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launch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nearly </a:t>
            </a:r>
            <a:r>
              <a:rPr sz="2800" spc="-25" dirty="0">
                <a:latin typeface="Calibri"/>
                <a:cs typeface="Calibri"/>
              </a:rPr>
              <a:t>77%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Stats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KSC</a:t>
            </a:r>
            <a:r>
              <a:rPr spc="-45" dirty="0"/>
              <a:t> </a:t>
            </a:r>
            <a:r>
              <a:rPr spc="-25" dirty="0"/>
              <a:t>LC-39A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775" y="3425952"/>
            <a:ext cx="9506712" cy="25999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460372"/>
            <a:ext cx="1007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We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see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relation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between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Payload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Mass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vs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Outcome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for all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sites.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Most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successes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range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2000kg-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5000kg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Payload</a:t>
            </a:r>
            <a:r>
              <a:rPr spc="-80" dirty="0"/>
              <a:t> </a:t>
            </a:r>
            <a:r>
              <a:rPr dirty="0"/>
              <a:t>vs</a:t>
            </a:r>
            <a:r>
              <a:rPr spc="-105" dirty="0"/>
              <a:t> </a:t>
            </a:r>
            <a:r>
              <a:rPr spc="-10" dirty="0"/>
              <a:t>Outcome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975" y="2581655"/>
            <a:ext cx="9153144" cy="3371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8576" y="2529839"/>
            <a:ext cx="1057910" cy="368935"/>
          </a:xfrm>
          <a:custGeom>
            <a:avLst/>
            <a:gdLst/>
            <a:ahLst/>
            <a:cxnLst/>
            <a:rect l="l" t="t" r="r" b="b"/>
            <a:pathLst>
              <a:path w="1057910" h="368935">
                <a:moveTo>
                  <a:pt x="1057656" y="0"/>
                </a:moveTo>
                <a:lnTo>
                  <a:pt x="0" y="0"/>
                </a:lnTo>
                <a:lnTo>
                  <a:pt x="0" y="368808"/>
                </a:lnTo>
                <a:lnTo>
                  <a:pt x="1057656" y="368808"/>
                </a:lnTo>
                <a:lnTo>
                  <a:pt x="1057656" y="0"/>
                </a:lnTo>
                <a:close/>
              </a:path>
            </a:pathLst>
          </a:custGeom>
          <a:solidFill>
            <a:srgbClr val="094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011" y="2548890"/>
            <a:ext cx="87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2107183"/>
            <a:ext cx="4678045" cy="2731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4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ML</a:t>
            </a:r>
            <a:r>
              <a:rPr sz="22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models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–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Logistic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Regression,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Support</a:t>
            </a:r>
            <a:r>
              <a:rPr sz="22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Vector</a:t>
            </a:r>
            <a:r>
              <a:rPr sz="22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Machine,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Decision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Tree</a:t>
            </a:r>
            <a:r>
              <a:rPr sz="2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K-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nearest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Neighbours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built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validated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Clr>
                <a:srgbClr val="292929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best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accuracy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chosen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from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grid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search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cv.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Classification</a:t>
            </a:r>
            <a:r>
              <a:rPr spc="-150" dirty="0"/>
              <a:t> </a:t>
            </a:r>
            <a:r>
              <a:rPr spc="-10" dirty="0"/>
              <a:t>Accuracy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7376" y="2651760"/>
            <a:ext cx="4770120" cy="19293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988" y="1532585"/>
            <a:ext cx="75596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200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relatively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high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False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Positive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evident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Confusion</a:t>
            </a:r>
            <a:r>
              <a:rPr spc="-170" dirty="0"/>
              <a:t> </a:t>
            </a:r>
            <a:r>
              <a:rPr spc="-10" dirty="0"/>
              <a:t>Matrix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0" y="2606039"/>
            <a:ext cx="4934712" cy="37124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718066"/>
            <a:ext cx="9387205" cy="433451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515"/>
              </a:spcBef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Decision</a:t>
            </a:r>
            <a:r>
              <a:rPr sz="28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Tree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best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240029" marR="1211580" indent="-227329">
              <a:lnSpc>
                <a:spcPct val="100000"/>
              </a:lnSpc>
              <a:spcBef>
                <a:spcPts val="141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Launches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2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payloads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specific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range</a:t>
            </a:r>
            <a:r>
              <a:rPr sz="2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92929"/>
                </a:solidFill>
                <a:latin typeface="Arial"/>
                <a:cs typeface="Arial"/>
              </a:rPr>
              <a:t>of 	</a:t>
            </a:r>
            <a:r>
              <a:rPr sz="2800" spc="-15" dirty="0">
                <a:solidFill>
                  <a:srgbClr val="292929"/>
                </a:solidFill>
                <a:latin typeface="Arial"/>
                <a:cs typeface="Arial"/>
              </a:rPr>
              <a:t>payload(2000-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5000kg)</a:t>
            </a:r>
            <a:r>
              <a:rPr sz="2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higher</a:t>
            </a:r>
            <a:r>
              <a:rPr sz="2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8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endParaRPr sz="2800">
              <a:latin typeface="Arial"/>
              <a:cs typeface="Arial"/>
            </a:endParaRPr>
          </a:p>
          <a:p>
            <a:pPr marL="240029" marR="1231900" indent="-227329">
              <a:lnSpc>
                <a:spcPct val="100000"/>
              </a:lnSpc>
              <a:spcBef>
                <a:spcPts val="140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sz="2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goes</a:t>
            </a:r>
            <a:r>
              <a:rPr sz="2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92929"/>
                </a:solidFill>
                <a:latin typeface="Arial"/>
                <a:cs typeface="Arial"/>
              </a:rPr>
              <a:t>by,</a:t>
            </a:r>
            <a:r>
              <a:rPr sz="2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8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launches</a:t>
            </a:r>
            <a:r>
              <a:rPr sz="2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92929"/>
                </a:solidFill>
                <a:latin typeface="Arial"/>
                <a:cs typeface="Arial"/>
              </a:rPr>
              <a:t>and 	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landings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increasing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395"/>
              </a:spcBef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KSC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LC-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39A</a:t>
            </a:r>
            <a:r>
              <a:rPr sz="2800" spc="-1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most</a:t>
            </a:r>
            <a:r>
              <a:rPr sz="2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reliable</a:t>
            </a:r>
            <a:r>
              <a:rPr sz="2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launch</a:t>
            </a:r>
            <a:r>
              <a:rPr sz="2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  <a:p>
            <a:pPr marL="240029" marR="5080" indent="-227329">
              <a:lnSpc>
                <a:spcPct val="100000"/>
              </a:lnSpc>
              <a:spcBef>
                <a:spcPts val="1415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orbits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ES-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L1,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GEO,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HEO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SSO</a:t>
            </a:r>
            <a:r>
              <a:rPr sz="2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success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rate 	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perfect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 100%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708172"/>
            <a:ext cx="6798945" cy="25209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696720">
              <a:lnSpc>
                <a:spcPct val="153300"/>
              </a:lnSpc>
              <a:spcBef>
                <a:spcPts val="8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Resources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majorly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provided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by: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https://www.ibm.com/</a:t>
            </a:r>
            <a:r>
              <a:rPr sz="2200" spc="-1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https://www.coursera.org/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Applied</a:t>
            </a:r>
            <a:r>
              <a:rPr sz="20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Data</a:t>
            </a:r>
            <a:r>
              <a:rPr sz="20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Science</a:t>
            </a: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Capstone</a:t>
            </a:r>
            <a:r>
              <a:rPr sz="20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sz="20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Introduction</a:t>
            </a:r>
            <a:r>
              <a:rPr sz="20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sz="2000" u="sng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Week</a:t>
            </a:r>
            <a:r>
              <a:rPr sz="20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1</a:t>
            </a:r>
            <a:r>
              <a:rPr sz="2000" u="sng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|</a:t>
            </a:r>
            <a:r>
              <a:rPr sz="20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Coursera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SpaceX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8131" y="6401206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solidFill>
                  <a:srgbClr val="1C7CDB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048" y="2813304"/>
            <a:ext cx="1057910" cy="368935"/>
          </a:xfrm>
          <a:prstGeom prst="rect">
            <a:avLst/>
          </a:prstGeom>
          <a:solidFill>
            <a:srgbClr val="0947CA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3818" y="6088176"/>
            <a:ext cx="1397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1C7CDB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969" y="1429280"/>
            <a:ext cx="9457690" cy="498157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200" dirty="0">
                <a:solidFill>
                  <a:srgbClr val="0A48CA"/>
                </a:solidFill>
                <a:latin typeface="Arial"/>
                <a:cs typeface="Arial"/>
              </a:rPr>
              <a:t>Executive</a:t>
            </a:r>
            <a:r>
              <a:rPr sz="2200" spc="-75" dirty="0">
                <a:solidFill>
                  <a:srgbClr val="0A48CA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A48CA"/>
                </a:solidFill>
                <a:latin typeface="Arial"/>
                <a:cs typeface="Arial"/>
              </a:rPr>
              <a:t>Summary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collection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methodology: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SpaceX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REST</a:t>
            </a:r>
            <a:r>
              <a:rPr sz="2200" spc="-1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API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 Web</a:t>
            </a:r>
            <a:r>
              <a:rPr sz="22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Scraping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Perform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wrangling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95"/>
              </a:spcBef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Filter,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Impute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Encode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classification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Perform</a:t>
            </a:r>
            <a:r>
              <a:rPr sz="22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exploratory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(EDA)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visualization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SQL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Perform</a:t>
            </a:r>
            <a:r>
              <a:rPr sz="22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interactive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visual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analytics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Folium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Plotly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Dash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Perform</a:t>
            </a:r>
            <a:r>
              <a:rPr sz="22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predictive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analysis</a:t>
            </a:r>
            <a:r>
              <a:rPr sz="2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classification</a:t>
            </a:r>
            <a:r>
              <a:rPr sz="2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models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Initialize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model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object,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train,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test</a:t>
            </a:r>
            <a:r>
              <a:rPr sz="2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validate</a:t>
            </a:r>
            <a:r>
              <a:rPr sz="2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properly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tune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hyperparameters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2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optimal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69" y="1291412"/>
            <a:ext cx="10072370" cy="452437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Describe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how</a:t>
            </a:r>
            <a:r>
              <a:rPr sz="2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sets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were</a:t>
            </a:r>
            <a:r>
              <a:rPr sz="22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collected.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Involves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collection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2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both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api</a:t>
            </a:r>
            <a:r>
              <a:rPr sz="2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web</a:t>
            </a:r>
            <a:r>
              <a:rPr sz="22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scraping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complete</a:t>
            </a:r>
            <a:r>
              <a:rPr sz="2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dataset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20"/>
              </a:spcBef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Schema</a:t>
            </a:r>
            <a:r>
              <a:rPr sz="2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obtained</a:t>
            </a:r>
            <a:r>
              <a:rPr sz="2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200" spc="-1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API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30"/>
              </a:spcBef>
            </a:pPr>
            <a:r>
              <a:rPr sz="2000" spc="-20" dirty="0">
                <a:latin typeface="Calibri"/>
                <a:cs typeface="Calibri"/>
              </a:rPr>
              <a:t>FlightNumber,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BoosterVersion,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PayloadMass,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Orbit,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LaunchSite,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Flights,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alibri"/>
                <a:cs typeface="Calibri"/>
              </a:rPr>
              <a:t>GridFins,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Reused,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Legs,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LandingPad,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ReusedCount,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Serial,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Longitude,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Latitude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Schema</a:t>
            </a:r>
            <a:r>
              <a:rPr sz="2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obtained</a:t>
            </a:r>
            <a:r>
              <a:rPr sz="2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29"/>
                </a:solidFill>
                <a:latin typeface="Arial"/>
                <a:cs typeface="Arial"/>
              </a:rPr>
              <a:t>web </a:t>
            </a:r>
            <a:r>
              <a:rPr sz="2200" spc="-10" dirty="0">
                <a:solidFill>
                  <a:srgbClr val="292929"/>
                </a:solidFill>
                <a:latin typeface="Arial"/>
                <a:cs typeface="Arial"/>
              </a:rPr>
              <a:t>scraping</a:t>
            </a:r>
            <a:endParaRPr sz="220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  <a:spcBef>
                <a:spcPts val="1570"/>
              </a:spcBef>
              <a:tabLst>
                <a:tab pos="2755900" algn="l"/>
              </a:tabLst>
            </a:pPr>
            <a:r>
              <a:rPr sz="2000" dirty="0">
                <a:latin typeface="Calibri"/>
                <a:cs typeface="Calibri"/>
              </a:rPr>
              <a:t>Flight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No.,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Payload,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PayloadMass,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Orbit,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Customer,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outcome,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Version </a:t>
            </a:r>
            <a:r>
              <a:rPr sz="2000" spc="-30" dirty="0">
                <a:latin typeface="Calibri"/>
                <a:cs typeface="Calibri"/>
              </a:rPr>
              <a:t>Booster,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Booster</a:t>
            </a:r>
            <a:r>
              <a:rPr sz="2000" dirty="0">
                <a:latin typeface="Calibri"/>
                <a:cs typeface="Calibri"/>
              </a:rPr>
              <a:t>	landing,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Collection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3134" y="5538012"/>
            <a:ext cx="166497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GH</a:t>
            </a:r>
            <a:r>
              <a:rPr sz="26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WEB</a:t>
            </a:r>
            <a:r>
              <a:rPr sz="26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6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API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100" dirty="0"/>
              <a:t> </a:t>
            </a:r>
            <a:r>
              <a:rPr dirty="0"/>
              <a:t>Collection</a:t>
            </a:r>
            <a:r>
              <a:rPr spc="-40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10" dirty="0"/>
              <a:t>SpaceX</a:t>
            </a:r>
            <a:r>
              <a:rPr spc="-245" dirty="0"/>
              <a:t> </a:t>
            </a:r>
            <a:r>
              <a:rPr spc="-25" dirty="0"/>
              <a:t>API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1487424"/>
            <a:ext cx="10515600" cy="38983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2751" y="5650179"/>
            <a:ext cx="231521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GH</a:t>
            </a:r>
            <a:r>
              <a:rPr sz="2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WEBSCRAPE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16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5" dirty="0"/>
              <a:t> </a:t>
            </a:r>
            <a:r>
              <a:rPr dirty="0"/>
              <a:t>Collection</a:t>
            </a:r>
            <a:r>
              <a:rPr spc="-55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spc="-10" dirty="0"/>
              <a:t>Scraping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544" y="1392936"/>
            <a:ext cx="10363200" cy="4078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1634</Words>
  <Application>Microsoft Macintosh PowerPoint</Application>
  <PresentationFormat>Widescreen</PresentationFormat>
  <Paragraphs>222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Lucida Console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PowerPoint Presentation</vt:lpstr>
      <vt:lpstr>Launch Sites</vt:lpstr>
      <vt:lpstr>Launch Records</vt:lpstr>
      <vt:lpstr>Proximity of the Launch Site</vt:lpstr>
      <vt:lpstr>PowerPoint Presentation</vt:lpstr>
      <vt:lpstr>Success Share</vt:lpstr>
      <vt:lpstr>Stats of KSC LC-39A</vt:lpstr>
      <vt:lpstr>Payload vs Outcome</vt:lpstr>
      <vt:lpstr>PowerPoint Presentation</vt:lpstr>
      <vt:lpstr>Classification Accuracy</vt:lpstr>
      <vt:lpstr>Confusion Matrix</vt:lpstr>
      <vt:lpstr>Conclusions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Sheela, Srikaar Reddy</cp:lastModifiedBy>
  <cp:revision>1</cp:revision>
  <dcterms:created xsi:type="dcterms:W3CDTF">2024-05-14T20:16:34Z</dcterms:created>
  <dcterms:modified xsi:type="dcterms:W3CDTF">2024-05-14T20:18:54Z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2024-05-14T00:00:00Z</vt:filetime>
  </property>
  <property fmtid="{D5CDD505-2E9C-101B-9397-08002B2CF9AE}" pid="5" name="Producer">
    <vt:lpwstr>www.ilovepdf.com</vt:lpwstr>
  </property>
</Properties>
</file>