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61" r:id="rId7"/>
    <p:sldId id="263" r:id="rId8"/>
    <p:sldId id="264" r:id="rId9"/>
    <p:sldId id="265" r:id="rId10"/>
    <p:sldId id="267" r:id="rId11"/>
    <p:sldId id="271" r:id="rId12"/>
    <p:sldId id="273"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EE61B-B760-4E33-BCC1-B3C3C45C5A6A}" v="1" dt="2024-11-30T17:27:27.902"/>
    <p1510:client id="{B693E21B-63A7-4981-857E-1576BFBF6EF0}" v="22" dt="2024-11-30T04:44:28.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931"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kala Asam" userId="c9f704fe5e1fd071" providerId="LiveId" clId="{0C7EE61B-B760-4E33-BCC1-B3C3C45C5A6A}"/>
    <pc:docChg chg="custSel addSld delSld modSld">
      <pc:chgData name="Srikala Asam" userId="c9f704fe5e1fd071" providerId="LiveId" clId="{0C7EE61B-B760-4E33-BCC1-B3C3C45C5A6A}" dt="2024-11-30T18:49:13.443" v="17" actId="47"/>
      <pc:docMkLst>
        <pc:docMk/>
      </pc:docMkLst>
      <pc:sldChg chg="modSp mod">
        <pc:chgData name="Srikala Asam" userId="c9f704fe5e1fd071" providerId="LiveId" clId="{0C7EE61B-B760-4E33-BCC1-B3C3C45C5A6A}" dt="2024-11-30T16:59:35.821" v="2" actId="5793"/>
        <pc:sldMkLst>
          <pc:docMk/>
          <pc:sldMk cId="617562549" sldId="256"/>
        </pc:sldMkLst>
        <pc:spChg chg="mod">
          <ac:chgData name="Srikala Asam" userId="c9f704fe5e1fd071" providerId="LiveId" clId="{0C7EE61B-B760-4E33-BCC1-B3C3C45C5A6A}" dt="2024-11-30T04:58:10.796" v="0" actId="20577"/>
          <ac:spMkLst>
            <pc:docMk/>
            <pc:sldMk cId="617562549" sldId="256"/>
            <ac:spMk id="2" creationId="{BE845B3E-5B2E-BF40-129C-57DD08125D0E}"/>
          </ac:spMkLst>
        </pc:spChg>
        <pc:spChg chg="mod">
          <ac:chgData name="Srikala Asam" userId="c9f704fe5e1fd071" providerId="LiveId" clId="{0C7EE61B-B760-4E33-BCC1-B3C3C45C5A6A}" dt="2024-11-30T16:59:35.821" v="2" actId="5793"/>
          <ac:spMkLst>
            <pc:docMk/>
            <pc:sldMk cId="617562549" sldId="256"/>
            <ac:spMk id="3" creationId="{CF8598C4-545A-C6B2-57D8-4BCA7368B39F}"/>
          </ac:spMkLst>
        </pc:spChg>
      </pc:sldChg>
      <pc:sldChg chg="modSp mod">
        <pc:chgData name="Srikala Asam" userId="c9f704fe5e1fd071" providerId="LiveId" clId="{0C7EE61B-B760-4E33-BCC1-B3C3C45C5A6A}" dt="2024-11-30T18:48:07.169" v="15" actId="1076"/>
        <pc:sldMkLst>
          <pc:docMk/>
          <pc:sldMk cId="101801390" sldId="267"/>
        </pc:sldMkLst>
        <pc:spChg chg="mod">
          <ac:chgData name="Srikala Asam" userId="c9f704fe5e1fd071" providerId="LiveId" clId="{0C7EE61B-B760-4E33-BCC1-B3C3C45C5A6A}" dt="2024-11-30T18:48:07.169" v="15" actId="1076"/>
          <ac:spMkLst>
            <pc:docMk/>
            <pc:sldMk cId="101801390" sldId="267"/>
            <ac:spMk id="3" creationId="{9DAD974B-03FE-2805-F22D-6436786E8482}"/>
          </ac:spMkLst>
        </pc:spChg>
      </pc:sldChg>
      <pc:sldChg chg="addSp delSp modSp mod">
        <pc:chgData name="Srikala Asam" userId="c9f704fe5e1fd071" providerId="LiveId" clId="{0C7EE61B-B760-4E33-BCC1-B3C3C45C5A6A}" dt="2024-11-30T17:27:34.557" v="5" actId="1076"/>
        <pc:sldMkLst>
          <pc:docMk/>
          <pc:sldMk cId="2965259246" sldId="273"/>
        </pc:sldMkLst>
        <pc:picChg chg="add mod">
          <ac:chgData name="Srikala Asam" userId="c9f704fe5e1fd071" providerId="LiveId" clId="{0C7EE61B-B760-4E33-BCC1-B3C3C45C5A6A}" dt="2024-11-30T17:27:34.557" v="5" actId="1076"/>
          <ac:picMkLst>
            <pc:docMk/>
            <pc:sldMk cId="2965259246" sldId="273"/>
            <ac:picMk id="4" creationId="{D2C93BF8-CA23-3939-9593-A44C1AD21DB3}"/>
          </ac:picMkLst>
        </pc:picChg>
        <pc:picChg chg="del">
          <ac:chgData name="Srikala Asam" userId="c9f704fe5e1fd071" providerId="LiveId" clId="{0C7EE61B-B760-4E33-BCC1-B3C3C45C5A6A}" dt="2024-11-30T17:27:30.442" v="4" actId="21"/>
          <ac:picMkLst>
            <pc:docMk/>
            <pc:sldMk cId="2965259246" sldId="273"/>
            <ac:picMk id="8" creationId="{5F9A7BC1-DC5D-5DA6-C538-74AF0D8A8BC0}"/>
          </ac:picMkLst>
        </pc:picChg>
      </pc:sldChg>
      <pc:sldChg chg="modSp mod">
        <pc:chgData name="Srikala Asam" userId="c9f704fe5e1fd071" providerId="LiveId" clId="{0C7EE61B-B760-4E33-BCC1-B3C3C45C5A6A}" dt="2024-11-30T17:31:11.581" v="13" actId="20577"/>
        <pc:sldMkLst>
          <pc:docMk/>
          <pc:sldMk cId="1251494242" sldId="276"/>
        </pc:sldMkLst>
        <pc:spChg chg="mod">
          <ac:chgData name="Srikala Asam" userId="c9f704fe5e1fd071" providerId="LiveId" clId="{0C7EE61B-B760-4E33-BCC1-B3C3C45C5A6A}" dt="2024-11-30T17:31:11.581" v="13" actId="20577"/>
          <ac:spMkLst>
            <pc:docMk/>
            <pc:sldMk cId="1251494242" sldId="276"/>
            <ac:spMk id="8" creationId="{6634EB40-9DD9-053F-6814-9192A6453ED3}"/>
          </ac:spMkLst>
        </pc:spChg>
      </pc:sldChg>
      <pc:sldChg chg="modSp mod">
        <pc:chgData name="Srikala Asam" userId="c9f704fe5e1fd071" providerId="LiveId" clId="{0C7EE61B-B760-4E33-BCC1-B3C3C45C5A6A}" dt="2024-11-30T18:46:42.091" v="14" actId="27107"/>
        <pc:sldMkLst>
          <pc:docMk/>
          <pc:sldMk cId="2825721598" sldId="278"/>
        </pc:sldMkLst>
        <pc:spChg chg="mod">
          <ac:chgData name="Srikala Asam" userId="c9f704fe5e1fd071" providerId="LiveId" clId="{0C7EE61B-B760-4E33-BCC1-B3C3C45C5A6A}" dt="2024-11-30T18:46:42.091" v="14" actId="27107"/>
          <ac:spMkLst>
            <pc:docMk/>
            <pc:sldMk cId="2825721598" sldId="278"/>
            <ac:spMk id="3" creationId="{97960485-8511-BD3F-0445-6B43CB17F2CC}"/>
          </ac:spMkLst>
        </pc:spChg>
      </pc:sldChg>
      <pc:sldChg chg="new del">
        <pc:chgData name="Srikala Asam" userId="c9f704fe5e1fd071" providerId="LiveId" clId="{0C7EE61B-B760-4E33-BCC1-B3C3C45C5A6A}" dt="2024-11-30T18:49:13.443" v="17" actId="47"/>
        <pc:sldMkLst>
          <pc:docMk/>
          <pc:sldMk cId="1306961043" sldId="27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860484A-F8D2-4987-9F34-5A8770CB02B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38C8446-544B-42F4-BA16-14F1D1F44C4B}">
      <dgm:prSet/>
      <dgm:spPr/>
      <dgm:t>
        <a:bodyPr/>
        <a:lstStyle/>
        <a:p>
          <a:pPr>
            <a:lnSpc>
              <a:spcPct val="100000"/>
            </a:lnSpc>
          </a:pPr>
          <a:r>
            <a:rPr lang="en-US" dirty="0"/>
            <a:t>Block extractors- This is a python file that stores the extract the blocks extracted from infura Ethereum. The blocks are then parsed to the parser for the extraction of transactions.</a:t>
          </a:r>
        </a:p>
      </dgm:t>
    </dgm:pt>
    <dgm:pt modelId="{A9A1A172-BFED-4FFB-AF1A-EA37EE98ACE2}" type="parTrans" cxnId="{6C126E07-B190-4917-B3BA-4467EE4B8130}">
      <dgm:prSet/>
      <dgm:spPr/>
      <dgm:t>
        <a:bodyPr/>
        <a:lstStyle/>
        <a:p>
          <a:endParaRPr lang="en-US"/>
        </a:p>
      </dgm:t>
    </dgm:pt>
    <dgm:pt modelId="{6089D06D-0516-4B03-8699-48635E0D06F9}" type="sibTrans" cxnId="{6C126E07-B190-4917-B3BA-4467EE4B8130}">
      <dgm:prSet/>
      <dgm:spPr/>
      <dgm:t>
        <a:bodyPr/>
        <a:lstStyle/>
        <a:p>
          <a:pPr>
            <a:lnSpc>
              <a:spcPct val="100000"/>
            </a:lnSpc>
          </a:pPr>
          <a:endParaRPr lang="en-US"/>
        </a:p>
      </dgm:t>
    </dgm:pt>
    <dgm:pt modelId="{EA572489-0B84-4749-B61A-24B7FED7DE3B}">
      <dgm:prSet/>
      <dgm:spPr/>
      <dgm:t>
        <a:bodyPr/>
        <a:lstStyle/>
        <a:p>
          <a:pPr>
            <a:lnSpc>
              <a:spcPct val="100000"/>
            </a:lnSpc>
          </a:pPr>
          <a:r>
            <a:rPr lang="en-US" dirty="0"/>
            <a:t>Parser: - The parse extracts the transactions from blocks parsed. And parsers the data the data store. In this context. The data is stored in a csv file. This is easier to access using pandas and create a data frame object.</a:t>
          </a:r>
        </a:p>
      </dgm:t>
    </dgm:pt>
    <dgm:pt modelId="{E3C42126-CF1C-4944-B8E0-F46359F9F0EA}" type="parTrans" cxnId="{18945DD2-D748-44E2-9533-D173DEFF0DB8}">
      <dgm:prSet/>
      <dgm:spPr/>
      <dgm:t>
        <a:bodyPr/>
        <a:lstStyle/>
        <a:p>
          <a:endParaRPr lang="en-US"/>
        </a:p>
      </dgm:t>
    </dgm:pt>
    <dgm:pt modelId="{5710B093-CCD9-4DFC-AE5E-82CDFC6D1B22}" type="sibTrans" cxnId="{18945DD2-D748-44E2-9533-D173DEFF0DB8}">
      <dgm:prSet/>
      <dgm:spPr/>
      <dgm:t>
        <a:bodyPr/>
        <a:lstStyle/>
        <a:p>
          <a:pPr>
            <a:lnSpc>
              <a:spcPct val="100000"/>
            </a:lnSpc>
          </a:pPr>
          <a:endParaRPr lang="en-US"/>
        </a:p>
      </dgm:t>
    </dgm:pt>
    <dgm:pt modelId="{7435C174-C54E-4790-90A2-AA499770D73C}">
      <dgm:prSet/>
      <dgm:spPr/>
      <dgm:t>
        <a:bodyPr/>
        <a:lstStyle/>
        <a:p>
          <a:pPr>
            <a:lnSpc>
              <a:spcPct val="100000"/>
            </a:lnSpc>
          </a:pPr>
          <a:r>
            <a:rPr lang="en-US"/>
            <a:t>Data store: - stores the extracted transactions in an excel format.</a:t>
          </a:r>
        </a:p>
      </dgm:t>
    </dgm:pt>
    <dgm:pt modelId="{0FDCCB0D-3A34-492D-9A3B-16366EF0AAD3}" type="parTrans" cxnId="{2BC7B2C6-0404-44A2-93E5-469F992D23C2}">
      <dgm:prSet/>
      <dgm:spPr/>
      <dgm:t>
        <a:bodyPr/>
        <a:lstStyle/>
        <a:p>
          <a:endParaRPr lang="en-US"/>
        </a:p>
      </dgm:t>
    </dgm:pt>
    <dgm:pt modelId="{3E2F8B89-B347-43C8-A041-73ED70A17D34}" type="sibTrans" cxnId="{2BC7B2C6-0404-44A2-93E5-469F992D23C2}">
      <dgm:prSet/>
      <dgm:spPr/>
      <dgm:t>
        <a:bodyPr/>
        <a:lstStyle/>
        <a:p>
          <a:pPr>
            <a:lnSpc>
              <a:spcPct val="100000"/>
            </a:lnSpc>
          </a:pPr>
          <a:endParaRPr lang="en-US"/>
        </a:p>
      </dgm:t>
    </dgm:pt>
    <dgm:pt modelId="{2BB841C2-1754-44F0-98D1-4A64B78A7B73}">
      <dgm:prSet/>
      <dgm:spPr/>
      <dgm:t>
        <a:bodyPr/>
        <a:lstStyle/>
        <a:p>
          <a:pPr>
            <a:lnSpc>
              <a:spcPct val="100000"/>
            </a:lnSpc>
          </a:pPr>
          <a:r>
            <a:rPr lang="en-US"/>
            <a:t>Analyzer: - Analyses the saved transactions giving useful visualizations.</a:t>
          </a:r>
        </a:p>
      </dgm:t>
    </dgm:pt>
    <dgm:pt modelId="{27E8AB3D-56BB-4660-A5A3-9A321B914311}" type="parTrans" cxnId="{F30D8AD6-22D9-4E37-BF3D-8F92DD11C80F}">
      <dgm:prSet/>
      <dgm:spPr/>
      <dgm:t>
        <a:bodyPr/>
        <a:lstStyle/>
        <a:p>
          <a:endParaRPr lang="en-US"/>
        </a:p>
      </dgm:t>
    </dgm:pt>
    <dgm:pt modelId="{BA7FCCFB-9445-4FD5-8BAB-3557FDF39725}" type="sibTrans" cxnId="{F30D8AD6-22D9-4E37-BF3D-8F92DD11C80F}">
      <dgm:prSet/>
      <dgm:spPr/>
      <dgm:t>
        <a:bodyPr/>
        <a:lstStyle/>
        <a:p>
          <a:endParaRPr lang="en-US"/>
        </a:p>
      </dgm:t>
    </dgm:pt>
    <dgm:pt modelId="{8824EB78-3E53-4E77-BE8D-407B19C262DF}" type="pres">
      <dgm:prSet presAssocID="{9860484A-F8D2-4987-9F34-5A8770CB02B5}" presName="root" presStyleCnt="0">
        <dgm:presLayoutVars>
          <dgm:dir/>
          <dgm:resizeHandles val="exact"/>
        </dgm:presLayoutVars>
      </dgm:prSet>
      <dgm:spPr/>
    </dgm:pt>
    <dgm:pt modelId="{9050291C-2261-449E-8FB7-72F7F62EE315}" type="pres">
      <dgm:prSet presAssocID="{938C8446-544B-42F4-BA16-14F1D1F44C4B}" presName="compNode" presStyleCnt="0"/>
      <dgm:spPr/>
    </dgm:pt>
    <dgm:pt modelId="{714F96F0-02C0-4CAA-8B87-A625A314C6EC}" type="pres">
      <dgm:prSet presAssocID="{938C8446-544B-42F4-BA16-14F1D1F44C4B}" presName="bgRect" presStyleLbl="bgShp" presStyleIdx="0" presStyleCnt="4"/>
      <dgm:spPr/>
    </dgm:pt>
    <dgm:pt modelId="{4B8EF381-FC56-4C2F-8255-5BB804F581AB}" type="pres">
      <dgm:prSet presAssocID="{938C8446-544B-42F4-BA16-14F1D1F44C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76D69A9-61A8-4756-80E3-8D9552AF9E8C}" type="pres">
      <dgm:prSet presAssocID="{938C8446-544B-42F4-BA16-14F1D1F44C4B}" presName="spaceRect" presStyleCnt="0"/>
      <dgm:spPr/>
    </dgm:pt>
    <dgm:pt modelId="{8F7ABB7D-0D24-4DB2-8F87-C2103A704906}" type="pres">
      <dgm:prSet presAssocID="{938C8446-544B-42F4-BA16-14F1D1F44C4B}" presName="parTx" presStyleLbl="revTx" presStyleIdx="0" presStyleCnt="4">
        <dgm:presLayoutVars>
          <dgm:chMax val="0"/>
          <dgm:chPref val="0"/>
        </dgm:presLayoutVars>
      </dgm:prSet>
      <dgm:spPr/>
    </dgm:pt>
    <dgm:pt modelId="{2606BBCB-3A2B-40FD-A127-B3E9C04AE0B0}" type="pres">
      <dgm:prSet presAssocID="{6089D06D-0516-4B03-8699-48635E0D06F9}" presName="sibTrans" presStyleCnt="0"/>
      <dgm:spPr/>
    </dgm:pt>
    <dgm:pt modelId="{F33CB84D-AFAA-4E86-BD2A-5AED2359E61B}" type="pres">
      <dgm:prSet presAssocID="{EA572489-0B84-4749-B61A-24B7FED7DE3B}" presName="compNode" presStyleCnt="0"/>
      <dgm:spPr/>
    </dgm:pt>
    <dgm:pt modelId="{95B2E7D7-D849-4C0B-BE3D-0E76B8D9856B}" type="pres">
      <dgm:prSet presAssocID="{EA572489-0B84-4749-B61A-24B7FED7DE3B}" presName="bgRect" presStyleLbl="bgShp" presStyleIdx="1" presStyleCnt="4"/>
      <dgm:spPr/>
    </dgm:pt>
    <dgm:pt modelId="{B4921D80-0E95-486C-89AB-042610D9B810}" type="pres">
      <dgm:prSet presAssocID="{EA572489-0B84-4749-B61A-24B7FED7DE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clip"/>
        </a:ext>
      </dgm:extLst>
    </dgm:pt>
    <dgm:pt modelId="{90DED368-C381-4095-8657-92EE5A76AEC0}" type="pres">
      <dgm:prSet presAssocID="{EA572489-0B84-4749-B61A-24B7FED7DE3B}" presName="spaceRect" presStyleCnt="0"/>
      <dgm:spPr/>
    </dgm:pt>
    <dgm:pt modelId="{CA556110-4B7C-4948-B13F-759DB9F52049}" type="pres">
      <dgm:prSet presAssocID="{EA572489-0B84-4749-B61A-24B7FED7DE3B}" presName="parTx" presStyleLbl="revTx" presStyleIdx="1" presStyleCnt="4">
        <dgm:presLayoutVars>
          <dgm:chMax val="0"/>
          <dgm:chPref val="0"/>
        </dgm:presLayoutVars>
      </dgm:prSet>
      <dgm:spPr/>
    </dgm:pt>
    <dgm:pt modelId="{A052450E-FA0C-40A1-AF8A-7F896ABA39BD}" type="pres">
      <dgm:prSet presAssocID="{5710B093-CCD9-4DFC-AE5E-82CDFC6D1B22}" presName="sibTrans" presStyleCnt="0"/>
      <dgm:spPr/>
    </dgm:pt>
    <dgm:pt modelId="{B8F29E19-2C75-4AB2-AB4D-4ECF74D4E347}" type="pres">
      <dgm:prSet presAssocID="{7435C174-C54E-4790-90A2-AA499770D73C}" presName="compNode" presStyleCnt="0"/>
      <dgm:spPr/>
    </dgm:pt>
    <dgm:pt modelId="{7E4A5375-B364-4B1E-B644-9AAD96D4EE07}" type="pres">
      <dgm:prSet presAssocID="{7435C174-C54E-4790-90A2-AA499770D73C}" presName="bgRect" presStyleLbl="bgShp" presStyleIdx="2" presStyleCnt="4"/>
      <dgm:spPr/>
    </dgm:pt>
    <dgm:pt modelId="{EF2DB3B0-0C31-43A7-B89D-E4F085640455}" type="pres">
      <dgm:prSet presAssocID="{7435C174-C54E-4790-90A2-AA499770D7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01D480B-109F-4AA1-8621-EC05ED86F04B}" type="pres">
      <dgm:prSet presAssocID="{7435C174-C54E-4790-90A2-AA499770D73C}" presName="spaceRect" presStyleCnt="0"/>
      <dgm:spPr/>
    </dgm:pt>
    <dgm:pt modelId="{25AD50E1-9A9B-449E-9CDC-AF37389E467E}" type="pres">
      <dgm:prSet presAssocID="{7435C174-C54E-4790-90A2-AA499770D73C}" presName="parTx" presStyleLbl="revTx" presStyleIdx="2" presStyleCnt="4">
        <dgm:presLayoutVars>
          <dgm:chMax val="0"/>
          <dgm:chPref val="0"/>
        </dgm:presLayoutVars>
      </dgm:prSet>
      <dgm:spPr/>
    </dgm:pt>
    <dgm:pt modelId="{B189F9A5-370E-4C9D-9592-DDF51A0F53CE}" type="pres">
      <dgm:prSet presAssocID="{3E2F8B89-B347-43C8-A041-73ED70A17D34}" presName="sibTrans" presStyleCnt="0"/>
      <dgm:spPr/>
    </dgm:pt>
    <dgm:pt modelId="{D860D910-9C41-4A70-BF38-E4035B64DFCB}" type="pres">
      <dgm:prSet presAssocID="{2BB841C2-1754-44F0-98D1-4A64B78A7B73}" presName="compNode" presStyleCnt="0"/>
      <dgm:spPr/>
    </dgm:pt>
    <dgm:pt modelId="{515CCE4B-66B2-4F1C-AF75-643172445D74}" type="pres">
      <dgm:prSet presAssocID="{2BB841C2-1754-44F0-98D1-4A64B78A7B73}" presName="bgRect" presStyleLbl="bgShp" presStyleIdx="3" presStyleCnt="4"/>
      <dgm:spPr/>
    </dgm:pt>
    <dgm:pt modelId="{27489868-A193-4573-84D4-288120A02A1C}" type="pres">
      <dgm:prSet presAssocID="{2BB841C2-1754-44F0-98D1-4A64B78A7B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76E7C6BC-7126-4141-8DD5-7494F8BF4099}" type="pres">
      <dgm:prSet presAssocID="{2BB841C2-1754-44F0-98D1-4A64B78A7B73}" presName="spaceRect" presStyleCnt="0"/>
      <dgm:spPr/>
    </dgm:pt>
    <dgm:pt modelId="{C5651A97-8BF3-4528-BE5B-13142A02ECB1}" type="pres">
      <dgm:prSet presAssocID="{2BB841C2-1754-44F0-98D1-4A64B78A7B73}" presName="parTx" presStyleLbl="revTx" presStyleIdx="3" presStyleCnt="4">
        <dgm:presLayoutVars>
          <dgm:chMax val="0"/>
          <dgm:chPref val="0"/>
        </dgm:presLayoutVars>
      </dgm:prSet>
      <dgm:spPr/>
    </dgm:pt>
  </dgm:ptLst>
  <dgm:cxnLst>
    <dgm:cxn modelId="{6C126E07-B190-4917-B3BA-4467EE4B8130}" srcId="{9860484A-F8D2-4987-9F34-5A8770CB02B5}" destId="{938C8446-544B-42F4-BA16-14F1D1F44C4B}" srcOrd="0" destOrd="0" parTransId="{A9A1A172-BFED-4FFB-AF1A-EA37EE98ACE2}" sibTransId="{6089D06D-0516-4B03-8699-48635E0D06F9}"/>
    <dgm:cxn modelId="{76A7173A-BF93-4976-A0C8-054753955BFA}" type="presOf" srcId="{9860484A-F8D2-4987-9F34-5A8770CB02B5}" destId="{8824EB78-3E53-4E77-BE8D-407B19C262DF}" srcOrd="0" destOrd="0" presId="urn:microsoft.com/office/officeart/2018/2/layout/IconVerticalSolidList"/>
    <dgm:cxn modelId="{1FAECF95-F9CE-4B5B-AEA3-AAAC1C3E3664}" type="presOf" srcId="{2BB841C2-1754-44F0-98D1-4A64B78A7B73}" destId="{C5651A97-8BF3-4528-BE5B-13142A02ECB1}" srcOrd="0" destOrd="0" presId="urn:microsoft.com/office/officeart/2018/2/layout/IconVerticalSolidList"/>
    <dgm:cxn modelId="{0213EBAA-717C-4E0E-B730-2F6D4C8A6EDE}" type="presOf" srcId="{938C8446-544B-42F4-BA16-14F1D1F44C4B}" destId="{8F7ABB7D-0D24-4DB2-8F87-C2103A704906}" srcOrd="0" destOrd="0" presId="urn:microsoft.com/office/officeart/2018/2/layout/IconVerticalSolidList"/>
    <dgm:cxn modelId="{2BC7B2C6-0404-44A2-93E5-469F992D23C2}" srcId="{9860484A-F8D2-4987-9F34-5A8770CB02B5}" destId="{7435C174-C54E-4790-90A2-AA499770D73C}" srcOrd="2" destOrd="0" parTransId="{0FDCCB0D-3A34-492D-9A3B-16366EF0AAD3}" sibTransId="{3E2F8B89-B347-43C8-A041-73ED70A17D34}"/>
    <dgm:cxn modelId="{18945DD2-D748-44E2-9533-D173DEFF0DB8}" srcId="{9860484A-F8D2-4987-9F34-5A8770CB02B5}" destId="{EA572489-0B84-4749-B61A-24B7FED7DE3B}" srcOrd="1" destOrd="0" parTransId="{E3C42126-CF1C-4944-B8E0-F46359F9F0EA}" sibTransId="{5710B093-CCD9-4DFC-AE5E-82CDFC6D1B22}"/>
    <dgm:cxn modelId="{F30D8AD6-22D9-4E37-BF3D-8F92DD11C80F}" srcId="{9860484A-F8D2-4987-9F34-5A8770CB02B5}" destId="{2BB841C2-1754-44F0-98D1-4A64B78A7B73}" srcOrd="3" destOrd="0" parTransId="{27E8AB3D-56BB-4660-A5A3-9A321B914311}" sibTransId="{BA7FCCFB-9445-4FD5-8BAB-3557FDF39725}"/>
    <dgm:cxn modelId="{DDF02FE6-5C9A-479D-8B79-1C2DA99F5E7A}" type="presOf" srcId="{EA572489-0B84-4749-B61A-24B7FED7DE3B}" destId="{CA556110-4B7C-4948-B13F-759DB9F52049}" srcOrd="0" destOrd="0" presId="urn:microsoft.com/office/officeart/2018/2/layout/IconVerticalSolidList"/>
    <dgm:cxn modelId="{3F97FCEF-8A87-4010-BFDF-3CCF819C2B2A}" type="presOf" srcId="{7435C174-C54E-4790-90A2-AA499770D73C}" destId="{25AD50E1-9A9B-449E-9CDC-AF37389E467E}" srcOrd="0" destOrd="0" presId="urn:microsoft.com/office/officeart/2018/2/layout/IconVerticalSolidList"/>
    <dgm:cxn modelId="{08EA5E73-9EBF-48D9-A69E-80CDF0874918}" type="presParOf" srcId="{8824EB78-3E53-4E77-BE8D-407B19C262DF}" destId="{9050291C-2261-449E-8FB7-72F7F62EE315}" srcOrd="0" destOrd="0" presId="urn:microsoft.com/office/officeart/2018/2/layout/IconVerticalSolidList"/>
    <dgm:cxn modelId="{DAB40AD8-6217-4039-B9A7-70252C858EB2}" type="presParOf" srcId="{9050291C-2261-449E-8FB7-72F7F62EE315}" destId="{714F96F0-02C0-4CAA-8B87-A625A314C6EC}" srcOrd="0" destOrd="0" presId="urn:microsoft.com/office/officeart/2018/2/layout/IconVerticalSolidList"/>
    <dgm:cxn modelId="{71B59892-46EB-423C-B475-6C1EB0128315}" type="presParOf" srcId="{9050291C-2261-449E-8FB7-72F7F62EE315}" destId="{4B8EF381-FC56-4C2F-8255-5BB804F581AB}" srcOrd="1" destOrd="0" presId="urn:microsoft.com/office/officeart/2018/2/layout/IconVerticalSolidList"/>
    <dgm:cxn modelId="{2545C04F-3243-4EEE-92D9-68063835E402}" type="presParOf" srcId="{9050291C-2261-449E-8FB7-72F7F62EE315}" destId="{176D69A9-61A8-4756-80E3-8D9552AF9E8C}" srcOrd="2" destOrd="0" presId="urn:microsoft.com/office/officeart/2018/2/layout/IconVerticalSolidList"/>
    <dgm:cxn modelId="{66366D88-4E69-4D31-8135-E27A408216C2}" type="presParOf" srcId="{9050291C-2261-449E-8FB7-72F7F62EE315}" destId="{8F7ABB7D-0D24-4DB2-8F87-C2103A704906}" srcOrd="3" destOrd="0" presId="urn:microsoft.com/office/officeart/2018/2/layout/IconVerticalSolidList"/>
    <dgm:cxn modelId="{6C6CFA22-F4E7-4AB2-81D7-532D4F26DB24}" type="presParOf" srcId="{8824EB78-3E53-4E77-BE8D-407B19C262DF}" destId="{2606BBCB-3A2B-40FD-A127-B3E9C04AE0B0}" srcOrd="1" destOrd="0" presId="urn:microsoft.com/office/officeart/2018/2/layout/IconVerticalSolidList"/>
    <dgm:cxn modelId="{6DE5FAA3-4707-4C60-9DBF-43685E1C5387}" type="presParOf" srcId="{8824EB78-3E53-4E77-BE8D-407B19C262DF}" destId="{F33CB84D-AFAA-4E86-BD2A-5AED2359E61B}" srcOrd="2" destOrd="0" presId="urn:microsoft.com/office/officeart/2018/2/layout/IconVerticalSolidList"/>
    <dgm:cxn modelId="{FF36D95F-9309-42B9-9C4D-D3C35DF0EE44}" type="presParOf" srcId="{F33CB84D-AFAA-4E86-BD2A-5AED2359E61B}" destId="{95B2E7D7-D849-4C0B-BE3D-0E76B8D9856B}" srcOrd="0" destOrd="0" presId="urn:microsoft.com/office/officeart/2018/2/layout/IconVerticalSolidList"/>
    <dgm:cxn modelId="{D29B595F-EE5D-4338-A259-7FFEB5FA5F7E}" type="presParOf" srcId="{F33CB84D-AFAA-4E86-BD2A-5AED2359E61B}" destId="{B4921D80-0E95-486C-89AB-042610D9B810}" srcOrd="1" destOrd="0" presId="urn:microsoft.com/office/officeart/2018/2/layout/IconVerticalSolidList"/>
    <dgm:cxn modelId="{7B3057AC-9577-4C74-843E-39915BDDCF14}" type="presParOf" srcId="{F33CB84D-AFAA-4E86-BD2A-5AED2359E61B}" destId="{90DED368-C381-4095-8657-92EE5A76AEC0}" srcOrd="2" destOrd="0" presId="urn:microsoft.com/office/officeart/2018/2/layout/IconVerticalSolidList"/>
    <dgm:cxn modelId="{F55C91D8-9F29-4056-A967-89FB8038AD49}" type="presParOf" srcId="{F33CB84D-AFAA-4E86-BD2A-5AED2359E61B}" destId="{CA556110-4B7C-4948-B13F-759DB9F52049}" srcOrd="3" destOrd="0" presId="urn:microsoft.com/office/officeart/2018/2/layout/IconVerticalSolidList"/>
    <dgm:cxn modelId="{BD4C639A-95FD-419D-9190-7B5197F1E77C}" type="presParOf" srcId="{8824EB78-3E53-4E77-BE8D-407B19C262DF}" destId="{A052450E-FA0C-40A1-AF8A-7F896ABA39BD}" srcOrd="3" destOrd="0" presId="urn:microsoft.com/office/officeart/2018/2/layout/IconVerticalSolidList"/>
    <dgm:cxn modelId="{F516BE3B-5AB3-47BC-947D-BBC0B06A4332}" type="presParOf" srcId="{8824EB78-3E53-4E77-BE8D-407B19C262DF}" destId="{B8F29E19-2C75-4AB2-AB4D-4ECF74D4E347}" srcOrd="4" destOrd="0" presId="urn:microsoft.com/office/officeart/2018/2/layout/IconVerticalSolidList"/>
    <dgm:cxn modelId="{F770C68B-4A60-4D0E-93AD-FBB4BEE6576C}" type="presParOf" srcId="{B8F29E19-2C75-4AB2-AB4D-4ECF74D4E347}" destId="{7E4A5375-B364-4B1E-B644-9AAD96D4EE07}" srcOrd="0" destOrd="0" presId="urn:microsoft.com/office/officeart/2018/2/layout/IconVerticalSolidList"/>
    <dgm:cxn modelId="{3FAB8DCB-C1BA-4A30-97F8-D5343946395E}" type="presParOf" srcId="{B8F29E19-2C75-4AB2-AB4D-4ECF74D4E347}" destId="{EF2DB3B0-0C31-43A7-B89D-E4F085640455}" srcOrd="1" destOrd="0" presId="urn:microsoft.com/office/officeart/2018/2/layout/IconVerticalSolidList"/>
    <dgm:cxn modelId="{969968BD-CEB1-4600-A673-E0D3DF7A0A2D}" type="presParOf" srcId="{B8F29E19-2C75-4AB2-AB4D-4ECF74D4E347}" destId="{701D480B-109F-4AA1-8621-EC05ED86F04B}" srcOrd="2" destOrd="0" presId="urn:microsoft.com/office/officeart/2018/2/layout/IconVerticalSolidList"/>
    <dgm:cxn modelId="{B8864019-EFC0-40AE-91BB-D1C65E908432}" type="presParOf" srcId="{B8F29E19-2C75-4AB2-AB4D-4ECF74D4E347}" destId="{25AD50E1-9A9B-449E-9CDC-AF37389E467E}" srcOrd="3" destOrd="0" presId="urn:microsoft.com/office/officeart/2018/2/layout/IconVerticalSolidList"/>
    <dgm:cxn modelId="{0213FE4B-4F1F-444B-8E45-2A5A1369A921}" type="presParOf" srcId="{8824EB78-3E53-4E77-BE8D-407B19C262DF}" destId="{B189F9A5-370E-4C9D-9592-DDF51A0F53CE}" srcOrd="5" destOrd="0" presId="urn:microsoft.com/office/officeart/2018/2/layout/IconVerticalSolidList"/>
    <dgm:cxn modelId="{A911E2DD-DA7A-44FB-A815-D3846CACC2F5}" type="presParOf" srcId="{8824EB78-3E53-4E77-BE8D-407B19C262DF}" destId="{D860D910-9C41-4A70-BF38-E4035B64DFCB}" srcOrd="6" destOrd="0" presId="urn:microsoft.com/office/officeart/2018/2/layout/IconVerticalSolidList"/>
    <dgm:cxn modelId="{2A6A0F50-BD2E-4376-866F-907181E63426}" type="presParOf" srcId="{D860D910-9C41-4A70-BF38-E4035B64DFCB}" destId="{515CCE4B-66B2-4F1C-AF75-643172445D74}" srcOrd="0" destOrd="0" presId="urn:microsoft.com/office/officeart/2018/2/layout/IconVerticalSolidList"/>
    <dgm:cxn modelId="{6D0E5DAC-A884-4496-811F-A960F2863C05}" type="presParOf" srcId="{D860D910-9C41-4A70-BF38-E4035B64DFCB}" destId="{27489868-A193-4573-84D4-288120A02A1C}" srcOrd="1" destOrd="0" presId="urn:microsoft.com/office/officeart/2018/2/layout/IconVerticalSolidList"/>
    <dgm:cxn modelId="{FADB3D30-4BFF-47B6-AB6B-C3FAF5544510}" type="presParOf" srcId="{D860D910-9C41-4A70-BF38-E4035B64DFCB}" destId="{76E7C6BC-7126-4141-8DD5-7494F8BF4099}" srcOrd="2" destOrd="0" presId="urn:microsoft.com/office/officeart/2018/2/layout/IconVerticalSolidList"/>
    <dgm:cxn modelId="{3E2F0F67-3384-480C-949C-2958E0AE0C16}" type="presParOf" srcId="{D860D910-9C41-4A70-BF38-E4035B64DFCB}" destId="{C5651A97-8BF3-4528-BE5B-13142A02EC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F96F0-02C0-4CAA-8B87-A625A314C6EC}">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8EF381-FC56-4C2F-8255-5BB804F581AB}">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7ABB7D-0D24-4DB2-8F87-C2103A704906}">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US" sz="1500" kern="1200" dirty="0"/>
            <a:t>Block extractors- This is a python file that stores the extract the blocks extracted from infura Ethereum. The blocks are then parsed to the parser for the extraction of transactions.</a:t>
          </a:r>
        </a:p>
      </dsp:txBody>
      <dsp:txXfrm>
        <a:off x="1058686" y="1808"/>
        <a:ext cx="9456913" cy="916611"/>
      </dsp:txXfrm>
    </dsp:sp>
    <dsp:sp modelId="{95B2E7D7-D849-4C0B-BE3D-0E76B8D9856B}">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21D80-0E95-486C-89AB-042610D9B810}">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556110-4B7C-4948-B13F-759DB9F52049}">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US" sz="1500" kern="1200" dirty="0"/>
            <a:t>Parser: - The parse extracts the transactions from blocks parsed. And parsers the data the data store. In this context. The data is stored in a csv file. This is easier to access using pandas and create a data frame object.</a:t>
          </a:r>
        </a:p>
      </dsp:txBody>
      <dsp:txXfrm>
        <a:off x="1058686" y="1147573"/>
        <a:ext cx="9456913" cy="916611"/>
      </dsp:txXfrm>
    </dsp:sp>
    <dsp:sp modelId="{7E4A5375-B364-4B1E-B644-9AAD96D4EE07}">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DB3B0-0C31-43A7-B89D-E4F085640455}">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AD50E1-9A9B-449E-9CDC-AF37389E467E}">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US" sz="1500" kern="1200"/>
            <a:t>Data store: - stores the extracted transactions in an excel format.</a:t>
          </a:r>
        </a:p>
      </dsp:txBody>
      <dsp:txXfrm>
        <a:off x="1058686" y="2293338"/>
        <a:ext cx="9456913" cy="916611"/>
      </dsp:txXfrm>
    </dsp:sp>
    <dsp:sp modelId="{515CCE4B-66B2-4F1C-AF75-643172445D74}">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89868-A193-4573-84D4-288120A02A1C}">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651A97-8BF3-4528-BE5B-13142A02ECB1}">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100000"/>
            </a:lnSpc>
            <a:spcBef>
              <a:spcPct val="0"/>
            </a:spcBef>
            <a:spcAft>
              <a:spcPct val="35000"/>
            </a:spcAft>
            <a:buNone/>
          </a:pPr>
          <a:r>
            <a:rPr lang="en-US" sz="1500" kern="1200"/>
            <a:t>Analyzer: - Analyses the saved transactions giving useful visualizations.</a:t>
          </a:r>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7140-E71D-06D6-3AC3-D54FA16BB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C976E2-D2A3-99A9-412E-A30D3B9E2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79E100-1E32-7E5B-7752-3F31230B6FFF}"/>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5" name="Footer Placeholder 4">
            <a:extLst>
              <a:ext uri="{FF2B5EF4-FFF2-40B4-BE49-F238E27FC236}">
                <a16:creationId xmlns:a16="http://schemas.microsoft.com/office/drawing/2014/main" id="{4485B615-14C5-C2F7-72F7-42A6C9B6D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51E61-B5FD-8316-A744-855686B55F4D}"/>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250322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26F8-BE1E-268C-E583-1CFBD8DBB3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895F84-12EB-A6A0-9335-0ACF7F6729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F874E-965E-98D6-A8BA-F5B3F201C907}"/>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5" name="Footer Placeholder 4">
            <a:extLst>
              <a:ext uri="{FF2B5EF4-FFF2-40B4-BE49-F238E27FC236}">
                <a16:creationId xmlns:a16="http://schemas.microsoft.com/office/drawing/2014/main" id="{546B1F7F-4B6A-796F-238C-57B72C88C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94A4C-1EE0-B414-1B86-DA990B469CA1}"/>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3892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EF8EF6-FDA9-E284-4B77-B7E218CF1E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F81BD-B056-0153-3A08-3C353D8511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A1126-80A9-DCD7-7F15-BAE6C18D2121}"/>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5" name="Footer Placeholder 4">
            <a:extLst>
              <a:ext uri="{FF2B5EF4-FFF2-40B4-BE49-F238E27FC236}">
                <a16:creationId xmlns:a16="http://schemas.microsoft.com/office/drawing/2014/main" id="{E565DBFC-7274-511D-4C08-788B64E0E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E22B2-F549-5ACA-A0BF-9B7EC0EEDC7B}"/>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160787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5130-BCAA-34EF-469A-9C96CF056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CD2A9-99CA-3BA6-2A99-91011D914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6ACCE-FC88-F5C2-270F-4DF833ADC8B0}"/>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5" name="Footer Placeholder 4">
            <a:extLst>
              <a:ext uri="{FF2B5EF4-FFF2-40B4-BE49-F238E27FC236}">
                <a16:creationId xmlns:a16="http://schemas.microsoft.com/office/drawing/2014/main" id="{C2312032-E012-4175-05F6-F62CCBAD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69833-4B7B-ACF5-7242-D9A236FE63D6}"/>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3362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A713-3E25-E266-D7B4-54741E39A0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E0424C-C95B-0F7C-8FFE-84434BC969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94FA1A-95A8-E47B-D6D3-A5A350F424C9}"/>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5" name="Footer Placeholder 4">
            <a:extLst>
              <a:ext uri="{FF2B5EF4-FFF2-40B4-BE49-F238E27FC236}">
                <a16:creationId xmlns:a16="http://schemas.microsoft.com/office/drawing/2014/main" id="{F61F908D-18A1-4B3D-9D60-EF653A850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DF0B1-F081-5D8D-4297-E4A3A4E97C1C}"/>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120375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DB72-C964-F2D6-7C43-000945A7C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A1706-EDC0-1CBD-A2EB-CC69F8FC12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542DC4-0B59-E90C-845C-1120872F7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7AF321-6854-A562-C838-FDBB658B0193}"/>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6" name="Footer Placeholder 5">
            <a:extLst>
              <a:ext uri="{FF2B5EF4-FFF2-40B4-BE49-F238E27FC236}">
                <a16:creationId xmlns:a16="http://schemas.microsoft.com/office/drawing/2014/main" id="{320D0629-4838-271A-B078-AD67AC513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69DE7-174D-8746-1788-4DA1D04F26A4}"/>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93472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C748-5126-F434-73B6-8BA6DD175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37491-3D56-D36A-9393-B703200CB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2B725B-A958-1B8D-5CDC-B473C65EB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570C4B-006A-4CFA-A86D-CFD8DCD67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999CA9-E172-6C3D-52FD-39AE49E27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0E71E8-9229-F366-4D2D-9F13255C5EF7}"/>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8" name="Footer Placeholder 7">
            <a:extLst>
              <a:ext uri="{FF2B5EF4-FFF2-40B4-BE49-F238E27FC236}">
                <a16:creationId xmlns:a16="http://schemas.microsoft.com/office/drawing/2014/main" id="{17046EC3-63B4-3AE5-756C-FC6594D822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BDB96E-09D1-0ADF-8792-5D2933ADC6F1}"/>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217671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BEB2-612B-7A67-A008-711347C18B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2DA833-0B1C-62D1-10A6-7B52637C9A58}"/>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4" name="Footer Placeholder 3">
            <a:extLst>
              <a:ext uri="{FF2B5EF4-FFF2-40B4-BE49-F238E27FC236}">
                <a16:creationId xmlns:a16="http://schemas.microsoft.com/office/drawing/2014/main" id="{C52C8B1F-768F-36CA-F7CE-29BA203F55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CFFA8A-4DB7-B316-14B4-A44501B3FF22}"/>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9420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E3BA4-92DF-3924-7BE6-522DD1703769}"/>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3" name="Footer Placeholder 2">
            <a:extLst>
              <a:ext uri="{FF2B5EF4-FFF2-40B4-BE49-F238E27FC236}">
                <a16:creationId xmlns:a16="http://schemas.microsoft.com/office/drawing/2014/main" id="{1DEED252-29FE-23B6-A3C8-BC81294B91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D9E90-133C-9041-C7B6-878D16EAEE65}"/>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118760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F0A4-4870-0A95-1181-5968FA79E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EC3CA3-AF79-8D52-F290-BA662128E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9274D-FB20-4AA1-9228-5DC2F1946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F372D-30A2-64A5-E145-111D2E713520}"/>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6" name="Footer Placeholder 5">
            <a:extLst>
              <a:ext uri="{FF2B5EF4-FFF2-40B4-BE49-F238E27FC236}">
                <a16:creationId xmlns:a16="http://schemas.microsoft.com/office/drawing/2014/main" id="{740C8F35-003D-6F64-AB90-F75D768C5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5BC43-775B-9CC2-116B-B80390980C17}"/>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286296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BEA3-33C2-696B-B519-3046A0EDF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591FDD-B6C8-93D6-7513-8D916481CB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EE6A43-99D5-65CD-A32D-91F500C67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37269-C486-7D90-B215-141E78B25882}"/>
              </a:ext>
            </a:extLst>
          </p:cNvPr>
          <p:cNvSpPr>
            <a:spLocks noGrp="1"/>
          </p:cNvSpPr>
          <p:nvPr>
            <p:ph type="dt" sz="half" idx="10"/>
          </p:nvPr>
        </p:nvSpPr>
        <p:spPr/>
        <p:txBody>
          <a:bodyPr/>
          <a:lstStyle/>
          <a:p>
            <a:fld id="{1CE8DFEE-EA5D-42A0-B28E-E2E84A5FD9BF}" type="datetimeFigureOut">
              <a:rPr lang="en-US" smtClean="0"/>
              <a:t>11/30/2024</a:t>
            </a:fld>
            <a:endParaRPr lang="en-US"/>
          </a:p>
        </p:txBody>
      </p:sp>
      <p:sp>
        <p:nvSpPr>
          <p:cNvPr id="6" name="Footer Placeholder 5">
            <a:extLst>
              <a:ext uri="{FF2B5EF4-FFF2-40B4-BE49-F238E27FC236}">
                <a16:creationId xmlns:a16="http://schemas.microsoft.com/office/drawing/2014/main" id="{15DB4D63-F635-B677-E8DD-89D06A29C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45C79-DCBD-6F9F-0E01-E5513BAC159B}"/>
              </a:ext>
            </a:extLst>
          </p:cNvPr>
          <p:cNvSpPr>
            <a:spLocks noGrp="1"/>
          </p:cNvSpPr>
          <p:nvPr>
            <p:ph type="sldNum" sz="quarter" idx="12"/>
          </p:nvPr>
        </p:nvSpPr>
        <p:spPr/>
        <p:txBody>
          <a:bodyPr/>
          <a:lstStyle/>
          <a:p>
            <a:fld id="{5B003168-8B84-47B7-A0C4-E7064CAEDF59}" type="slidenum">
              <a:rPr lang="en-US" smtClean="0"/>
              <a:t>‹#›</a:t>
            </a:fld>
            <a:endParaRPr lang="en-US"/>
          </a:p>
        </p:txBody>
      </p:sp>
    </p:spTree>
    <p:extLst>
      <p:ext uri="{BB962C8B-B14F-4D97-AF65-F5344CB8AC3E}">
        <p14:creationId xmlns:p14="http://schemas.microsoft.com/office/powerpoint/2010/main" val="121881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1D02CD-F6B9-C164-51DA-C839948725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E5B3E-986A-A7BC-69AF-52566FE9F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B9DD7-637F-7BE5-E9E8-BA1D321EA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E8DFEE-EA5D-42A0-B28E-E2E84A5FD9BF}" type="datetimeFigureOut">
              <a:rPr lang="en-US" smtClean="0"/>
              <a:t>11/30/2024</a:t>
            </a:fld>
            <a:endParaRPr lang="en-US"/>
          </a:p>
        </p:txBody>
      </p:sp>
      <p:sp>
        <p:nvSpPr>
          <p:cNvPr id="5" name="Footer Placeholder 4">
            <a:extLst>
              <a:ext uri="{FF2B5EF4-FFF2-40B4-BE49-F238E27FC236}">
                <a16:creationId xmlns:a16="http://schemas.microsoft.com/office/drawing/2014/main" id="{D4254BE7-EB82-5DA8-CB83-7A6D01AA5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693484-4F2E-ECBD-065D-27A4219DBC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003168-8B84-47B7-A0C4-E7064CAEDF59}" type="slidenum">
              <a:rPr lang="en-US" smtClean="0"/>
              <a:t>‹#›</a:t>
            </a:fld>
            <a:endParaRPr lang="en-US"/>
          </a:p>
        </p:txBody>
      </p:sp>
    </p:spTree>
    <p:extLst>
      <p:ext uri="{BB962C8B-B14F-4D97-AF65-F5344CB8AC3E}">
        <p14:creationId xmlns:p14="http://schemas.microsoft.com/office/powerpoint/2010/main" val="2930175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845B3E-5B2E-BF40-129C-57DD08125D0E}"/>
              </a:ext>
            </a:extLst>
          </p:cNvPr>
          <p:cNvSpPr>
            <a:spLocks noGrp="1"/>
          </p:cNvSpPr>
          <p:nvPr>
            <p:ph type="ctrTitle"/>
          </p:nvPr>
        </p:nvSpPr>
        <p:spPr>
          <a:xfrm>
            <a:off x="4553733" y="548464"/>
            <a:ext cx="6798541" cy="1675623"/>
          </a:xfrm>
        </p:spPr>
        <p:txBody>
          <a:bodyPr vert="horz" lIns="91440" tIns="45720" rIns="91440" bIns="45720" rtlCol="0" anchor="b">
            <a:normAutofit/>
          </a:bodyPr>
          <a:lstStyle/>
          <a:p>
            <a:pPr algn="l"/>
            <a:r>
              <a:rPr lang="en-US" sz="3700" b="1" dirty="0">
                <a:effectLst/>
                <a:latin typeface="Times New Roman" panose="02020603050405020304" pitchFamily="18" charset="0"/>
                <a:cs typeface="Times New Roman" panose="02020603050405020304" pitchFamily="18" charset="0"/>
              </a:rPr>
              <a:t>Synchronize Ethereum data and develop a program to parse the block </a:t>
            </a:r>
            <a:r>
              <a:rPr lang="en-US" sz="3700" b="1">
                <a:effectLst/>
                <a:latin typeface="Times New Roman" panose="02020603050405020304" pitchFamily="18" charset="0"/>
                <a:cs typeface="Times New Roman" panose="02020603050405020304" pitchFamily="18" charset="0"/>
              </a:rPr>
              <a:t>data files</a:t>
            </a:r>
            <a:endParaRPr lang="en-US" sz="3700" b="1" dirty="0">
              <a:latin typeface="Times New Roman" panose="02020603050405020304" pitchFamily="18" charset="0"/>
              <a:cs typeface="Times New Roman" panose="02020603050405020304" pitchFamily="18" charset="0"/>
            </a:endParaRPr>
          </a:p>
        </p:txBody>
      </p:sp>
      <p:pic>
        <p:nvPicPr>
          <p:cNvPr id="23" name="Picture 22" descr="Blue and orange gradient with arrows">
            <a:extLst>
              <a:ext uri="{FF2B5EF4-FFF2-40B4-BE49-F238E27FC236}">
                <a16:creationId xmlns:a16="http://schemas.microsoft.com/office/drawing/2014/main" id="{2FD32DCE-1D27-3674-FBBD-D58A60AE2ADD}"/>
              </a:ext>
            </a:extLst>
          </p:cNvPr>
          <p:cNvPicPr>
            <a:picLocks noChangeAspect="1"/>
          </p:cNvPicPr>
          <p:nvPr/>
        </p:nvPicPr>
        <p:blipFill>
          <a:blip r:embed="rId2"/>
          <a:srcRect l="44673" r="18612"/>
          <a:stretch/>
        </p:blipFill>
        <p:spPr>
          <a:xfrm>
            <a:off x="1" y="10"/>
            <a:ext cx="4196496" cy="6857990"/>
          </a:xfrm>
          <a:prstGeom prst="rect">
            <a:avLst/>
          </a:prstGeom>
          <a:effectLst/>
        </p:spPr>
      </p:pic>
      <p:sp>
        <p:nvSpPr>
          <p:cNvPr id="3" name="Subtitle 2">
            <a:extLst>
              <a:ext uri="{FF2B5EF4-FFF2-40B4-BE49-F238E27FC236}">
                <a16:creationId xmlns:a16="http://schemas.microsoft.com/office/drawing/2014/main" id="{CF8598C4-545A-C6B2-57D8-4BCA7368B39F}"/>
              </a:ext>
            </a:extLst>
          </p:cNvPr>
          <p:cNvSpPr>
            <a:spLocks noGrp="1"/>
          </p:cNvSpPr>
          <p:nvPr>
            <p:ph type="subTitle" idx="1"/>
          </p:nvPr>
        </p:nvSpPr>
        <p:spPr>
          <a:xfrm>
            <a:off x="4553734" y="2409830"/>
            <a:ext cx="6798539" cy="3705217"/>
          </a:xfrm>
        </p:spPr>
        <p:txBody>
          <a:bodyPr vert="horz" lIns="91440" tIns="45720" rIns="91440" bIns="45720" rtlCol="0">
            <a:normAutofit/>
          </a:bodyPr>
          <a:lstStyle/>
          <a:p>
            <a:pPr marR="0" algn="l">
              <a:spcBef>
                <a:spcPts val="0"/>
              </a:spcBef>
              <a:spcAft>
                <a:spcPts val="800"/>
              </a:spcAft>
            </a:pPr>
            <a:r>
              <a:rPr lang="en-US" sz="2000" b="1" dirty="0">
                <a:effectLst/>
                <a:latin typeface="Times New Roman" panose="02020603050405020304" pitchFamily="18" charset="0"/>
                <a:cs typeface="Times New Roman" panose="02020603050405020304" pitchFamily="18" charset="0"/>
              </a:rPr>
              <a:t>Team Members:</a:t>
            </a:r>
          </a:p>
          <a:p>
            <a:pPr marL="342900" marR="0" lvl="0" indent="-228600" algn="l">
              <a:spcBef>
                <a:spcPts val="0"/>
              </a:spcBef>
              <a:spcAft>
                <a:spcPts val="8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Srikala Asam</a:t>
            </a:r>
          </a:p>
          <a:p>
            <a:pPr marL="342900" marR="0" lvl="0" indent="-228600" algn="l">
              <a:spcBef>
                <a:spcPts val="0"/>
              </a:spcBef>
              <a:spcAft>
                <a:spcPts val="8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Suraj Konangi</a:t>
            </a:r>
            <a:endParaRPr lang="en-US" sz="2000" dirty="0">
              <a:latin typeface="Times New Roman" panose="02020603050405020304" pitchFamily="18" charset="0"/>
              <a:cs typeface="Times New Roman" panose="02020603050405020304" pitchFamily="18" charset="0"/>
            </a:endParaRPr>
          </a:p>
          <a:p>
            <a:pPr marR="0" algn="l">
              <a:spcBef>
                <a:spcPts val="0"/>
              </a:spcBef>
              <a:spcAft>
                <a:spcPts val="800"/>
              </a:spcAft>
            </a:pPr>
            <a:r>
              <a:rPr lang="en-US" sz="2000" b="1" dirty="0">
                <a:effectLst/>
                <a:latin typeface="Times New Roman" panose="02020603050405020304" pitchFamily="18" charset="0"/>
                <a:cs typeface="Times New Roman" panose="02020603050405020304" pitchFamily="18" charset="0"/>
              </a:rPr>
              <a:t>Faculty Coach Name:</a:t>
            </a:r>
            <a:endParaRPr lang="en-US" sz="2000" dirty="0">
              <a:effectLst/>
              <a:latin typeface="Times New Roman" panose="02020603050405020304" pitchFamily="18" charset="0"/>
              <a:cs typeface="Times New Roman" panose="02020603050405020304" pitchFamily="18" charset="0"/>
            </a:endParaRPr>
          </a:p>
          <a:p>
            <a:pPr marL="0" marR="0" indent="-228600" algn="l">
              <a:spcBef>
                <a:spcPts val="0"/>
              </a:spcBef>
              <a:spcAft>
                <a:spcPts val="80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Feng “George” Yu</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61756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8C7B66D-8C78-480F-A98B-3F195E65A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C66A8-3A16-B2B4-771A-321D4905690B}"/>
              </a:ext>
            </a:extLst>
          </p:cNvPr>
          <p:cNvSpPr>
            <a:spLocks noGrp="1"/>
          </p:cNvSpPr>
          <p:nvPr>
            <p:ph type="title"/>
          </p:nvPr>
        </p:nvSpPr>
        <p:spPr>
          <a:xfrm>
            <a:off x="5418791" y="363276"/>
            <a:ext cx="5991227" cy="1288412"/>
          </a:xfrm>
        </p:spPr>
        <p:txBody>
          <a:bodyPr>
            <a:normAutofit/>
          </a:bodyPr>
          <a:lstStyle/>
          <a:p>
            <a:r>
              <a:rPr lang="en-US" dirty="0">
                <a:latin typeface="Times New Roman" panose="02020603050405020304" pitchFamily="18" charset="0"/>
                <a:cs typeface="Times New Roman" panose="02020603050405020304" pitchFamily="18" charset="0"/>
              </a:rPr>
              <a:t>Experiments</a:t>
            </a:r>
          </a:p>
        </p:txBody>
      </p:sp>
      <p:pic>
        <p:nvPicPr>
          <p:cNvPr id="5" name="Picture 4">
            <a:extLst>
              <a:ext uri="{FF2B5EF4-FFF2-40B4-BE49-F238E27FC236}">
                <a16:creationId xmlns:a16="http://schemas.microsoft.com/office/drawing/2014/main" id="{5F06EB51-4D76-9F61-1FE1-B7F37D3C42F7}"/>
              </a:ext>
            </a:extLst>
          </p:cNvPr>
          <p:cNvPicPr>
            <a:picLocks noChangeAspect="1"/>
          </p:cNvPicPr>
          <p:nvPr/>
        </p:nvPicPr>
        <p:blipFill>
          <a:blip r:embed="rId2"/>
          <a:stretch>
            <a:fillRect/>
          </a:stretch>
        </p:blipFill>
        <p:spPr>
          <a:xfrm>
            <a:off x="347548" y="4549590"/>
            <a:ext cx="4810874" cy="1082447"/>
          </a:xfrm>
          <a:prstGeom prst="rect">
            <a:avLst/>
          </a:prstGeom>
        </p:spPr>
      </p:pic>
      <p:pic>
        <p:nvPicPr>
          <p:cNvPr id="4" name="Picture 3">
            <a:extLst>
              <a:ext uri="{FF2B5EF4-FFF2-40B4-BE49-F238E27FC236}">
                <a16:creationId xmlns:a16="http://schemas.microsoft.com/office/drawing/2014/main" id="{3DFDCCD6-E62E-3550-1FF4-C34FDBE8CE96}"/>
              </a:ext>
            </a:extLst>
          </p:cNvPr>
          <p:cNvPicPr>
            <a:picLocks noChangeAspect="1"/>
          </p:cNvPicPr>
          <p:nvPr/>
        </p:nvPicPr>
        <p:blipFill>
          <a:blip r:embed="rId3"/>
          <a:stretch>
            <a:fillRect/>
          </a:stretch>
        </p:blipFill>
        <p:spPr>
          <a:xfrm>
            <a:off x="146446" y="244670"/>
            <a:ext cx="4810874" cy="3078958"/>
          </a:xfrm>
          <a:prstGeom prst="rect">
            <a:avLst/>
          </a:prstGeom>
        </p:spPr>
      </p:pic>
      <p:sp>
        <p:nvSpPr>
          <p:cNvPr id="3" name="Content Placeholder 2">
            <a:extLst>
              <a:ext uri="{FF2B5EF4-FFF2-40B4-BE49-F238E27FC236}">
                <a16:creationId xmlns:a16="http://schemas.microsoft.com/office/drawing/2014/main" id="{9DAD974B-03FE-2805-F22D-6436786E8482}"/>
              </a:ext>
            </a:extLst>
          </p:cNvPr>
          <p:cNvSpPr>
            <a:spLocks noGrp="1"/>
          </p:cNvSpPr>
          <p:nvPr>
            <p:ph idx="1"/>
          </p:nvPr>
        </p:nvSpPr>
        <p:spPr>
          <a:xfrm>
            <a:off x="5304869" y="2014964"/>
            <a:ext cx="5991227" cy="3690551"/>
          </a:xfrm>
        </p:spPr>
        <p:txBody>
          <a:bodyPr>
            <a:normAutofit/>
          </a:bodyPr>
          <a:lstStyle/>
          <a:p>
            <a:pPr marL="0" marR="0">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Fetching data and saving it in an excel.</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second experiment before the analysis is</a:t>
            </a:r>
          </a:p>
          <a:p>
            <a:pPr marL="0" marR="0">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fetching of the data.</a:t>
            </a:r>
          </a:p>
          <a:p>
            <a:pPr marL="0" marR="0">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Initially, we are limiting to the last latest 100 blocks. As seen in this code.</a:t>
            </a:r>
          </a:p>
          <a:p>
            <a:pPr marL="0">
              <a:spcBef>
                <a:spcPts val="0"/>
              </a:spcBef>
              <a:spcAft>
                <a:spcPts val="800"/>
              </a:spcAft>
            </a:pPr>
            <a:r>
              <a:rPr lang="en-US" sz="2000" dirty="0">
                <a:effectLst/>
                <a:latin typeface="Times New Roman" panose="02020603050405020304" pitchFamily="18" charset="0"/>
                <a:ea typeface="Calibri" panose="020F0502020204030204" pitchFamily="34" charset="0"/>
              </a:rPr>
              <a:t>The data is then parsed and stored in the excel sheet as shown in the format below.</a:t>
            </a:r>
            <a:endParaRPr lang="en-US" sz="2000" dirty="0"/>
          </a:p>
          <a:p>
            <a:pPr marL="0" marR="0">
              <a:spcBef>
                <a:spcPts val="0"/>
              </a:spcBef>
              <a:spcAft>
                <a:spcPts val="800"/>
              </a:spcAft>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0180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8B8C29-AD9F-2FEA-9038-0E8CE937B404}"/>
              </a:ext>
            </a:extLst>
          </p:cNvPr>
          <p:cNvSpPr>
            <a:spLocks noGrp="1"/>
          </p:cNvSpPr>
          <p:nvPr>
            <p:ph type="title"/>
          </p:nvPr>
        </p:nvSpPr>
        <p:spPr>
          <a:xfrm>
            <a:off x="1137034" y="609599"/>
            <a:ext cx="6596455" cy="1322888"/>
          </a:xfrm>
        </p:spPr>
        <p:txBody>
          <a:bodyPr>
            <a:normAutofit/>
          </a:bodyPr>
          <a:lstStyle/>
          <a:p>
            <a:r>
              <a:rPr lang="en-US">
                <a:effectLst/>
                <a:latin typeface="Times New Roman" panose="02020603050405020304" pitchFamily="18" charset="0"/>
                <a:ea typeface="Calibri" panose="020F0502020204030204" pitchFamily="34" charset="0"/>
              </a:rPr>
              <a:t>Important metrics for the blocks fetched</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69DF07AD-9E47-5C64-CB9C-639A44A87373}"/>
              </a:ext>
            </a:extLst>
          </p:cNvPr>
          <p:cNvPicPr>
            <a:picLocks noChangeAspect="1"/>
          </p:cNvPicPr>
          <p:nvPr/>
        </p:nvPicPr>
        <p:blipFill>
          <a:blip r:embed="rId2"/>
          <a:stretch>
            <a:fillRect/>
          </a:stretch>
        </p:blipFill>
        <p:spPr>
          <a:xfrm>
            <a:off x="8573268" y="470207"/>
            <a:ext cx="2927608" cy="1322888"/>
          </a:xfrm>
          <a:prstGeom prst="rect">
            <a:avLst/>
          </a:prstGeom>
        </p:spPr>
      </p:pic>
      <p:sp>
        <p:nvSpPr>
          <p:cNvPr id="8" name="Content Placeholder 7">
            <a:extLst>
              <a:ext uri="{FF2B5EF4-FFF2-40B4-BE49-F238E27FC236}">
                <a16:creationId xmlns:a16="http://schemas.microsoft.com/office/drawing/2014/main" id="{B22BC0CF-D531-ABF0-426C-5B854A3675DE}"/>
              </a:ext>
            </a:extLst>
          </p:cNvPr>
          <p:cNvSpPr>
            <a:spLocks noGrp="1"/>
          </p:cNvSpPr>
          <p:nvPr>
            <p:ph idx="1"/>
          </p:nvPr>
        </p:nvSpPr>
        <p:spPr>
          <a:xfrm>
            <a:off x="1137034" y="2194101"/>
            <a:ext cx="6433805" cy="3908585"/>
          </a:xfrm>
        </p:spPr>
        <p:txBody>
          <a:bodyPr>
            <a:normAutofit/>
          </a:bodyPr>
          <a:lstStyle/>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 summary statistic for the transactions based on the block Number are shown below , value, gas and gas price are shown below.</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From the analysis of the transactions, we can obtain other important metrics. The metrics are shown below.</a:t>
            </a:r>
          </a:p>
          <a:p>
            <a:pPr marL="457200" indent="-457200">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total number of ethers transferred</a:t>
            </a:r>
          </a:p>
          <a:p>
            <a:pPr marL="342900" indent="-342900">
              <a:spcBef>
                <a:spcPts val="0"/>
              </a:spcBef>
              <a:spcAft>
                <a:spcPts val="80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Average gas price for the ethers transferred.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Total gas used.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pic>
        <p:nvPicPr>
          <p:cNvPr id="6" name="Picture 5">
            <a:extLst>
              <a:ext uri="{FF2B5EF4-FFF2-40B4-BE49-F238E27FC236}">
                <a16:creationId xmlns:a16="http://schemas.microsoft.com/office/drawing/2014/main" id="{B94F4B5A-6DBC-5AFE-AC2F-A9AC3CFD8ADB}"/>
              </a:ext>
            </a:extLst>
          </p:cNvPr>
          <p:cNvPicPr>
            <a:picLocks noChangeAspect="1"/>
          </p:cNvPicPr>
          <p:nvPr/>
        </p:nvPicPr>
        <p:blipFill>
          <a:blip r:embed="rId3"/>
          <a:stretch>
            <a:fillRect/>
          </a:stretch>
        </p:blipFill>
        <p:spPr>
          <a:xfrm>
            <a:off x="8421445" y="4802719"/>
            <a:ext cx="2927608" cy="1177844"/>
          </a:xfrm>
          <a:prstGeom prst="rect">
            <a:avLst/>
          </a:prstGeom>
        </p:spPr>
      </p:pic>
      <p:pic>
        <p:nvPicPr>
          <p:cNvPr id="5" name="Picture 4">
            <a:extLst>
              <a:ext uri="{FF2B5EF4-FFF2-40B4-BE49-F238E27FC236}">
                <a16:creationId xmlns:a16="http://schemas.microsoft.com/office/drawing/2014/main" id="{EC9A4C60-2562-DB1D-60DE-078AE24F5370}"/>
              </a:ext>
            </a:extLst>
          </p:cNvPr>
          <p:cNvPicPr>
            <a:picLocks noChangeAspect="1"/>
          </p:cNvPicPr>
          <p:nvPr/>
        </p:nvPicPr>
        <p:blipFill>
          <a:blip r:embed="rId4"/>
          <a:stretch>
            <a:fillRect/>
          </a:stretch>
        </p:blipFill>
        <p:spPr>
          <a:xfrm>
            <a:off x="8573268" y="3470367"/>
            <a:ext cx="2927608" cy="972315"/>
          </a:xfrm>
          <a:prstGeom prst="rect">
            <a:avLst/>
          </a:prstGeom>
        </p:spPr>
      </p:pic>
      <p:pic>
        <p:nvPicPr>
          <p:cNvPr id="3" name="Picture 2">
            <a:extLst>
              <a:ext uri="{FF2B5EF4-FFF2-40B4-BE49-F238E27FC236}">
                <a16:creationId xmlns:a16="http://schemas.microsoft.com/office/drawing/2014/main" id="{579668AE-FA2B-2DC1-AF01-17A2BC4B7B73}"/>
              </a:ext>
            </a:extLst>
          </p:cNvPr>
          <p:cNvPicPr>
            <a:picLocks noChangeAspect="1"/>
          </p:cNvPicPr>
          <p:nvPr/>
        </p:nvPicPr>
        <p:blipFill>
          <a:blip r:embed="rId5"/>
          <a:stretch>
            <a:fillRect/>
          </a:stretch>
        </p:blipFill>
        <p:spPr>
          <a:xfrm>
            <a:off x="8402943" y="1932487"/>
            <a:ext cx="3443592" cy="1177843"/>
          </a:xfrm>
          <a:prstGeom prst="rect">
            <a:avLst/>
          </a:prstGeom>
        </p:spPr>
      </p:pic>
    </p:spTree>
    <p:extLst>
      <p:ext uri="{BB962C8B-B14F-4D97-AF65-F5344CB8AC3E}">
        <p14:creationId xmlns:p14="http://schemas.microsoft.com/office/powerpoint/2010/main" val="3970622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D0AF-F8D6-7D39-275C-69E0A710BCA1}"/>
              </a:ext>
            </a:extLst>
          </p:cNvPr>
          <p:cNvSpPr>
            <a:spLocks noGrp="1"/>
          </p:cNvSpPr>
          <p:nvPr>
            <p:ph type="title"/>
          </p:nvPr>
        </p:nvSpPr>
        <p:spPr>
          <a:xfrm>
            <a:off x="1049866" y="597419"/>
            <a:ext cx="4064000" cy="854092"/>
          </a:xfrm>
        </p:spPr>
        <p:txBody>
          <a:bodyPr>
            <a:normAutofit/>
          </a:bodyPr>
          <a:lstStyle/>
          <a:p>
            <a:r>
              <a:rPr lang="en-US" kern="100" dirty="0">
                <a:latin typeface="Times New Roman" panose="02020603050405020304" pitchFamily="18" charset="0"/>
                <a:ea typeface="Calibri" panose="020F0502020204030204" pitchFamily="34" charset="0"/>
                <a:cs typeface="Times New Roman" panose="02020603050405020304" pitchFamily="18" charset="0"/>
              </a:rPr>
              <a:t>Visualizations</a:t>
            </a:r>
            <a:endParaRPr lang="en-US" dirty="0"/>
          </a:p>
        </p:txBody>
      </p:sp>
      <p:sp>
        <p:nvSpPr>
          <p:cNvPr id="7" name="Content Placeholder 6">
            <a:extLst>
              <a:ext uri="{FF2B5EF4-FFF2-40B4-BE49-F238E27FC236}">
                <a16:creationId xmlns:a16="http://schemas.microsoft.com/office/drawing/2014/main" id="{ED73CF55-86D2-2230-B318-7DB1A5D387E9}"/>
              </a:ext>
            </a:extLst>
          </p:cNvPr>
          <p:cNvSpPr>
            <a:spLocks noGrp="1"/>
          </p:cNvSpPr>
          <p:nvPr>
            <p:ph idx="1"/>
          </p:nvPr>
        </p:nvSpPr>
        <p:spPr>
          <a:xfrm>
            <a:off x="838200" y="1825625"/>
            <a:ext cx="4978400" cy="4351338"/>
          </a:xfrm>
        </p:spPr>
        <p:txBody>
          <a:bodyPr/>
          <a:lstStyle/>
          <a:p>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Further some visualizations based on the analysis are done. Below is a list of detailed visual charts based on the analysis done.</a:t>
            </a:r>
            <a:endParaRPr lang="en-US" dirty="0"/>
          </a:p>
          <a:p>
            <a:r>
              <a:rPr lang="en-US" dirty="0">
                <a:latin typeface="Times New Roman" panose="02020603050405020304" pitchFamily="18" charset="0"/>
                <a:cs typeface="Times New Roman" panose="02020603050405020304" pitchFamily="18" charset="0"/>
              </a:rPr>
              <a:t>Gas price over the trend </a:t>
            </a:r>
          </a:p>
          <a:p>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Ether transferred over time</a:t>
            </a:r>
            <a:endParaRPr lang="en-US" dirty="0"/>
          </a:p>
        </p:txBody>
      </p:sp>
      <p:pic>
        <p:nvPicPr>
          <p:cNvPr id="3" name="Content Placeholder 3">
            <a:extLst>
              <a:ext uri="{FF2B5EF4-FFF2-40B4-BE49-F238E27FC236}">
                <a16:creationId xmlns:a16="http://schemas.microsoft.com/office/drawing/2014/main" id="{A849CBAD-CB8F-88E9-8198-1F3BDE0A6A14}"/>
              </a:ext>
            </a:extLst>
          </p:cNvPr>
          <p:cNvPicPr>
            <a:picLocks noChangeAspect="1"/>
          </p:cNvPicPr>
          <p:nvPr/>
        </p:nvPicPr>
        <p:blipFill>
          <a:blip r:embed="rId2"/>
          <a:stretch>
            <a:fillRect/>
          </a:stretch>
        </p:blipFill>
        <p:spPr>
          <a:xfrm>
            <a:off x="6375402" y="3724292"/>
            <a:ext cx="5169804" cy="2898742"/>
          </a:xfrm>
          <a:prstGeom prst="rect">
            <a:avLst/>
          </a:prstGeom>
        </p:spPr>
      </p:pic>
      <p:pic>
        <p:nvPicPr>
          <p:cNvPr id="4" name="Picture 3">
            <a:extLst>
              <a:ext uri="{FF2B5EF4-FFF2-40B4-BE49-F238E27FC236}">
                <a16:creationId xmlns:a16="http://schemas.microsoft.com/office/drawing/2014/main" id="{D2C93BF8-CA23-3939-9593-A44C1AD21DB3}"/>
              </a:ext>
            </a:extLst>
          </p:cNvPr>
          <p:cNvPicPr>
            <a:picLocks noChangeAspect="1"/>
          </p:cNvPicPr>
          <p:nvPr/>
        </p:nvPicPr>
        <p:blipFill>
          <a:blip r:embed="rId3"/>
          <a:stretch>
            <a:fillRect/>
          </a:stretch>
        </p:blipFill>
        <p:spPr>
          <a:xfrm>
            <a:off x="6096000" y="329458"/>
            <a:ext cx="5943600" cy="3320415"/>
          </a:xfrm>
          <a:prstGeom prst="rect">
            <a:avLst/>
          </a:prstGeom>
        </p:spPr>
      </p:pic>
    </p:spTree>
    <p:extLst>
      <p:ext uri="{BB962C8B-B14F-4D97-AF65-F5344CB8AC3E}">
        <p14:creationId xmlns:p14="http://schemas.microsoft.com/office/powerpoint/2010/main" val="296525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9DB20990-9686-9533-62CE-1CADFF4C2E88}"/>
              </a:ext>
            </a:extLst>
          </p:cNvPr>
          <p:cNvSpPr>
            <a:spLocks noGrp="1"/>
          </p:cNvSpPr>
          <p:nvPr>
            <p:ph type="title"/>
          </p:nvPr>
        </p:nvSpPr>
        <p:spPr>
          <a:xfrm>
            <a:off x="838200" y="643467"/>
            <a:ext cx="4706565" cy="956733"/>
          </a:xfrm>
        </p:spPr>
        <p:txBody>
          <a:bodyPr>
            <a:normAutofit fontScale="90000"/>
          </a:bodyPr>
          <a:lstStyle/>
          <a:p>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8" name="Content Placeholder 7">
            <a:extLst>
              <a:ext uri="{FF2B5EF4-FFF2-40B4-BE49-F238E27FC236}">
                <a16:creationId xmlns:a16="http://schemas.microsoft.com/office/drawing/2014/main" id="{6634EB40-9DD9-053F-6814-9192A6453ED3}"/>
              </a:ext>
            </a:extLst>
          </p:cNvPr>
          <p:cNvSpPr>
            <a:spLocks noGrp="1"/>
          </p:cNvSpPr>
          <p:nvPr>
            <p:ph idx="1"/>
          </p:nvPr>
        </p:nvSpPr>
        <p:spPr>
          <a:xfrm>
            <a:off x="999487" y="1992347"/>
            <a:ext cx="5790780" cy="2436848"/>
          </a:xfrm>
        </p:spPr>
        <p:txBody>
          <a:bodyPr>
            <a:normAutofit/>
          </a:bodyPr>
          <a:lstStyle/>
          <a:p>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Average distribution of gas used per transactions.</a:t>
            </a:r>
            <a:br>
              <a:rPr lang="en-US" sz="2000" b="1" kern="100" dirty="0">
                <a:effectLst/>
                <a:latin typeface="Calibri Light" panose="020F0302020204030204" pitchFamily="34" charset="0"/>
                <a:ea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From the chat above, most transactions used an average gas of about 19000.</a:t>
            </a:r>
          </a:p>
          <a:p>
            <a:r>
              <a:rPr lang="en-US" sz="2000" dirty="0">
                <a:effectLst/>
                <a:latin typeface="Times New Roman" panose="02020603050405020304" pitchFamily="18" charset="0"/>
                <a:ea typeface="Calibri" panose="020F0502020204030204" pitchFamily="34" charset="0"/>
              </a:rPr>
              <a:t>Total ether available per block fetched</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Content Placeholder 3" descr="A graph showing a number of gas used in transactions&#10;&#10;Description automatically generated">
            <a:extLst>
              <a:ext uri="{FF2B5EF4-FFF2-40B4-BE49-F238E27FC236}">
                <a16:creationId xmlns:a16="http://schemas.microsoft.com/office/drawing/2014/main" id="{138092E2-7BE7-5722-75E3-9D923C1CE6DE}"/>
              </a:ext>
            </a:extLst>
          </p:cNvPr>
          <p:cNvPicPr>
            <a:picLocks noChangeAspect="1"/>
          </p:cNvPicPr>
          <p:nvPr/>
        </p:nvPicPr>
        <p:blipFill>
          <a:blip r:embed="rId2"/>
          <a:stretch>
            <a:fillRect/>
          </a:stretch>
        </p:blipFill>
        <p:spPr>
          <a:xfrm>
            <a:off x="7056646" y="686726"/>
            <a:ext cx="4491887" cy="2537915"/>
          </a:xfrm>
          <a:prstGeom prst="rect">
            <a:avLst/>
          </a:prstGeom>
        </p:spPr>
      </p:pic>
      <p:pic>
        <p:nvPicPr>
          <p:cNvPr id="3" name="Content Placeholder 3">
            <a:extLst>
              <a:ext uri="{FF2B5EF4-FFF2-40B4-BE49-F238E27FC236}">
                <a16:creationId xmlns:a16="http://schemas.microsoft.com/office/drawing/2014/main" id="{BC734A76-F854-E42B-88BC-7F0DCB7B8DC6}"/>
              </a:ext>
            </a:extLst>
          </p:cNvPr>
          <p:cNvPicPr>
            <a:picLocks noChangeAspect="1"/>
          </p:cNvPicPr>
          <p:nvPr/>
        </p:nvPicPr>
        <p:blipFill>
          <a:blip r:embed="rId3"/>
          <a:stretch>
            <a:fillRect/>
          </a:stretch>
        </p:blipFill>
        <p:spPr>
          <a:xfrm>
            <a:off x="7056646" y="3665214"/>
            <a:ext cx="4491887" cy="2436847"/>
          </a:xfrm>
          <a:prstGeom prst="rect">
            <a:avLst/>
          </a:prstGeom>
        </p:spPr>
      </p:pic>
      <p:sp>
        <p:nvSpPr>
          <p:cNvPr id="6" name="TextBox 5">
            <a:extLst>
              <a:ext uri="{FF2B5EF4-FFF2-40B4-BE49-F238E27FC236}">
                <a16:creationId xmlns:a16="http://schemas.microsoft.com/office/drawing/2014/main" id="{6220E264-E1EE-F5CD-73CD-A27BCC0DCDF5}"/>
              </a:ext>
            </a:extLst>
          </p:cNvPr>
          <p:cNvSpPr txBox="1"/>
          <p:nvPr/>
        </p:nvSpPr>
        <p:spPr>
          <a:xfrm>
            <a:off x="835152" y="579438"/>
            <a:ext cx="3435733" cy="769441"/>
          </a:xfrm>
          <a:prstGeom prst="rect">
            <a:avLst/>
          </a:prstGeom>
          <a:noFill/>
        </p:spPr>
        <p:txBody>
          <a:bodyPr wrap="square">
            <a:spAutoFit/>
          </a:bodyPr>
          <a:lstStyle/>
          <a:p>
            <a:r>
              <a:rPr lang="en-US" sz="4400" kern="100" dirty="0">
                <a:latin typeface="Times New Roman" panose="02020603050405020304" pitchFamily="18" charset="0"/>
                <a:ea typeface="Calibri" panose="020F0502020204030204" pitchFamily="34" charset="0"/>
                <a:cs typeface="Times New Roman" panose="02020603050405020304" pitchFamily="18" charset="0"/>
              </a:rPr>
              <a:t>Visualizations</a:t>
            </a:r>
            <a:endParaRPr lang="en-US" sz="4400" dirty="0"/>
          </a:p>
        </p:txBody>
      </p:sp>
    </p:spTree>
    <p:extLst>
      <p:ext uri="{BB962C8B-B14F-4D97-AF65-F5344CB8AC3E}">
        <p14:creationId xmlns:p14="http://schemas.microsoft.com/office/powerpoint/2010/main" val="125149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0B0B-2342-6977-D230-5FBF7A5F25F0}"/>
              </a:ext>
            </a:extLst>
          </p:cNvPr>
          <p:cNvSpPr>
            <a:spLocks noGrp="1"/>
          </p:cNvSpPr>
          <p:nvPr>
            <p:ph type="title"/>
          </p:nvPr>
        </p:nvSpPr>
        <p:spPr>
          <a:xfrm>
            <a:off x="5800824" y="994103"/>
            <a:ext cx="5444382" cy="846405"/>
          </a:xfrm>
        </p:spPr>
        <p:txBody>
          <a:bodyPr anchor="t">
            <a:normAutofit/>
          </a:bodyPr>
          <a:lstStyle/>
          <a:p>
            <a:r>
              <a:rPr lang="en-US" dirty="0">
                <a:latin typeface="Times New Roman" panose="02020603050405020304" pitchFamily="18" charset="0"/>
                <a:cs typeface="Times New Roman" panose="02020603050405020304" pitchFamily="18" charset="0"/>
              </a:rPr>
              <a:t>Conclusion</a:t>
            </a:r>
          </a:p>
        </p:txBody>
      </p:sp>
      <p:pic>
        <p:nvPicPr>
          <p:cNvPr id="5" name="Picture 4" descr="Top view of cubes connected with black lines">
            <a:extLst>
              <a:ext uri="{FF2B5EF4-FFF2-40B4-BE49-F238E27FC236}">
                <a16:creationId xmlns:a16="http://schemas.microsoft.com/office/drawing/2014/main" id="{700DE722-B341-82C7-D265-D466EA51B9BD}"/>
              </a:ext>
            </a:extLst>
          </p:cNvPr>
          <p:cNvPicPr>
            <a:picLocks noChangeAspect="1"/>
          </p:cNvPicPr>
          <p:nvPr/>
        </p:nvPicPr>
        <p:blipFill>
          <a:blip r:embed="rId2"/>
          <a:srcRect l="26794" r="1687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EC1E74-FDCC-F3C2-BC8D-D2CEEBE897F5}"/>
              </a:ext>
            </a:extLst>
          </p:cNvPr>
          <p:cNvSpPr>
            <a:spLocks noGrp="1"/>
          </p:cNvSpPr>
          <p:nvPr>
            <p:ph idx="1"/>
          </p:nvPr>
        </p:nvSpPr>
        <p:spPr>
          <a:xfrm>
            <a:off x="5583677" y="2149814"/>
            <a:ext cx="6099242" cy="3570150"/>
          </a:xfrm>
        </p:spPr>
        <p:txBody>
          <a:bodyPr>
            <a:norm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project implemented successfully, allow users to efficiently download and store Ethereum blockchain data, then extract and analyze relevant information from the synchronized blocks. This is in line with the proposal. Further, it gives some analysis depending on the data fetched. To make the project effective, caching and data storage mechanisms are employed. Ideally, the analyzer fetches data from csv file. Uses python’s data science libraries such as pandas to transform the data to a data frame object and matplotlib and seaborn for plotting. In conclusion, the project demonstrates effective synchronization, parsing and analysis of Ethereum blocks.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188172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DB49C-6D8B-2C07-9D24-39DA9AF9C446}"/>
              </a:ext>
            </a:extLst>
          </p:cNvPr>
          <p:cNvSpPr>
            <a:spLocks noGrp="1"/>
          </p:cNvSpPr>
          <p:nvPr>
            <p:ph type="title"/>
          </p:nvPr>
        </p:nvSpPr>
        <p:spPr>
          <a:xfrm>
            <a:off x="4553733" y="548464"/>
            <a:ext cx="6798541" cy="1675623"/>
          </a:xfrm>
        </p:spPr>
        <p:txBody>
          <a:bodyPr anchor="b">
            <a:normAutofit/>
          </a:bodyPr>
          <a:lstStyle/>
          <a:p>
            <a:r>
              <a:rPr lang="en-US" sz="4000" kern="10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4000" dirty="0"/>
          </a:p>
        </p:txBody>
      </p:sp>
      <p:pic>
        <p:nvPicPr>
          <p:cNvPr id="5" name="Picture 4" descr="Top view of cubes connected with black lines">
            <a:extLst>
              <a:ext uri="{FF2B5EF4-FFF2-40B4-BE49-F238E27FC236}">
                <a16:creationId xmlns:a16="http://schemas.microsoft.com/office/drawing/2014/main" id="{87CB29C4-2364-E12A-175F-BFF91FD71FA4}"/>
              </a:ext>
            </a:extLst>
          </p:cNvPr>
          <p:cNvPicPr>
            <a:picLocks noChangeAspect="1"/>
          </p:cNvPicPr>
          <p:nvPr/>
        </p:nvPicPr>
        <p:blipFill>
          <a:blip r:embed="rId2"/>
          <a:srcRect l="32014" r="22092"/>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485167D6-9400-B95F-B2C3-7434CBA68341}"/>
              </a:ext>
            </a:extLst>
          </p:cNvPr>
          <p:cNvSpPr>
            <a:spLocks noGrp="1"/>
          </p:cNvSpPr>
          <p:nvPr>
            <p:ph idx="1"/>
          </p:nvPr>
        </p:nvSpPr>
        <p:spPr>
          <a:xfrm>
            <a:off x="4553734" y="2409830"/>
            <a:ext cx="6798539" cy="3705217"/>
          </a:xfrm>
        </p:spPr>
        <p:txBody>
          <a:bodyPr>
            <a:normAutofit/>
          </a:bodyPr>
          <a:lstStyle/>
          <a:p>
            <a:pPr marL="0" marR="0">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at developing an application that synchronizes Ethereum blockchain data, fetches block data files, stores the transactions in a file and provides an efficient analysis.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his project aims to create a tool that allows users to efficiently download and store Ethereum blockchain data. Based, Throughout the project, several terms related to blockchain will be used.</a:t>
            </a:r>
          </a:p>
          <a:p>
            <a:pPr marL="0" marR="0">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46155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C193F-5037-5C21-0F8D-DC367652FE3C}"/>
              </a:ext>
            </a:extLst>
          </p:cNvPr>
          <p:cNvSpPr>
            <a:spLocks noGrp="1"/>
          </p:cNvSpPr>
          <p:nvPr>
            <p:ph type="title"/>
          </p:nvPr>
        </p:nvSpPr>
        <p:spPr>
          <a:xfrm>
            <a:off x="4553732" y="525293"/>
            <a:ext cx="6798541" cy="891398"/>
          </a:xfrm>
        </p:spPr>
        <p:txBody>
          <a:bodyPr anchor="b">
            <a:normAutofit/>
          </a:bodyPr>
          <a:lstStyle/>
          <a:p>
            <a:r>
              <a:rPr lang="en-US" sz="4000" dirty="0">
                <a:latin typeface="Times New Roman" panose="02020603050405020304" pitchFamily="18" charset="0"/>
                <a:cs typeface="Times New Roman" panose="02020603050405020304" pitchFamily="18" charset="0"/>
              </a:rPr>
              <a:t>Background</a:t>
            </a:r>
          </a:p>
        </p:txBody>
      </p:sp>
      <p:pic>
        <p:nvPicPr>
          <p:cNvPr id="12" name="Picture 11" descr="Digital graphs and numbers in 3D">
            <a:extLst>
              <a:ext uri="{FF2B5EF4-FFF2-40B4-BE49-F238E27FC236}">
                <a16:creationId xmlns:a16="http://schemas.microsoft.com/office/drawing/2014/main" id="{7737C6FF-BEDF-9AED-E000-E52145EC6FFD}"/>
              </a:ext>
            </a:extLst>
          </p:cNvPr>
          <p:cNvPicPr>
            <a:picLocks noChangeAspect="1"/>
          </p:cNvPicPr>
          <p:nvPr/>
        </p:nvPicPr>
        <p:blipFill>
          <a:blip r:embed="rId2"/>
          <a:srcRect l="34097" r="25057" b="-1"/>
          <a:stretch/>
        </p:blipFill>
        <p:spPr>
          <a:xfrm>
            <a:off x="1" y="10"/>
            <a:ext cx="4196496" cy="6857990"/>
          </a:xfrm>
          <a:prstGeom prst="rect">
            <a:avLst/>
          </a:prstGeom>
          <a:effectLst/>
        </p:spPr>
      </p:pic>
      <p:sp>
        <p:nvSpPr>
          <p:cNvPr id="13" name="Content Placeholder 2">
            <a:extLst>
              <a:ext uri="{FF2B5EF4-FFF2-40B4-BE49-F238E27FC236}">
                <a16:creationId xmlns:a16="http://schemas.microsoft.com/office/drawing/2014/main" id="{F8752325-FA41-AC0C-67CF-24BAC11FE106}"/>
              </a:ext>
            </a:extLst>
          </p:cNvPr>
          <p:cNvSpPr>
            <a:spLocks noGrp="1"/>
          </p:cNvSpPr>
          <p:nvPr>
            <p:ph idx="1"/>
          </p:nvPr>
        </p:nvSpPr>
        <p:spPr>
          <a:xfrm>
            <a:off x="4553732" y="1941984"/>
            <a:ext cx="6798539" cy="4390723"/>
          </a:xfrm>
        </p:spPr>
        <p:txBody>
          <a:bodyPr>
            <a:noAutofit/>
          </a:bodyPr>
          <a:lstStyle/>
          <a:p>
            <a:r>
              <a:rPr lang="en-US" sz="1600" dirty="0">
                <a:effectLst/>
                <a:latin typeface="Times New Roman" panose="02020603050405020304" pitchFamily="18" charset="0"/>
                <a:ea typeface="Calibri" panose="020F0502020204030204" pitchFamily="34" charset="0"/>
              </a:rPr>
              <a:t>In the growing field of technology, there has been a significant growth in the web3 technology. Blockchain is part of web3, which in the near future, maybe adopted as a currency for most transactions.</a:t>
            </a:r>
          </a:p>
          <a:p>
            <a:r>
              <a:rPr lang="en-US" sz="1600" dirty="0">
                <a:effectLst/>
                <a:latin typeface="Times New Roman" panose="02020603050405020304" pitchFamily="18" charset="0"/>
                <a:ea typeface="Calibri" panose="020F0502020204030204" pitchFamily="34" charset="0"/>
              </a:rPr>
              <a:t>Blockchain is basically a ledger that is shared and unchangeable (immutable), used to record transactions and assets within a business network (Zheng, 2018). In a business network, an asset refers to both tangible and intangible owned items. Example of tangible assets could include houses, cars, and land. On the other hand, intangible assets could include brands and copyrights. In a blockchain network, everything can be tracked and traded on. Blockchain is important as it avails information to businesses. </a:t>
            </a:r>
            <a:endParaRPr lang="en-US" sz="1600" dirty="0">
              <a:latin typeface="Times New Roman" panose="02020603050405020304" pitchFamily="18" charset="0"/>
              <a:ea typeface="Calibri" panose="020F0502020204030204" pitchFamily="34" charset="0"/>
            </a:endParaRPr>
          </a:p>
          <a:p>
            <a:r>
              <a:rPr lang="en-US" sz="1600" dirty="0">
                <a:effectLst/>
                <a:latin typeface="Times New Roman" panose="02020603050405020304" pitchFamily="18" charset="0"/>
                <a:ea typeface="Calibri" panose="020F0502020204030204" pitchFamily="34" charset="0"/>
              </a:rPr>
              <a:t>To begin with, if a transaction occurs, it is recorded as a block of data. This means that a block could have many transactions. Each transaction with different information from each other. The transactions track movement of assets within a network (Khan, 2021). </a:t>
            </a:r>
          </a:p>
          <a:p>
            <a:r>
              <a:rPr lang="en-US" sz="1600" dirty="0">
                <a:effectLst/>
                <a:latin typeface="Times New Roman" panose="02020603050405020304" pitchFamily="18" charset="0"/>
                <a:ea typeface="Calibri" panose="020F0502020204030204" pitchFamily="34" charset="0"/>
              </a:rPr>
              <a:t>In the context of blockchain, it is important to discuss Ethereum. Ethereum slightly differs from blockchain.  Ethereum is a decentralized blockchain business network. It allows developers to build and deploy AI contracts. Ethereum opens up a wide range of use cases. </a:t>
            </a:r>
            <a:endParaRPr lang="en-US" sz="1600" dirty="0"/>
          </a:p>
        </p:txBody>
      </p:sp>
    </p:spTree>
    <p:extLst>
      <p:ext uri="{BB962C8B-B14F-4D97-AF65-F5344CB8AC3E}">
        <p14:creationId xmlns:p14="http://schemas.microsoft.com/office/powerpoint/2010/main" val="425773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FDFA9-3EAD-74A5-309C-F51241448B48}"/>
              </a:ext>
            </a:extLst>
          </p:cNvPr>
          <p:cNvSpPr>
            <a:spLocks noGrp="1"/>
          </p:cNvSpPr>
          <p:nvPr>
            <p:ph type="title"/>
          </p:nvPr>
        </p:nvSpPr>
        <p:spPr>
          <a:xfrm>
            <a:off x="4553733" y="548464"/>
            <a:ext cx="6798541" cy="1675623"/>
          </a:xfrm>
        </p:spPr>
        <p:txBody>
          <a:bodyPr anchor="b">
            <a:normAutofit/>
          </a:bodyPr>
          <a:lstStyle/>
          <a:p>
            <a:r>
              <a:rPr lang="en-US" sz="4000" kern="100">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US" sz="4000"/>
          </a:p>
        </p:txBody>
      </p:sp>
      <p:pic>
        <p:nvPicPr>
          <p:cNvPr id="16" name="Picture 15" descr="Digital graphs and numbers in 3D">
            <a:extLst>
              <a:ext uri="{FF2B5EF4-FFF2-40B4-BE49-F238E27FC236}">
                <a16:creationId xmlns:a16="http://schemas.microsoft.com/office/drawing/2014/main" id="{283B50B7-908F-4941-A76C-C61E2A7CC19C}"/>
              </a:ext>
            </a:extLst>
          </p:cNvPr>
          <p:cNvPicPr>
            <a:picLocks noChangeAspect="1"/>
          </p:cNvPicPr>
          <p:nvPr/>
        </p:nvPicPr>
        <p:blipFill>
          <a:blip r:embed="rId2"/>
          <a:srcRect l="34097" r="25057"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03EC9560-53D0-3DFB-2299-EC6D7001E6CB}"/>
              </a:ext>
            </a:extLst>
          </p:cNvPr>
          <p:cNvSpPr>
            <a:spLocks noGrp="1"/>
          </p:cNvSpPr>
          <p:nvPr>
            <p:ph idx="1"/>
          </p:nvPr>
        </p:nvSpPr>
        <p:spPr>
          <a:xfrm>
            <a:off x="4553734" y="2409830"/>
            <a:ext cx="6798539" cy="3705217"/>
          </a:xfrm>
        </p:spPr>
        <p:txBody>
          <a:bodyPr>
            <a:normAutofit/>
          </a:bodyPr>
          <a:lstStyle/>
          <a:p>
            <a:pPr marL="0" marR="0">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Blockchain data is stored in unrefined disorganized formats. While its true that all the transactions are stored and cannot be immutable due to security concerns, there is a lack of emphasis on data analysis. Business decisions are made depending on available data in most cases, this typically means in a data driven decision business, having data generated from Ethereum (decentralized network) may not be enough. The proposed project in this case goes further by providing a way to access, analyze and interpret data within the blockchain network.</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07303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E311F-78C4-C7C2-F85F-1FEF55C0A8B5}"/>
              </a:ext>
            </a:extLst>
          </p:cNvPr>
          <p:cNvSpPr>
            <a:spLocks noGrp="1"/>
          </p:cNvSpPr>
          <p:nvPr>
            <p:ph type="title"/>
          </p:nvPr>
        </p:nvSpPr>
        <p:spPr>
          <a:xfrm>
            <a:off x="1371599" y="294538"/>
            <a:ext cx="9895951" cy="1033669"/>
          </a:xfrm>
        </p:spPr>
        <p:txBody>
          <a:bodyPr>
            <a:normAutofit/>
          </a:bodyPr>
          <a:lstStyle/>
          <a:p>
            <a:r>
              <a:rPr lang="en-US" sz="4000"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US" sz="4000">
              <a:solidFill>
                <a:srgbClr val="FFFFFF"/>
              </a:solidFill>
            </a:endParaRPr>
          </a:p>
        </p:txBody>
      </p:sp>
      <p:sp>
        <p:nvSpPr>
          <p:cNvPr id="3" name="Content Placeholder 2">
            <a:extLst>
              <a:ext uri="{FF2B5EF4-FFF2-40B4-BE49-F238E27FC236}">
                <a16:creationId xmlns:a16="http://schemas.microsoft.com/office/drawing/2014/main" id="{97960485-8511-BD3F-0445-6B43CB17F2CC}"/>
              </a:ext>
            </a:extLst>
          </p:cNvPr>
          <p:cNvSpPr>
            <a:spLocks noGrp="1"/>
          </p:cNvSpPr>
          <p:nvPr>
            <p:ph idx="1"/>
          </p:nvPr>
        </p:nvSpPr>
        <p:spPr>
          <a:xfrm>
            <a:off x="1371599" y="1885279"/>
            <a:ext cx="9724031" cy="4116276"/>
          </a:xfrm>
        </p:spPr>
        <p:txBody>
          <a:bodyPr anchor="ctr">
            <a:normAutofit/>
          </a:bodyPr>
          <a:lstStyle/>
          <a:p>
            <a:r>
              <a:rPr lang="en-US" sz="1800" dirty="0">
                <a:latin typeface="Times New Roman" panose="02020603050405020304" pitchFamily="18" charset="0"/>
                <a:cs typeface="Times New Roman" panose="02020603050405020304" pitchFamily="18" charset="0"/>
              </a:rPr>
              <a:t>The aim of the project was to come up with a tool that fetches Ethereum blockchain data through a network. Throughout the entire project, the following schedule was followed as the project was developed in an agile setup with each member contributing to the success of the project.</a:t>
            </a:r>
          </a:p>
          <a:p>
            <a:pPr lvl="0"/>
            <a:r>
              <a:rPr lang="en-US" sz="1800" dirty="0">
                <a:latin typeface="Times New Roman" panose="02020603050405020304" pitchFamily="18" charset="0"/>
                <a:cs typeface="Times New Roman" panose="02020603050405020304" pitchFamily="18" charset="0"/>
              </a:rPr>
              <a:t>Week 1-2: Research Ethereum blockchain structure and data formats </a:t>
            </a:r>
          </a:p>
          <a:p>
            <a:pPr lvl="0"/>
            <a:r>
              <a:rPr lang="en-US" sz="1800" dirty="0">
                <a:latin typeface="Times New Roman" panose="02020603050405020304" pitchFamily="18" charset="0"/>
                <a:cs typeface="Times New Roman" panose="02020603050405020304" pitchFamily="18" charset="0"/>
              </a:rPr>
              <a:t>Week 3-4: Implement Ethereum network synchronization </a:t>
            </a:r>
          </a:p>
          <a:p>
            <a:pPr lvl="0"/>
            <a:r>
              <a:rPr lang="en-US" sz="1800" dirty="0">
                <a:latin typeface="Times New Roman" panose="02020603050405020304" pitchFamily="18" charset="0"/>
                <a:cs typeface="Times New Roman" panose="02020603050405020304" pitchFamily="18" charset="0"/>
              </a:rPr>
              <a:t>Week 5-6: Develop block data parsing functionality </a:t>
            </a:r>
          </a:p>
          <a:p>
            <a:pPr lvl="0"/>
            <a:r>
              <a:rPr lang="en-US" sz="1800" dirty="0">
                <a:latin typeface="Times New Roman" panose="02020603050405020304" pitchFamily="18" charset="0"/>
                <a:cs typeface="Times New Roman" panose="02020603050405020304" pitchFamily="18" charset="0"/>
              </a:rPr>
              <a:t>Week 7-8: Create data storage and indexing system </a:t>
            </a:r>
          </a:p>
          <a:p>
            <a:pPr lvl="0"/>
            <a:r>
              <a:rPr lang="en-US" sz="1800" dirty="0">
                <a:latin typeface="Times New Roman" panose="02020603050405020304" pitchFamily="18" charset="0"/>
                <a:cs typeface="Times New Roman" panose="02020603050405020304" pitchFamily="18" charset="0"/>
              </a:rPr>
              <a:t>Week 9-10: Implement basic analysis features </a:t>
            </a:r>
          </a:p>
          <a:p>
            <a:pPr lvl="0"/>
            <a:r>
              <a:rPr lang="en-US" sz="1800" dirty="0">
                <a:latin typeface="Times New Roman" panose="02020603050405020304" pitchFamily="18" charset="0"/>
                <a:cs typeface="Times New Roman" panose="02020603050405020304" pitchFamily="18" charset="0"/>
              </a:rPr>
              <a:t>Week 11-12: Testing and optimization</a:t>
            </a:r>
          </a:p>
          <a:p>
            <a:pPr lvl="0"/>
            <a:r>
              <a:rPr lang="en-US" sz="1800" dirty="0">
                <a:latin typeface="Times New Roman" panose="02020603050405020304" pitchFamily="18" charset="0"/>
                <a:cs typeface="Times New Roman" panose="02020603050405020304" pitchFamily="18" charset="0"/>
              </a:rPr>
              <a:t>Week 13: Documentation and Presentation</a:t>
            </a:r>
          </a:p>
          <a:p>
            <a:endParaRPr lang="en-US" sz="1700" dirty="0">
              <a:latin typeface="Times New Roman" panose="02020603050405020304" pitchFamily="18"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282572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C4758F-0FC2-E0E8-DC24-0963B59BB03B}"/>
              </a:ext>
            </a:extLst>
          </p:cNvPr>
          <p:cNvSpPr>
            <a:spLocks noGrp="1"/>
          </p:cNvSpPr>
          <p:nvPr>
            <p:ph type="title"/>
          </p:nvPr>
        </p:nvSpPr>
        <p:spPr>
          <a:xfrm>
            <a:off x="1137034" y="609597"/>
            <a:ext cx="9392421" cy="1330841"/>
          </a:xfrm>
        </p:spPr>
        <p:txBody>
          <a:bodyPr>
            <a:normAutofit/>
          </a:bodyPr>
          <a:lstStyle/>
          <a:p>
            <a:r>
              <a:rPr lang="en-US">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CEAB0AE7-8541-2F72-BF66-60579D5EC94F}"/>
              </a:ext>
            </a:extLst>
          </p:cNvPr>
          <p:cNvSpPr>
            <a:spLocks noGrp="1"/>
          </p:cNvSpPr>
          <p:nvPr>
            <p:ph idx="1"/>
          </p:nvPr>
        </p:nvSpPr>
        <p:spPr>
          <a:xfrm>
            <a:off x="684129" y="2061836"/>
            <a:ext cx="5648938" cy="3814031"/>
          </a:xfrm>
        </p:spPr>
        <p:txBody>
          <a:bodyPr>
            <a:normAutofit lnSpcReduction="10000"/>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flow diagram below demonstrates the ideal flow of </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in the proposed project</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chart shows the main component of the tools that was created.</a:t>
            </a:r>
          </a:p>
          <a:p>
            <a:pPr marL="0" marR="0" lvl="0" indent="0">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Connector: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is basically a connection bridge written in python.</a:t>
            </a:r>
          </a:p>
          <a:p>
            <a:pPr marL="0" marR="0" lvl="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bridge connects to Infura Ethereum Gateway remotely, proving </a:t>
            </a:r>
          </a:p>
          <a:p>
            <a:pPr marL="0" marR="0" lvl="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way to access resources from infra. </a:t>
            </a:r>
          </a:p>
          <a:p>
            <a:pPr marL="0" marR="0" lvl="0" indent="0">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Infura Ethereum: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is basically a gateway that connects to an Ethereum network. This will be the source of the blocks. It’s a real time gateway and also offers real world data. Below is a preview of the infura Ethereum dashboard.</a:t>
            </a:r>
          </a:p>
          <a:p>
            <a:endParaRPr lang="en-US" sz="1600" dirty="0"/>
          </a:p>
        </p:txBody>
      </p:sp>
      <p:pic>
        <p:nvPicPr>
          <p:cNvPr id="4" name="Picture 3">
            <a:extLst>
              <a:ext uri="{FF2B5EF4-FFF2-40B4-BE49-F238E27FC236}">
                <a16:creationId xmlns:a16="http://schemas.microsoft.com/office/drawing/2014/main" id="{46770F3F-1A94-846B-760F-D844690CECE5}"/>
              </a:ext>
            </a:extLst>
          </p:cNvPr>
          <p:cNvPicPr>
            <a:picLocks noChangeAspect="1"/>
          </p:cNvPicPr>
          <p:nvPr/>
        </p:nvPicPr>
        <p:blipFill>
          <a:blip r:embed="rId2"/>
          <a:stretch>
            <a:fillRect/>
          </a:stretch>
        </p:blipFill>
        <p:spPr>
          <a:xfrm>
            <a:off x="6719367" y="2596392"/>
            <a:ext cx="4788505" cy="2932959"/>
          </a:xfrm>
          <a:prstGeom prst="rect">
            <a:avLst/>
          </a:prstGeom>
        </p:spPr>
      </p:pic>
      <p:sp>
        <p:nvSpPr>
          <p:cNvPr id="8" name="Freeform: Shape 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5671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662190-0E5A-B7EF-72FA-C374199835AF}"/>
              </a:ext>
            </a:extLst>
          </p:cNvPr>
          <p:cNvPicPr>
            <a:picLocks noGrp="1" noChangeAspect="1"/>
          </p:cNvPicPr>
          <p:nvPr>
            <p:ph idx="1"/>
          </p:nvPr>
        </p:nvPicPr>
        <p:blipFill>
          <a:blip r:embed="rId2"/>
          <a:stretch>
            <a:fillRect/>
          </a:stretch>
        </p:blipFill>
        <p:spPr>
          <a:xfrm>
            <a:off x="643467" y="988991"/>
            <a:ext cx="10905066" cy="4880016"/>
          </a:xfrm>
          <a:prstGeom prst="rect">
            <a:avLst/>
          </a:prstGeom>
        </p:spPr>
      </p:pic>
    </p:spTree>
    <p:extLst>
      <p:ext uri="{BB962C8B-B14F-4D97-AF65-F5344CB8AC3E}">
        <p14:creationId xmlns:p14="http://schemas.microsoft.com/office/powerpoint/2010/main" val="189315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61DFE-57B0-CDEE-6223-9A5707002D0C}"/>
              </a:ext>
            </a:extLst>
          </p:cNvPr>
          <p:cNvSpPr>
            <a:spLocks noGrp="1"/>
          </p:cNvSpPr>
          <p:nvPr>
            <p:ph type="title"/>
          </p:nvPr>
        </p:nvSpPr>
        <p:spPr>
          <a:xfrm>
            <a:off x="841248" y="256032"/>
            <a:ext cx="10506456" cy="1014984"/>
          </a:xfrm>
        </p:spPr>
        <p:txBody>
          <a:bodyPr anchor="b">
            <a:normAutofit/>
          </a:bodyPr>
          <a:lstStyle/>
          <a:p>
            <a:r>
              <a:rPr lang="en-US">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Content Placeholder 2">
            <a:extLst>
              <a:ext uri="{FF2B5EF4-FFF2-40B4-BE49-F238E27FC236}">
                <a16:creationId xmlns:a16="http://schemas.microsoft.com/office/drawing/2014/main" id="{AD4F352F-ED39-7761-2BC2-672C3B24188F}"/>
              </a:ext>
            </a:extLst>
          </p:cNvPr>
          <p:cNvGraphicFramePr>
            <a:graphicFrameLocks noGrp="1"/>
          </p:cNvGraphicFramePr>
          <p:nvPr>
            <p:ph idx="1"/>
            <p:extLst>
              <p:ext uri="{D42A27DB-BD31-4B8C-83A1-F6EECF244321}">
                <p14:modId xmlns:p14="http://schemas.microsoft.com/office/powerpoint/2010/main" val="131014751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454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1F948E-D2F9-6AFD-8397-FAF4A132669A}"/>
              </a:ext>
            </a:extLst>
          </p:cNvPr>
          <p:cNvSpPr>
            <a:spLocks noGrp="1"/>
          </p:cNvSpPr>
          <p:nvPr>
            <p:ph type="title"/>
          </p:nvPr>
        </p:nvSpPr>
        <p:spPr>
          <a:xfrm>
            <a:off x="1137034" y="609597"/>
            <a:ext cx="9392421" cy="1330841"/>
          </a:xfrm>
        </p:spPr>
        <p:txBody>
          <a:bodyPr>
            <a:normAutofit/>
          </a:bodyPr>
          <a:lstStyle/>
          <a:p>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Experiments</a:t>
            </a:r>
            <a:br>
              <a:rPr lang="en-US" b="1" kern="10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F1D8B84-4958-EA12-ACF9-4A58BDBF15CF}"/>
              </a:ext>
            </a:extLst>
          </p:cNvPr>
          <p:cNvSpPr>
            <a:spLocks noGrp="1"/>
          </p:cNvSpPr>
          <p:nvPr>
            <p:ph idx="1"/>
          </p:nvPr>
        </p:nvSpPr>
        <p:spPr>
          <a:xfrm>
            <a:off x="1137034" y="2198362"/>
            <a:ext cx="4958966" cy="3917773"/>
          </a:xfrm>
        </p:spPr>
        <p:txBody>
          <a:bodyPr>
            <a:normAutofit/>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first experiment was trying to connect to infura gateway. After this connection, ideally it would be able to get the blocks, which contains transactions for analysis.</a:t>
            </a: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code above attempts to connect to Ethereum, and here is the output. It connects to infura and fetches the latest block.</a:t>
            </a:r>
          </a:p>
          <a:p>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pic>
        <p:nvPicPr>
          <p:cNvPr id="4" name="Picture 3">
            <a:extLst>
              <a:ext uri="{FF2B5EF4-FFF2-40B4-BE49-F238E27FC236}">
                <a16:creationId xmlns:a16="http://schemas.microsoft.com/office/drawing/2014/main" id="{84C60D74-CD2C-6BF9-DD08-792FD485CE46}"/>
              </a:ext>
            </a:extLst>
          </p:cNvPr>
          <p:cNvPicPr>
            <a:picLocks noChangeAspect="1"/>
          </p:cNvPicPr>
          <p:nvPr/>
        </p:nvPicPr>
        <p:blipFill>
          <a:blip r:embed="rId2"/>
          <a:stretch>
            <a:fillRect/>
          </a:stretch>
        </p:blipFill>
        <p:spPr>
          <a:xfrm>
            <a:off x="6749747" y="1920941"/>
            <a:ext cx="4788505" cy="2214683"/>
          </a:xfrm>
          <a:prstGeom prst="rect">
            <a:avLst/>
          </a:prstGeom>
        </p:spPr>
      </p:pic>
      <p:sp>
        <p:nvSpPr>
          <p:cNvPr id="22" name="Freeform: Shape 2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645B84A-5181-F7F6-25FD-93ABEC8C7F66}"/>
              </a:ext>
            </a:extLst>
          </p:cNvPr>
          <p:cNvPicPr>
            <a:picLocks noChangeAspect="1"/>
          </p:cNvPicPr>
          <p:nvPr/>
        </p:nvPicPr>
        <p:blipFill>
          <a:blip r:embed="rId3"/>
          <a:stretch>
            <a:fillRect/>
          </a:stretch>
        </p:blipFill>
        <p:spPr>
          <a:xfrm>
            <a:off x="6375026" y="4796165"/>
            <a:ext cx="5391150" cy="581025"/>
          </a:xfrm>
          <a:prstGeom prst="rect">
            <a:avLst/>
          </a:prstGeom>
        </p:spPr>
      </p:pic>
    </p:spTree>
    <p:extLst>
      <p:ext uri="{BB962C8B-B14F-4D97-AF65-F5344CB8AC3E}">
        <p14:creationId xmlns:p14="http://schemas.microsoft.com/office/powerpoint/2010/main" val="1547731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375</TotalTime>
  <Words>1106</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Calibri Light</vt:lpstr>
      <vt:lpstr>Times New Roman</vt:lpstr>
      <vt:lpstr>Office Theme</vt:lpstr>
      <vt:lpstr>Synchronize Ethereum data and develop a program to parse the block data files</vt:lpstr>
      <vt:lpstr>Introduction</vt:lpstr>
      <vt:lpstr>Background</vt:lpstr>
      <vt:lpstr>Problem statement</vt:lpstr>
      <vt:lpstr>Methodology</vt:lpstr>
      <vt:lpstr>Methodology</vt:lpstr>
      <vt:lpstr>PowerPoint Presentation</vt:lpstr>
      <vt:lpstr>Methodology</vt:lpstr>
      <vt:lpstr>Experiments </vt:lpstr>
      <vt:lpstr>Experiments</vt:lpstr>
      <vt:lpstr>Important metrics for the blocks fetched</vt:lpstr>
      <vt:lpstr>Visualizations</vt:lpstr>
      <vt:lpst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Srikala Asam</dc:creator>
  <cp:lastModifiedBy>Srikala Asam</cp:lastModifiedBy>
  <cp:revision>2</cp:revision>
  <dcterms:created xsi:type="dcterms:W3CDTF">2024-11-29T00:38:57Z</dcterms:created>
  <dcterms:modified xsi:type="dcterms:W3CDTF">2024-11-30T18:49:19Z</dcterms:modified>
</cp:coreProperties>
</file>