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7" r:id="rId3"/>
    <p:sldId id="258" r:id="rId4"/>
    <p:sldId id="259" r:id="rId5"/>
    <p:sldId id="260" r:id="rId6"/>
    <p:sldId id="264" r:id="rId7"/>
    <p:sldId id="265" r:id="rId8"/>
    <p:sldId id="266"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3542" y="710978"/>
            <a:ext cx="6096000" cy="1200329"/>
          </a:xfrm>
          <a:prstGeom prst="rect">
            <a:avLst/>
          </a:prstGeom>
        </p:spPr>
        <p:txBody>
          <a:bodyPr>
            <a:spAutoFit/>
          </a:bodyPr>
          <a:lstStyle/>
          <a:p>
            <a:r>
              <a:rPr lang="en-IN" sz="3600" dirty="0">
                <a:solidFill>
                  <a:srgbClr val="002060"/>
                </a:solidFill>
              </a:rPr>
              <a:t>TJS ENGINEERING COLLEGE</a:t>
            </a:r>
            <a:r>
              <a:rPr lang="en-IN" sz="3600" dirty="0"/>
              <a:t/>
            </a:r>
            <a:br>
              <a:rPr lang="en-IN" sz="3600" dirty="0"/>
            </a:br>
            <a:endParaRPr lang="en-US" sz="3600" dirty="0"/>
          </a:p>
        </p:txBody>
      </p:sp>
      <p:sp>
        <p:nvSpPr>
          <p:cNvPr id="3" name="Rectangle 2"/>
          <p:cNvSpPr/>
          <p:nvPr/>
        </p:nvSpPr>
        <p:spPr>
          <a:xfrm>
            <a:off x="1103084" y="1412743"/>
            <a:ext cx="9347201" cy="646331"/>
          </a:xfrm>
          <a:prstGeom prst="rect">
            <a:avLst/>
          </a:prstGeom>
        </p:spPr>
        <p:txBody>
          <a:bodyPr wrap="square">
            <a:spAutoFit/>
          </a:bodyPr>
          <a:lstStyle/>
          <a:p>
            <a:r>
              <a:rPr lang="en-IN" dirty="0">
                <a:solidFill>
                  <a:schemeClr val="tx2"/>
                </a:solidFill>
              </a:rPr>
              <a:t>Approved by </a:t>
            </a:r>
            <a:r>
              <a:rPr lang="en-IN" dirty="0" err="1">
                <a:solidFill>
                  <a:schemeClr val="tx2"/>
                </a:solidFill>
              </a:rPr>
              <a:t>AICTE&amp;Affiliated</a:t>
            </a:r>
            <a:r>
              <a:rPr lang="en-IN" dirty="0">
                <a:solidFill>
                  <a:schemeClr val="tx2"/>
                </a:solidFill>
              </a:rPr>
              <a:t> to Anna University Chennai &amp; Accredited by NAAC)</a:t>
            </a:r>
            <a:br>
              <a:rPr lang="en-IN" dirty="0">
                <a:solidFill>
                  <a:schemeClr val="tx2"/>
                </a:solidFill>
              </a:rPr>
            </a:br>
            <a:r>
              <a:rPr lang="en-IN" dirty="0">
                <a:solidFill>
                  <a:schemeClr val="tx2"/>
                </a:solidFill>
              </a:rPr>
              <a:t>                              An ISO 9001 : 2015 Certified Institution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084" y="429715"/>
            <a:ext cx="1469045" cy="88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37606" y="2160675"/>
            <a:ext cx="7170057" cy="369332"/>
          </a:xfrm>
          <a:prstGeom prst="rect">
            <a:avLst/>
          </a:prstGeom>
        </p:spPr>
        <p:txBody>
          <a:bodyPr wrap="square">
            <a:spAutoFit/>
          </a:bodyPr>
          <a:lstStyle/>
          <a:p>
            <a:r>
              <a:rPr lang="en-IN" b="1" dirty="0">
                <a:latin typeface="Bell MT" panose="02020503060305020303" pitchFamily="18" charset="0"/>
              </a:rPr>
              <a:t>DEPARTMENT OF COMPUTER SCIENCE AND ENGINEERING</a:t>
            </a:r>
            <a:endParaRPr lang="en-US" dirty="0"/>
          </a:p>
        </p:txBody>
      </p:sp>
      <p:sp>
        <p:nvSpPr>
          <p:cNvPr id="6" name="Rectangle 5"/>
          <p:cNvSpPr/>
          <p:nvPr/>
        </p:nvSpPr>
        <p:spPr>
          <a:xfrm>
            <a:off x="1103084" y="3291730"/>
            <a:ext cx="6096000" cy="1015663"/>
          </a:xfrm>
          <a:prstGeom prst="rect">
            <a:avLst/>
          </a:prstGeom>
        </p:spPr>
        <p:txBody>
          <a:bodyPr>
            <a:spAutoFit/>
          </a:bodyPr>
          <a:lstStyle/>
          <a:p>
            <a:r>
              <a:rPr lang="en-IN" sz="2200" b="1" dirty="0" smtClean="0">
                <a:latin typeface="Bell MT" panose="02020503060305020303" pitchFamily="18" charset="0"/>
                <a:cs typeface="Arial" panose="020B0604020202020204" pitchFamily="34" charset="0"/>
              </a:rPr>
              <a:t>Phase-</a:t>
            </a:r>
            <a:r>
              <a:rPr lang="en-IN" sz="2200" dirty="0" smtClean="0">
                <a:latin typeface="Arial Black" panose="020B0A04020102020204" pitchFamily="34" charset="0"/>
                <a:cs typeface="Arial" panose="020B0604020202020204" pitchFamily="34" charset="0"/>
              </a:rPr>
              <a:t>3</a:t>
            </a:r>
            <a:r>
              <a:rPr lang="en-IN" sz="1700" b="1" dirty="0" smtClean="0">
                <a:latin typeface="Bell MT" panose="02020503060305020303" pitchFamily="18" charset="0"/>
                <a:cs typeface="Arial" panose="020B0604020202020204" pitchFamily="34" charset="0"/>
              </a:rPr>
              <a:t>.</a:t>
            </a:r>
            <a:endParaRPr lang="en-IN" sz="1700" b="1" dirty="0">
              <a:latin typeface="Bell MT" panose="02020503060305020303" pitchFamily="18" charset="0"/>
              <a:cs typeface="Arial" panose="020B0604020202020204" pitchFamily="34" charset="0"/>
            </a:endParaRPr>
          </a:p>
          <a:p>
            <a:r>
              <a:rPr lang="en-US" sz="2000" b="1" dirty="0" smtClean="0">
                <a:latin typeface="Bell MT" panose="02020503060305020303" pitchFamily="18"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103084" y="2820797"/>
            <a:ext cx="8200571" cy="400110"/>
          </a:xfrm>
          <a:prstGeom prst="rect">
            <a:avLst/>
          </a:prstGeom>
        </p:spPr>
        <p:txBody>
          <a:bodyPr wrap="square">
            <a:spAutoFit/>
          </a:bodyPr>
          <a:lstStyle/>
          <a:p>
            <a:r>
              <a:rPr lang="en-IN" sz="2000" b="1" dirty="0">
                <a:latin typeface="Bell MT" panose="02020503060305020303" pitchFamily="18" charset="0"/>
              </a:rPr>
              <a:t>Project name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Smart Water </a:t>
            </a:r>
            <a:r>
              <a:rPr lang="en-IN" dirty="0" smtClean="0">
                <a:latin typeface="Arial" panose="020B0604020202020204" pitchFamily="34" charset="0"/>
                <a:cs typeface="Arial" panose="020B0604020202020204" pitchFamily="34" charset="0"/>
              </a:rPr>
              <a:t>Management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95824" y="3782575"/>
            <a:ext cx="4088620" cy="400110"/>
          </a:xfrm>
          <a:prstGeom prst="rect">
            <a:avLst/>
          </a:prstGeom>
        </p:spPr>
        <p:txBody>
          <a:bodyPr wrap="none">
            <a:spAutoFit/>
          </a:bodyPr>
          <a:lstStyle/>
          <a:p>
            <a:r>
              <a:rPr lang="en-IN" sz="2000" b="1" dirty="0">
                <a:latin typeface="Bell MT" panose="02020503060305020303" pitchFamily="18" charset="0"/>
              </a:rPr>
              <a:t>Team name    : </a:t>
            </a:r>
            <a:r>
              <a:rPr lang="en-IN" dirty="0">
                <a:latin typeface="Arial" panose="020B0604020202020204" pitchFamily="34" charset="0"/>
                <a:cs typeface="Arial" panose="020B0604020202020204" pitchFamily="34" charset="0"/>
              </a:rPr>
              <a:t>Proj_112821_team_3</a:t>
            </a:r>
            <a:endParaRPr lang="en-IN" sz="2000" dirty="0">
              <a:latin typeface="Arial" panose="020B0604020202020204" pitchFamily="34" charset="0"/>
              <a:cs typeface="Arial" panose="020B0604020202020204" pitchFamily="34" charset="0"/>
            </a:endParaRPr>
          </a:p>
        </p:txBody>
      </p:sp>
      <p:sp>
        <p:nvSpPr>
          <p:cNvPr id="9" name="Rectangle 8"/>
          <p:cNvSpPr/>
          <p:nvPr/>
        </p:nvSpPr>
        <p:spPr>
          <a:xfrm>
            <a:off x="1095825" y="4264672"/>
            <a:ext cx="6858004" cy="1785104"/>
          </a:xfrm>
          <a:prstGeom prst="rect">
            <a:avLst/>
          </a:prstGeom>
        </p:spPr>
        <p:txBody>
          <a:bodyPr wrap="square">
            <a:spAutoFit/>
          </a:bodyPr>
          <a:lstStyle/>
          <a:p>
            <a:r>
              <a:rPr lang="en-IN" sz="2000" b="1" dirty="0">
                <a:latin typeface="Bell MT" panose="02020503060305020303" pitchFamily="18" charset="0"/>
              </a:rPr>
              <a:t>Team members :</a:t>
            </a:r>
          </a:p>
          <a:p>
            <a:r>
              <a:rPr lang="en-IN" dirty="0">
                <a:latin typeface="Bell MT" panose="02020503060305020303" pitchFamily="18" charset="0"/>
              </a:rPr>
              <a:t>	</a:t>
            </a:r>
            <a:r>
              <a:rPr lang="en-IN" dirty="0" err="1">
                <a:latin typeface="Arial" panose="020B0604020202020204" pitchFamily="34" charset="0"/>
                <a:cs typeface="Arial" panose="020B0604020202020204" pitchFamily="34" charset="0"/>
              </a:rPr>
              <a:t>Sathish</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Kumar.S</a:t>
            </a:r>
            <a:r>
              <a:rPr lang="en-IN" dirty="0">
                <a:latin typeface="Arial" panose="020B0604020202020204" pitchFamily="34" charset="0"/>
                <a:cs typeface="Arial" panose="020B0604020202020204" pitchFamily="34" charset="0"/>
              </a:rPr>
              <a:t>(112821104063)</a:t>
            </a:r>
          </a:p>
          <a:p>
            <a:r>
              <a:rPr lang="en-IN" dirty="0">
                <a:latin typeface="Arial" panose="020B0604020202020204" pitchFamily="34" charset="0"/>
                <a:cs typeface="Arial" panose="020B0604020202020204" pitchFamily="34" charset="0"/>
              </a:rPr>
              <a:t>	Sai </a:t>
            </a:r>
            <a:r>
              <a:rPr lang="en-IN" dirty="0" err="1">
                <a:latin typeface="Arial" panose="020B0604020202020204" pitchFamily="34" charset="0"/>
                <a:cs typeface="Arial" panose="020B0604020202020204" pitchFamily="34" charset="0"/>
              </a:rPr>
              <a:t>Kumar.S</a:t>
            </a:r>
            <a:r>
              <a:rPr lang="en-IN" dirty="0">
                <a:latin typeface="Arial" panose="020B0604020202020204" pitchFamily="34" charset="0"/>
                <a:cs typeface="Arial" panose="020B0604020202020204" pitchFamily="34" charset="0"/>
              </a:rPr>
              <a:t>(112821104056)</a:t>
            </a:r>
            <a:endParaRPr lang="zh-CN" altLang="en-US" dirty="0"/>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Venkatesh.M</a:t>
            </a:r>
            <a:r>
              <a:rPr lang="en-IN" dirty="0">
                <a:latin typeface="Arial" panose="020B0604020202020204" pitchFamily="34" charset="0"/>
                <a:cs typeface="Arial" panose="020B0604020202020204" pitchFamily="34" charset="0"/>
              </a:rPr>
              <a:t>(112821104072)</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Yogesh.S</a:t>
            </a:r>
            <a:r>
              <a:rPr lang="en-IN" dirty="0">
                <a:latin typeface="Arial" panose="020B0604020202020204" pitchFamily="34" charset="0"/>
                <a:cs typeface="Arial" panose="020B0604020202020204" pitchFamily="34" charset="0"/>
              </a:rPr>
              <a:t>(112821104076)</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Srikanth.K</a:t>
            </a:r>
            <a:r>
              <a:rPr lang="en-IN" dirty="0">
                <a:latin typeface="Arial" panose="020B0604020202020204" pitchFamily="34" charset="0"/>
                <a:cs typeface="Arial" panose="020B0604020202020204" pitchFamily="34" charset="0"/>
              </a:rPr>
              <a:t>(112821104068)</a:t>
            </a:r>
            <a:endParaRPr lang="en-US" dirty="0"/>
          </a:p>
        </p:txBody>
      </p:sp>
    </p:spTree>
    <p:extLst>
      <p:ext uri="{BB962C8B-B14F-4D97-AF65-F5344CB8AC3E}">
        <p14:creationId xmlns:p14="http://schemas.microsoft.com/office/powerpoint/2010/main" val="40877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BD2C6-ADAB-947E-C499-A7F5891DD1EA}"/>
              </a:ext>
            </a:extLst>
          </p:cNvPr>
          <p:cNvSpPr>
            <a:spLocks noGrp="1"/>
          </p:cNvSpPr>
          <p:nvPr>
            <p:ph type="title"/>
          </p:nvPr>
        </p:nvSpPr>
        <p:spPr>
          <a:xfrm>
            <a:off x="2982515" y="3036093"/>
            <a:ext cx="7934549" cy="1589485"/>
          </a:xfrm>
        </p:spPr>
        <p:txBody>
          <a:bodyPr>
            <a:normAutofit/>
          </a:bodyPr>
          <a:lstStyle/>
          <a:p>
            <a:r>
              <a:rPr lang="en-US" sz="6000" b="1" dirty="0">
                <a:solidFill>
                  <a:srgbClr val="FF0000"/>
                </a:solidFill>
                <a:latin typeface="Algerian" pitchFamily="82" charset="0"/>
              </a:rPr>
              <a:t>Thank you </a:t>
            </a:r>
          </a:p>
        </p:txBody>
      </p:sp>
    </p:spTree>
    <p:extLst>
      <p:ext uri="{BB962C8B-B14F-4D97-AF65-F5344CB8AC3E}">
        <p14:creationId xmlns:p14="http://schemas.microsoft.com/office/powerpoint/2010/main" val="355760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AB78D5-E8D6-39A9-5289-730231557DCE}"/>
              </a:ext>
            </a:extLst>
          </p:cNvPr>
          <p:cNvSpPr>
            <a:spLocks noGrp="1"/>
          </p:cNvSpPr>
          <p:nvPr>
            <p:ph type="title"/>
          </p:nvPr>
        </p:nvSpPr>
        <p:spPr>
          <a:xfrm>
            <a:off x="1195256" y="395288"/>
            <a:ext cx="4501885" cy="765571"/>
          </a:xfrm>
        </p:spPr>
        <p:txBody>
          <a:bodyPr/>
          <a:lstStyle/>
          <a:p>
            <a:r>
              <a:rPr lang="en-US" b="1" dirty="0">
                <a:solidFill>
                  <a:srgbClr val="FF0000"/>
                </a:solidFill>
                <a:latin typeface="Algerian" pitchFamily="82" charset="0"/>
              </a:rPr>
              <a:t>Introduction:-</a:t>
            </a:r>
          </a:p>
        </p:txBody>
      </p:sp>
      <p:sp>
        <p:nvSpPr>
          <p:cNvPr id="3" name="Content Placeholder 2">
            <a:extLst>
              <a:ext uri="{FF2B5EF4-FFF2-40B4-BE49-F238E27FC236}">
                <a16:creationId xmlns:a16="http://schemas.microsoft.com/office/drawing/2014/main" xmlns="" id="{B25FBAF3-F749-5772-7531-A09BEB19DF8C}"/>
              </a:ext>
            </a:extLst>
          </p:cNvPr>
          <p:cNvSpPr>
            <a:spLocks noGrp="1"/>
          </p:cNvSpPr>
          <p:nvPr>
            <p:ph idx="1"/>
          </p:nvPr>
        </p:nvSpPr>
        <p:spPr>
          <a:xfrm>
            <a:off x="677334" y="1339057"/>
            <a:ext cx="8596668" cy="4837905"/>
          </a:xfrm>
        </p:spPr>
        <p:txBody>
          <a:bodyPr>
            <a:noAutofit/>
          </a:bodyPr>
          <a:lstStyle/>
          <a:p>
            <a:r>
              <a:rPr lang="en-US" sz="2400" b="1" dirty="0">
                <a:solidFill>
                  <a:schemeClr val="tx1"/>
                </a:solidFill>
                <a:latin typeface="Amasis MT Pro Black" panose="02000000000000000000" pitchFamily="2" charset="0"/>
                <a:ea typeface="Amasis MT Pro Black" panose="02000000000000000000" pitchFamily="2" charset="0"/>
              </a:rPr>
              <a:t>Water scarcity and water management topics are very closely related to each other. Improper water management leads to water scarcity and vice versa. Don’t assume that this project is also one of the 1000 similar projects based on water management issues.</a:t>
            </a:r>
          </a:p>
          <a:p>
            <a:r>
              <a:rPr lang="en-US" sz="2400" b="1" dirty="0">
                <a:solidFill>
                  <a:schemeClr val="tx1"/>
                </a:solidFill>
                <a:latin typeface="Amasis MT Pro Black" panose="02000000000000000000" pitchFamily="2" charset="0"/>
                <a:ea typeface="Amasis MT Pro Black" panose="02000000000000000000" pitchFamily="2" charset="0"/>
              </a:rPr>
              <a:t>I am confident that if a person goes through this documentation, he will get to know why this project is unique and smart from other projects! Not only this project solves the old traditional problem of water management in a new way but it also provides a smart way of interacting with robots</a:t>
            </a:r>
          </a:p>
        </p:txBody>
      </p:sp>
    </p:spTree>
    <p:extLst>
      <p:ext uri="{BB962C8B-B14F-4D97-AF65-F5344CB8AC3E}">
        <p14:creationId xmlns:p14="http://schemas.microsoft.com/office/powerpoint/2010/main" val="375728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3C4B0-28A5-B158-ACCD-329CF5062C6D}"/>
              </a:ext>
            </a:extLst>
          </p:cNvPr>
          <p:cNvSpPr>
            <a:spLocks noGrp="1"/>
          </p:cNvSpPr>
          <p:nvPr>
            <p:ph type="title"/>
          </p:nvPr>
        </p:nvSpPr>
        <p:spPr>
          <a:xfrm>
            <a:off x="1797666" y="466725"/>
            <a:ext cx="8596668" cy="1320800"/>
          </a:xfrm>
        </p:spPr>
        <p:txBody>
          <a:bodyPr/>
          <a:lstStyle/>
          <a:p>
            <a:r>
              <a:rPr lang="en-US" b="1" dirty="0">
                <a:solidFill>
                  <a:srgbClr val="FF0000"/>
                </a:solidFill>
                <a:latin typeface="Algerian" pitchFamily="82" charset="0"/>
              </a:rPr>
              <a:t>Twilio’s API</a:t>
            </a:r>
          </a:p>
        </p:txBody>
      </p:sp>
      <p:sp>
        <p:nvSpPr>
          <p:cNvPr id="3" name="Content Placeholder 2">
            <a:extLst>
              <a:ext uri="{FF2B5EF4-FFF2-40B4-BE49-F238E27FC236}">
                <a16:creationId xmlns:a16="http://schemas.microsoft.com/office/drawing/2014/main" xmlns="" id="{66F116A6-A62C-0784-DEE4-E0DBDB7754D4}"/>
              </a:ext>
            </a:extLst>
          </p:cNvPr>
          <p:cNvSpPr>
            <a:spLocks noGrp="1"/>
          </p:cNvSpPr>
          <p:nvPr>
            <p:ph idx="1"/>
          </p:nvPr>
        </p:nvSpPr>
        <p:spPr>
          <a:xfrm>
            <a:off x="623757" y="1447403"/>
            <a:ext cx="9163181" cy="1912936"/>
          </a:xfrm>
        </p:spPr>
        <p:txBody>
          <a:bodyPr>
            <a:normAutofit/>
          </a:bodyPr>
          <a:lstStyle/>
          <a:p>
            <a:r>
              <a:rPr lang="en-US" sz="2400" b="1" i="0" dirty="0">
                <a:solidFill>
                  <a:srgbClr val="404040"/>
                </a:solidFill>
                <a:effectLst/>
                <a:latin typeface="Amasis MT Pro Black" panose="02000000000000000000" pitchFamily="2" charset="0"/>
                <a:ea typeface="Amasis MT Pro Black" panose="02000000000000000000" pitchFamily="2" charset="0"/>
              </a:rPr>
              <a:t>To make the project more active, I have used Twilio’s API to send Whatsapp updates for every major workflow.</a:t>
            </a:r>
            <a:endParaRPr lang="en-US" sz="2400" b="1" dirty="0">
              <a:solidFill>
                <a:schemeClr val="tx1"/>
              </a:solidFill>
              <a:latin typeface="Amasis MT Pro Black" panose="02000000000000000000" pitchFamily="2" charset="0"/>
              <a:ea typeface="Amasis MT Pro Black" panose="02000000000000000000" pitchFamily="2" charset="0"/>
            </a:endParaRPr>
          </a:p>
        </p:txBody>
      </p:sp>
      <p:pic>
        <p:nvPicPr>
          <p:cNvPr id="4" name="Picture 4">
            <a:extLst>
              <a:ext uri="{FF2B5EF4-FFF2-40B4-BE49-F238E27FC236}">
                <a16:creationId xmlns:a16="http://schemas.microsoft.com/office/drawing/2014/main" xmlns="" id="{5DF56D0A-AEDB-D382-E000-280150078639}"/>
              </a:ext>
            </a:extLst>
          </p:cNvPr>
          <p:cNvPicPr>
            <a:picLocks noChangeAspect="1"/>
          </p:cNvPicPr>
          <p:nvPr/>
        </p:nvPicPr>
        <p:blipFill>
          <a:blip r:embed="rId2"/>
          <a:stretch>
            <a:fillRect/>
          </a:stretch>
        </p:blipFill>
        <p:spPr>
          <a:xfrm>
            <a:off x="1226344" y="2911078"/>
            <a:ext cx="6560344" cy="3480197"/>
          </a:xfrm>
          <a:prstGeom prst="rect">
            <a:avLst/>
          </a:prstGeom>
        </p:spPr>
      </p:pic>
    </p:spTree>
    <p:extLst>
      <p:ext uri="{BB962C8B-B14F-4D97-AF65-F5344CB8AC3E}">
        <p14:creationId xmlns:p14="http://schemas.microsoft.com/office/powerpoint/2010/main" val="275635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9FFCE54-EEEB-35BB-D6A7-4CADACD45746}"/>
              </a:ext>
            </a:extLst>
          </p:cNvPr>
          <p:cNvSpPr txBox="1"/>
          <p:nvPr/>
        </p:nvSpPr>
        <p:spPr>
          <a:xfrm>
            <a:off x="215876" y="533727"/>
            <a:ext cx="4658320" cy="4524315"/>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Amasis MT Pro Black" panose="02000000000000000000" pitchFamily="2" charset="0"/>
                <a:ea typeface="Amasis MT Pro Black" panose="02000000000000000000" pitchFamily="2" charset="0"/>
              </a:rPr>
              <a:t>A total of 04 Whatsapp updates will be posted on the user’s registered number. But what if there is no Internet connectivity with the user? Then, in this case, 04 normal text SMS will be also sent which makes the project more relatable to the real world. Following is one of the snippet of the updates:</a:t>
            </a:r>
            <a:endParaRPr lang="en-US" sz="2400" b="1" dirty="0">
              <a:latin typeface="Amasis MT Pro Black" panose="02000000000000000000" pitchFamily="2" charset="0"/>
              <a:ea typeface="Amasis MT Pro Black" panose="02000000000000000000" pitchFamily="2" charset="0"/>
            </a:endParaRPr>
          </a:p>
        </p:txBody>
      </p:sp>
      <p:pic>
        <p:nvPicPr>
          <p:cNvPr id="6" name="Picture 6">
            <a:extLst>
              <a:ext uri="{FF2B5EF4-FFF2-40B4-BE49-F238E27FC236}">
                <a16:creationId xmlns:a16="http://schemas.microsoft.com/office/drawing/2014/main" xmlns="" id="{01ECD4B8-616A-2E1B-3EDB-CFD6C82808F0}"/>
              </a:ext>
            </a:extLst>
          </p:cNvPr>
          <p:cNvPicPr>
            <a:picLocks noChangeAspect="1"/>
          </p:cNvPicPr>
          <p:nvPr/>
        </p:nvPicPr>
        <p:blipFill>
          <a:blip r:embed="rId2"/>
          <a:stretch>
            <a:fillRect/>
          </a:stretch>
        </p:blipFill>
        <p:spPr>
          <a:xfrm>
            <a:off x="5234361" y="533727"/>
            <a:ext cx="4159670" cy="4548850"/>
          </a:xfrm>
          <a:prstGeom prst="rect">
            <a:avLst/>
          </a:prstGeom>
        </p:spPr>
      </p:pic>
    </p:spTree>
    <p:extLst>
      <p:ext uri="{BB962C8B-B14F-4D97-AF65-F5344CB8AC3E}">
        <p14:creationId xmlns:p14="http://schemas.microsoft.com/office/powerpoint/2010/main" val="199450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015AD-0A69-C272-7EE9-97A39AAFC413}"/>
              </a:ext>
            </a:extLst>
          </p:cNvPr>
          <p:cNvSpPr>
            <a:spLocks noGrp="1"/>
          </p:cNvSpPr>
          <p:nvPr>
            <p:ph type="title"/>
          </p:nvPr>
        </p:nvSpPr>
        <p:spPr>
          <a:xfrm>
            <a:off x="1309687" y="202694"/>
            <a:ext cx="8596668" cy="1320800"/>
          </a:xfrm>
        </p:spPr>
        <p:txBody>
          <a:bodyPr/>
          <a:lstStyle/>
          <a:p>
            <a:r>
              <a:rPr lang="en-US" b="1" dirty="0">
                <a:solidFill>
                  <a:srgbClr val="FF0000"/>
                </a:solidFill>
                <a:latin typeface="Algerian" pitchFamily="82" charset="0"/>
              </a:rPr>
              <a:t>Python code:-</a:t>
            </a:r>
          </a:p>
        </p:txBody>
      </p:sp>
      <p:sp>
        <p:nvSpPr>
          <p:cNvPr id="4" name="TextBox 3">
            <a:extLst>
              <a:ext uri="{FF2B5EF4-FFF2-40B4-BE49-F238E27FC236}">
                <a16:creationId xmlns:a16="http://schemas.microsoft.com/office/drawing/2014/main" xmlns="" id="{419142F3-C11C-C52E-5AE8-266D57B3C70E}"/>
              </a:ext>
            </a:extLst>
          </p:cNvPr>
          <p:cNvSpPr txBox="1"/>
          <p:nvPr/>
        </p:nvSpPr>
        <p:spPr>
          <a:xfrm>
            <a:off x="1309687" y="1061829"/>
            <a:ext cx="6107906" cy="923330"/>
          </a:xfrm>
          <a:prstGeom prst="rect">
            <a:avLst/>
          </a:prstGeom>
          <a:noFill/>
        </p:spPr>
        <p:txBody>
          <a:bodyPr wrap="square">
            <a:spAutoFit/>
          </a:bodyPr>
          <a:lstStyle/>
          <a:p>
            <a:r>
              <a:rPr lang="en-US" b="1" i="0" dirty="0">
                <a:solidFill>
                  <a:srgbClr val="404040"/>
                </a:solidFill>
                <a:effectLst/>
                <a:latin typeface="Amasis MT Pro Black" panose="02000000000000000000" pitchFamily="2" charset="0"/>
                <a:ea typeface="Amasis MT Pro Black" panose="02000000000000000000" pitchFamily="2" charset="0"/>
              </a:rPr>
              <a:t> I dynamically add some code in the product code section to make a button live and thus users can interact with this one to turn off the water motor</a:t>
            </a:r>
            <a:r>
              <a:rPr lang="en-US" b="0" i="0" dirty="0">
                <a:solidFill>
                  <a:srgbClr val="404040"/>
                </a:solidFill>
                <a:effectLst/>
                <a:latin typeface="Helvetica Neue"/>
              </a:rPr>
              <a:t>.</a:t>
            </a:r>
            <a:endParaRPr lang="en-US" dirty="0"/>
          </a:p>
        </p:txBody>
      </p:sp>
      <p:sp>
        <p:nvSpPr>
          <p:cNvPr id="6" name="TextBox 5">
            <a:extLst>
              <a:ext uri="{FF2B5EF4-FFF2-40B4-BE49-F238E27FC236}">
                <a16:creationId xmlns:a16="http://schemas.microsoft.com/office/drawing/2014/main" xmlns="" id="{353D48A1-8392-712F-B305-27FAB6482C53}"/>
              </a:ext>
            </a:extLst>
          </p:cNvPr>
          <p:cNvSpPr txBox="1"/>
          <p:nvPr/>
        </p:nvSpPr>
        <p:spPr>
          <a:xfrm>
            <a:off x="1971451" y="1985159"/>
            <a:ext cx="6107906" cy="1754326"/>
          </a:xfrm>
          <a:prstGeom prst="rect">
            <a:avLst/>
          </a:prstGeom>
          <a:noFill/>
        </p:spPr>
        <p:txBody>
          <a:bodyPr wrap="square">
            <a:spAutoFit/>
          </a:bodyPr>
          <a:lstStyle/>
          <a:p>
            <a:r>
              <a:rPr lang="en-US" dirty="0"/>
              <a:t/>
            </a:r>
            <a:br>
              <a:rPr lang="en-US" dirty="0"/>
            </a:br>
            <a:r>
              <a:rPr lang="en-US" b="1" dirty="0"/>
              <a:t>setChartLibrary('google-chart’);</a:t>
            </a:r>
          </a:p>
          <a:p>
            <a:r>
              <a:rPr lang="en-US" b="1" dirty="0"/>
              <a:t> setChartTitle('W4W Motor Stats’); </a:t>
            </a:r>
          </a:p>
          <a:p>
            <a:r>
              <a:rPr lang="en-US" b="1" dirty="0"/>
              <a:t>setChartType('area graph’); </a:t>
            </a:r>
          </a:p>
          <a:p>
            <a:r>
              <a:rPr lang="en-US" b="1" dirty="0"/>
              <a:t>setAxisName('Time','Motor'); plotChart('time_stamp','motor');</a:t>
            </a:r>
          </a:p>
        </p:txBody>
      </p:sp>
      <p:sp>
        <p:nvSpPr>
          <p:cNvPr id="10" name="TextBox 9">
            <a:extLst>
              <a:ext uri="{FF2B5EF4-FFF2-40B4-BE49-F238E27FC236}">
                <a16:creationId xmlns:a16="http://schemas.microsoft.com/office/drawing/2014/main" xmlns="" id="{82BE20A9-9FC8-6F91-0C3C-3F890BDBE4AE}"/>
              </a:ext>
            </a:extLst>
          </p:cNvPr>
          <p:cNvSpPr txBox="1"/>
          <p:nvPr/>
        </p:nvSpPr>
        <p:spPr>
          <a:xfrm>
            <a:off x="1971451" y="3707606"/>
            <a:ext cx="6769670" cy="3197722"/>
          </a:xfrm>
          <a:prstGeom prst="rect">
            <a:avLst/>
          </a:prstGeom>
          <a:noFill/>
        </p:spPr>
        <p:txBody>
          <a:bodyPr wrap="square">
            <a:spAutoFit/>
          </a:bodyPr>
          <a:lstStyle/>
          <a:p>
            <a:r>
              <a:rPr lang="en-US" b="1" dirty="0"/>
              <a:t>let anchor = document.createElement("a");
anchor.innerHTML = "Off Motor";
anchor.href="https://cloud.boltiot.com/remote/e719e4f0cc5d427ba0aa6b9d1ceb0f28/digitalWrite?pin=0&amp;state=LOW&amp;deviceName=BOLT8024008";
anchor.target = "_blank";
anchor.style = "display: block; width: 100px; text-align: center; margin-top: 20px; margin-left: 450px;border-radius: 10px; border: 2px solid #0000FF";
document.getElementBy id('drop').appendChild(anchor);
  </a:t>
            </a:r>
          </a:p>
        </p:txBody>
      </p:sp>
    </p:spTree>
    <p:extLst>
      <p:ext uri="{BB962C8B-B14F-4D97-AF65-F5344CB8AC3E}">
        <p14:creationId xmlns:p14="http://schemas.microsoft.com/office/powerpoint/2010/main" val="174714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200" y="355991"/>
            <a:ext cx="7794171" cy="1200329"/>
          </a:xfrm>
          <a:prstGeom prst="rect">
            <a:avLst/>
          </a:prstGeom>
        </p:spPr>
        <p:txBody>
          <a:bodyPr wrap="square">
            <a:spAutoFit/>
          </a:bodyPr>
          <a:lstStyle/>
          <a:p>
            <a:r>
              <a:rPr lang="en-US" sz="3600" dirty="0"/>
              <a:t>REAL-TIME TRANSIST INFORMATION PLATFORM:</a:t>
            </a:r>
          </a:p>
        </p:txBody>
      </p:sp>
      <p:sp>
        <p:nvSpPr>
          <p:cNvPr id="4" name="Content Placeholder 2"/>
          <p:cNvSpPr>
            <a:spLocks noGrp="1"/>
          </p:cNvSpPr>
          <p:nvPr/>
        </p:nvSpPr>
        <p:spPr>
          <a:xfrm>
            <a:off x="711200" y="1924042"/>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0" i="0" dirty="0">
                <a:solidFill>
                  <a:srgbClr val="374151"/>
                </a:solidFill>
                <a:effectLst/>
                <a:latin typeface="Söhne"/>
              </a:rPr>
              <a:t>The Smart Water Transit Information Platform (SWTIP) is a digital ecosystem that leverages real-time data and IoT technology to provide critical information and services related to water distribution and management</a:t>
            </a:r>
          </a:p>
          <a:p>
            <a:pPr algn="l">
              <a:buFont typeface="+mj-lt"/>
              <a:buAutoNum type="arabicPeriod"/>
            </a:pPr>
            <a:r>
              <a:rPr lang="en-US" b="1" i="0" dirty="0">
                <a:solidFill>
                  <a:srgbClr val="374151"/>
                </a:solidFill>
                <a:effectLst/>
                <a:latin typeface="Söhne"/>
              </a:rPr>
              <a:t>Real-Time Water Flow Monitoring:</a:t>
            </a:r>
            <a:r>
              <a:rPr lang="en-US" b="0" i="0" dirty="0">
                <a:solidFill>
                  <a:srgbClr val="374151"/>
                </a:solidFill>
                <a:effectLst/>
                <a:latin typeface="Söhne"/>
              </a:rPr>
              <a:t> Provides real-time data on water flow rates, pressures, and distribution within the water network. Users can track the movement of water in pipes and pipelines.</a:t>
            </a:r>
          </a:p>
          <a:p>
            <a:pPr algn="l">
              <a:buFont typeface="+mj-lt"/>
              <a:buAutoNum type="arabicPeriod"/>
            </a:pPr>
            <a:r>
              <a:rPr lang="en-US" b="1" i="0" dirty="0">
                <a:solidFill>
                  <a:srgbClr val="374151"/>
                </a:solidFill>
                <a:effectLst/>
                <a:latin typeface="Söhne"/>
              </a:rPr>
              <a:t>Water Quality Monitoring:</a:t>
            </a:r>
            <a:r>
              <a:rPr lang="en-US" b="0" i="0" dirty="0">
                <a:solidFill>
                  <a:srgbClr val="374151"/>
                </a:solidFill>
                <a:effectLst/>
                <a:latin typeface="Söhne"/>
              </a:rPr>
              <a:t> Monitors water quality parameters such as pH levels, turbidity, and contaminants in real time, with alerts for potential issues or breaches in quality standards.</a:t>
            </a:r>
          </a:p>
          <a:p>
            <a:endParaRPr lang="en-IN" dirty="0"/>
          </a:p>
        </p:txBody>
      </p:sp>
    </p:spTree>
    <p:extLst>
      <p:ext uri="{BB962C8B-B14F-4D97-AF65-F5344CB8AC3E}">
        <p14:creationId xmlns:p14="http://schemas.microsoft.com/office/powerpoint/2010/main" val="421423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143" y="478972"/>
            <a:ext cx="5805714" cy="584775"/>
          </a:xfrm>
          <a:prstGeom prst="rect">
            <a:avLst/>
          </a:prstGeom>
        </p:spPr>
        <p:txBody>
          <a:bodyPr wrap="square">
            <a:spAutoFit/>
          </a:bodyPr>
          <a:lstStyle/>
          <a:p>
            <a:r>
              <a:rPr lang="en-US" sz="3200" dirty="0"/>
              <a:t>INTEGRATION APPROACH:</a:t>
            </a:r>
          </a:p>
        </p:txBody>
      </p:sp>
      <p:sp>
        <p:nvSpPr>
          <p:cNvPr id="4" name="Rectangle 3"/>
          <p:cNvSpPr/>
          <p:nvPr/>
        </p:nvSpPr>
        <p:spPr>
          <a:xfrm>
            <a:off x="1545771" y="1515186"/>
            <a:ext cx="7191829" cy="3970318"/>
          </a:xfrm>
          <a:prstGeom prst="rect">
            <a:avLst/>
          </a:prstGeom>
        </p:spPr>
        <p:txBody>
          <a:bodyPr wrap="square">
            <a:spAutoFit/>
          </a:bodyPr>
          <a:lstStyle/>
          <a:p>
            <a:endParaRPr lang="en-IN" b="1" dirty="0">
              <a:solidFill>
                <a:srgbClr val="374151"/>
              </a:solidFill>
              <a:latin typeface="Söhne"/>
            </a:endParaRPr>
          </a:p>
          <a:p>
            <a:r>
              <a:rPr lang="en-IN" b="1" dirty="0">
                <a:solidFill>
                  <a:srgbClr val="374151"/>
                </a:solidFill>
                <a:latin typeface="Söhne"/>
              </a:rPr>
              <a:t>1. Standardize Communication Protocols:</a:t>
            </a:r>
            <a:endParaRPr lang="en-IN" dirty="0">
              <a:solidFill>
                <a:srgbClr val="374151"/>
              </a:solidFill>
              <a:latin typeface="Söhne"/>
            </a:endParaRPr>
          </a:p>
          <a:p>
            <a:pPr>
              <a:buFont typeface="Arial" panose="020B0604020202020204" pitchFamily="34" charset="0"/>
              <a:buChar char="•"/>
            </a:pPr>
            <a:r>
              <a:rPr lang="en-IN" dirty="0">
                <a:solidFill>
                  <a:srgbClr val="374151"/>
                </a:solidFill>
                <a:latin typeface="Söhne"/>
              </a:rPr>
              <a:t>Ensure that all devices and software components use standardized communication protocols for seamless data exchange. Common </a:t>
            </a:r>
            <a:r>
              <a:rPr lang="en-IN" dirty="0" err="1">
                <a:solidFill>
                  <a:srgbClr val="374151"/>
                </a:solidFill>
                <a:latin typeface="Söhne"/>
              </a:rPr>
              <a:t>IoT</a:t>
            </a:r>
            <a:r>
              <a:rPr lang="en-IN" dirty="0">
                <a:solidFill>
                  <a:srgbClr val="374151"/>
                </a:solidFill>
                <a:latin typeface="Söhne"/>
              </a:rPr>
              <a:t> communication protocols include MQTT, </a:t>
            </a:r>
            <a:r>
              <a:rPr lang="en-IN" dirty="0" err="1">
                <a:solidFill>
                  <a:srgbClr val="374151"/>
                </a:solidFill>
                <a:latin typeface="Söhne"/>
              </a:rPr>
              <a:t>CoAP</a:t>
            </a:r>
            <a:r>
              <a:rPr lang="en-IN" dirty="0">
                <a:solidFill>
                  <a:srgbClr val="374151"/>
                </a:solidFill>
                <a:latin typeface="Söhne"/>
              </a:rPr>
              <a:t>, and HTTP/HTTPS.</a:t>
            </a:r>
          </a:p>
          <a:p>
            <a:r>
              <a:rPr lang="en-IN" b="1" dirty="0">
                <a:solidFill>
                  <a:srgbClr val="374151"/>
                </a:solidFill>
                <a:latin typeface="Söhne"/>
              </a:rPr>
              <a:t>2. Central Data Platform:</a:t>
            </a:r>
            <a:endParaRPr lang="en-IN" dirty="0">
              <a:solidFill>
                <a:srgbClr val="374151"/>
              </a:solidFill>
              <a:latin typeface="Söhne"/>
            </a:endParaRPr>
          </a:p>
          <a:p>
            <a:pPr>
              <a:buFont typeface="Arial" panose="020B0604020202020204" pitchFamily="34" charset="0"/>
              <a:buChar char="•"/>
            </a:pPr>
            <a:r>
              <a:rPr lang="en-IN" dirty="0">
                <a:solidFill>
                  <a:srgbClr val="374151"/>
                </a:solidFill>
                <a:latin typeface="Söhne"/>
              </a:rPr>
              <a:t>Establish a central data platform or data hub that serves as the backbone of the system. This platform should aggregate and store data from various sources and provide APIs for data access.</a:t>
            </a:r>
          </a:p>
          <a:p>
            <a:r>
              <a:rPr lang="en-IN" b="1" dirty="0">
                <a:solidFill>
                  <a:srgbClr val="374151"/>
                </a:solidFill>
                <a:latin typeface="Söhne"/>
              </a:rPr>
              <a:t>3. </a:t>
            </a:r>
            <a:r>
              <a:rPr lang="en-IN" b="1" dirty="0" err="1">
                <a:solidFill>
                  <a:srgbClr val="374151"/>
                </a:solidFill>
                <a:latin typeface="Söhne"/>
              </a:rPr>
              <a:t>IoT</a:t>
            </a:r>
            <a:r>
              <a:rPr lang="en-IN" b="1" dirty="0">
                <a:solidFill>
                  <a:srgbClr val="374151"/>
                </a:solidFill>
                <a:latin typeface="Söhne"/>
              </a:rPr>
              <a:t> Device Management:</a:t>
            </a:r>
            <a:endParaRPr lang="en-IN" dirty="0">
              <a:solidFill>
                <a:srgbClr val="374151"/>
              </a:solidFill>
              <a:latin typeface="Söhne"/>
            </a:endParaRPr>
          </a:p>
          <a:p>
            <a:pPr>
              <a:buFont typeface="Arial" panose="020B0604020202020204" pitchFamily="34" charset="0"/>
              <a:buChar char="•"/>
            </a:pPr>
            <a:r>
              <a:rPr lang="en-IN" dirty="0">
                <a:solidFill>
                  <a:srgbClr val="374151"/>
                </a:solidFill>
                <a:latin typeface="Söhne"/>
              </a:rPr>
              <a:t>Implement an </a:t>
            </a:r>
            <a:r>
              <a:rPr lang="en-IN" dirty="0" err="1">
                <a:solidFill>
                  <a:srgbClr val="374151"/>
                </a:solidFill>
                <a:latin typeface="Söhne"/>
              </a:rPr>
              <a:t>IoT</a:t>
            </a:r>
            <a:r>
              <a:rPr lang="en-IN" dirty="0">
                <a:solidFill>
                  <a:srgbClr val="374151"/>
                </a:solidFill>
                <a:latin typeface="Söhne"/>
              </a:rPr>
              <a:t> device management system to handle device provisioning, monitoring, and firmware updates. This ensures that all devices are functioning optimally.</a:t>
            </a:r>
          </a:p>
          <a:p>
            <a:endParaRPr lang="en-IN" dirty="0"/>
          </a:p>
        </p:txBody>
      </p:sp>
    </p:spTree>
    <p:extLst>
      <p:ext uri="{BB962C8B-B14F-4D97-AF65-F5344CB8AC3E}">
        <p14:creationId xmlns:p14="http://schemas.microsoft.com/office/powerpoint/2010/main" val="151615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5568" y="443077"/>
            <a:ext cx="4599529" cy="584775"/>
          </a:xfrm>
          <a:prstGeom prst="rect">
            <a:avLst/>
          </a:prstGeom>
        </p:spPr>
        <p:txBody>
          <a:bodyPr wrap="none">
            <a:spAutoFit/>
          </a:bodyPr>
          <a:lstStyle/>
          <a:p>
            <a:r>
              <a:rPr lang="en-US" sz="3200" smtClean="0"/>
              <a:t>INTEGRATION BENEFITS:</a:t>
            </a:r>
            <a:endParaRPr lang="en-US" sz="3200" dirty="0"/>
          </a:p>
        </p:txBody>
      </p:sp>
      <p:sp>
        <p:nvSpPr>
          <p:cNvPr id="3" name="Rectangle 2"/>
          <p:cNvSpPr/>
          <p:nvPr/>
        </p:nvSpPr>
        <p:spPr>
          <a:xfrm>
            <a:off x="1233714" y="1146629"/>
            <a:ext cx="7794172" cy="5170646"/>
          </a:xfrm>
          <a:prstGeom prst="rect">
            <a:avLst/>
          </a:prstGeom>
        </p:spPr>
        <p:txBody>
          <a:bodyPr wrap="square">
            <a:spAutoFit/>
          </a:bodyPr>
          <a:lstStyle/>
          <a:p>
            <a:pPr>
              <a:buFont typeface="+mj-lt"/>
              <a:buAutoNum type="arabicPeriod"/>
            </a:pPr>
            <a:r>
              <a:rPr lang="en-US" sz="2400" b="1" dirty="0">
                <a:solidFill>
                  <a:srgbClr val="374151"/>
                </a:solidFill>
                <a:latin typeface="Söhne"/>
              </a:rPr>
              <a:t>Seamless Data Flow:</a:t>
            </a:r>
            <a:r>
              <a:rPr lang="en-US" sz="2400" dirty="0">
                <a:solidFill>
                  <a:srgbClr val="374151"/>
                </a:solidFill>
                <a:latin typeface="Söhne"/>
              </a:rPr>
              <a:t> Integration ensures a smooth and continuous flow of data between various components of the system, allowing real-time information to be collected, processed, and acted upon promptly.</a:t>
            </a:r>
          </a:p>
          <a:p>
            <a:pPr>
              <a:buFont typeface="+mj-lt"/>
              <a:buAutoNum type="arabicPeriod"/>
            </a:pPr>
            <a:r>
              <a:rPr lang="en-US" sz="2400" b="1" dirty="0">
                <a:solidFill>
                  <a:srgbClr val="374151"/>
                </a:solidFill>
                <a:latin typeface="Söhne"/>
              </a:rPr>
              <a:t>Improved Decision-Making:</a:t>
            </a:r>
            <a:r>
              <a:rPr lang="en-US" sz="2400" dirty="0">
                <a:solidFill>
                  <a:srgbClr val="374151"/>
                </a:solidFill>
                <a:latin typeface="Söhne"/>
              </a:rPr>
              <a:t> Integrated data from multiple sources provides a comprehensive view of the water system, enabling better-informed decision-making by utilities, operators, and other stakeholders.</a:t>
            </a:r>
          </a:p>
          <a:p>
            <a:pPr>
              <a:buFont typeface="+mj-lt"/>
              <a:buAutoNum type="arabicPeriod"/>
            </a:pPr>
            <a:r>
              <a:rPr lang="en-US" sz="2400" b="1" dirty="0">
                <a:solidFill>
                  <a:srgbClr val="374151"/>
                </a:solidFill>
                <a:latin typeface="Söhne"/>
              </a:rPr>
              <a:t>Efficient Resource Allocation:</a:t>
            </a:r>
            <a:r>
              <a:rPr lang="en-US" sz="2400" dirty="0">
                <a:solidFill>
                  <a:srgbClr val="374151"/>
                </a:solidFill>
                <a:latin typeface="Söhne"/>
              </a:rPr>
              <a:t> Integration helps optimize resource allocation by providing insights into water usage patterns, enabling utilities to allocate water resources more efficiently and reduce wastage.</a:t>
            </a:r>
          </a:p>
          <a:p>
            <a:endParaRPr lang="en-IN" dirty="0"/>
          </a:p>
        </p:txBody>
      </p:sp>
    </p:spTree>
    <p:extLst>
      <p:ext uri="{BB962C8B-B14F-4D97-AF65-F5344CB8AC3E}">
        <p14:creationId xmlns:p14="http://schemas.microsoft.com/office/powerpoint/2010/main" val="53747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2C42B-E75B-0858-2A25-3957AFC48EB6}"/>
              </a:ext>
            </a:extLst>
          </p:cNvPr>
          <p:cNvSpPr>
            <a:spLocks noGrp="1"/>
          </p:cNvSpPr>
          <p:nvPr>
            <p:ph type="title"/>
          </p:nvPr>
        </p:nvSpPr>
        <p:spPr/>
        <p:txBody>
          <a:bodyPr/>
          <a:lstStyle/>
          <a:p>
            <a:r>
              <a:rPr lang="en-US" b="1" dirty="0">
                <a:solidFill>
                  <a:srgbClr val="FF0000"/>
                </a:solidFill>
                <a:latin typeface="Algerian" pitchFamily="82" charset="0"/>
              </a:rPr>
              <a:t>Conclusion:-</a:t>
            </a:r>
          </a:p>
        </p:txBody>
      </p:sp>
      <p:sp>
        <p:nvSpPr>
          <p:cNvPr id="4" name="TextBox 3">
            <a:extLst>
              <a:ext uri="{FF2B5EF4-FFF2-40B4-BE49-F238E27FC236}">
                <a16:creationId xmlns:a16="http://schemas.microsoft.com/office/drawing/2014/main" xmlns="" id="{CF3507F4-39B2-7603-1D4E-8E5A90109527}"/>
              </a:ext>
            </a:extLst>
          </p:cNvPr>
          <p:cNvSpPr txBox="1"/>
          <p:nvPr/>
        </p:nvSpPr>
        <p:spPr>
          <a:xfrm>
            <a:off x="1309688" y="1930400"/>
            <a:ext cx="7602140" cy="2677656"/>
          </a:xfrm>
          <a:prstGeom prst="rect">
            <a:avLst/>
          </a:prstGeom>
          <a:noFill/>
        </p:spPr>
        <p:txBody>
          <a:bodyPr wrap="square">
            <a:spAutoFit/>
          </a:bodyPr>
          <a:lstStyle/>
          <a:p>
            <a:r>
              <a:rPr lang="en-US" sz="2800" b="1" i="0" dirty="0">
                <a:solidFill>
                  <a:srgbClr val="404040"/>
                </a:solidFill>
                <a:effectLst/>
                <a:latin typeface="Helvetica Neue"/>
              </a:rPr>
              <a:t>As already mentioned I will be creating 4 custom options for the project and I did that. I had created the website, incorporated the capacitive touch sensor, automated the voice control thing, and created the cloud dashboard.</a:t>
            </a:r>
            <a:endParaRPr lang="en-US" sz="2800" b="1" dirty="0"/>
          </a:p>
        </p:txBody>
      </p:sp>
    </p:spTree>
    <p:extLst>
      <p:ext uri="{BB962C8B-B14F-4D97-AF65-F5344CB8AC3E}">
        <p14:creationId xmlns:p14="http://schemas.microsoft.com/office/powerpoint/2010/main" val="736127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35</TotalTime>
  <Words>576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Amasis MT Pro Black</vt:lpstr>
      <vt:lpstr>Arial</vt:lpstr>
      <vt:lpstr>Arial Black</vt:lpstr>
      <vt:lpstr>Bell MT</vt:lpstr>
      <vt:lpstr>Helvetica Neue</vt:lpstr>
      <vt:lpstr>Söhne</vt:lpstr>
      <vt:lpstr>华文新魏</vt:lpstr>
      <vt:lpstr>Trebuchet MS</vt:lpstr>
      <vt:lpstr>Wingdings 3</vt:lpstr>
      <vt:lpstr>Facet</vt:lpstr>
      <vt:lpstr>PowerPoint Presentation</vt:lpstr>
      <vt:lpstr>Introduction:-</vt:lpstr>
      <vt:lpstr>Twilio’s API</vt:lpstr>
      <vt:lpstr>PowerPoint Presentation</vt:lpstr>
      <vt:lpstr>Python code:-</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vedhalakshmi M</dc:creator>
  <cp:lastModifiedBy>admin</cp:lastModifiedBy>
  <cp:revision>5</cp:revision>
  <dcterms:created xsi:type="dcterms:W3CDTF">2023-10-17T13:40:09Z</dcterms:created>
  <dcterms:modified xsi:type="dcterms:W3CDTF">2023-10-18T13:24:13Z</dcterms:modified>
</cp:coreProperties>
</file>