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9" r:id="rId2"/>
    <p:sldId id="258" r:id="rId3"/>
    <p:sldId id="259" r:id="rId4"/>
    <p:sldId id="260" r:id="rId5"/>
    <p:sldId id="261" r:id="rId6"/>
    <p:sldId id="262" r:id="rId7"/>
    <p:sldId id="267" r:id="rId8"/>
    <p:sldId id="265" r:id="rId9"/>
    <p:sldId id="266" r:id="rId10"/>
    <p:sldId id="268" r:id="rId11"/>
    <p:sldId id="271"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22D58E-5705-4074-8A80-F5385D1DB8E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513F4-EA58-4CBC-B854-942A4AA3D173}" type="slidenum">
              <a:rPr lang="en-IN" smtClean="0"/>
              <a:t>‹#›</a:t>
            </a:fld>
            <a:endParaRPr lang="en-IN"/>
          </a:p>
        </p:txBody>
      </p:sp>
    </p:spTree>
    <p:extLst>
      <p:ext uri="{BB962C8B-B14F-4D97-AF65-F5344CB8AC3E}">
        <p14:creationId xmlns:p14="http://schemas.microsoft.com/office/powerpoint/2010/main" val="123195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2D58E-5705-4074-8A80-F5385D1DB8E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513F4-EA58-4CBC-B854-942A4AA3D173}" type="slidenum">
              <a:rPr lang="en-IN" smtClean="0"/>
              <a:t>‹#›</a:t>
            </a:fld>
            <a:endParaRPr lang="en-IN"/>
          </a:p>
        </p:txBody>
      </p:sp>
    </p:spTree>
    <p:extLst>
      <p:ext uri="{BB962C8B-B14F-4D97-AF65-F5344CB8AC3E}">
        <p14:creationId xmlns:p14="http://schemas.microsoft.com/office/powerpoint/2010/main" val="39082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2D58E-5705-4074-8A80-F5385D1DB8E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513F4-EA58-4CBC-B854-942A4AA3D17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1403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2D58E-5705-4074-8A80-F5385D1DB8E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513F4-EA58-4CBC-B854-942A4AA3D173}" type="slidenum">
              <a:rPr lang="en-IN" smtClean="0"/>
              <a:t>‹#›</a:t>
            </a:fld>
            <a:endParaRPr lang="en-IN"/>
          </a:p>
        </p:txBody>
      </p:sp>
    </p:spTree>
    <p:extLst>
      <p:ext uri="{BB962C8B-B14F-4D97-AF65-F5344CB8AC3E}">
        <p14:creationId xmlns:p14="http://schemas.microsoft.com/office/powerpoint/2010/main" val="210568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2D58E-5705-4074-8A80-F5385D1DB8E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513F4-EA58-4CBC-B854-942A4AA3D17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0261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2D58E-5705-4074-8A80-F5385D1DB8E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513F4-EA58-4CBC-B854-942A4AA3D173}" type="slidenum">
              <a:rPr lang="en-IN" smtClean="0"/>
              <a:t>‹#›</a:t>
            </a:fld>
            <a:endParaRPr lang="en-IN"/>
          </a:p>
        </p:txBody>
      </p:sp>
    </p:spTree>
    <p:extLst>
      <p:ext uri="{BB962C8B-B14F-4D97-AF65-F5344CB8AC3E}">
        <p14:creationId xmlns:p14="http://schemas.microsoft.com/office/powerpoint/2010/main" val="52383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2D58E-5705-4074-8A80-F5385D1DB8E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513F4-EA58-4CBC-B854-942A4AA3D173}" type="slidenum">
              <a:rPr lang="en-IN" smtClean="0"/>
              <a:t>‹#›</a:t>
            </a:fld>
            <a:endParaRPr lang="en-IN"/>
          </a:p>
        </p:txBody>
      </p:sp>
    </p:spTree>
    <p:extLst>
      <p:ext uri="{BB962C8B-B14F-4D97-AF65-F5344CB8AC3E}">
        <p14:creationId xmlns:p14="http://schemas.microsoft.com/office/powerpoint/2010/main" val="484886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2D58E-5705-4074-8A80-F5385D1DB8E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513F4-EA58-4CBC-B854-942A4AA3D173}" type="slidenum">
              <a:rPr lang="en-IN" smtClean="0"/>
              <a:t>‹#›</a:t>
            </a:fld>
            <a:endParaRPr lang="en-IN"/>
          </a:p>
        </p:txBody>
      </p:sp>
    </p:spTree>
    <p:extLst>
      <p:ext uri="{BB962C8B-B14F-4D97-AF65-F5344CB8AC3E}">
        <p14:creationId xmlns:p14="http://schemas.microsoft.com/office/powerpoint/2010/main" val="183699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2D58E-5705-4074-8A80-F5385D1DB8E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513F4-EA58-4CBC-B854-942A4AA3D173}" type="slidenum">
              <a:rPr lang="en-IN" smtClean="0"/>
              <a:t>‹#›</a:t>
            </a:fld>
            <a:endParaRPr lang="en-IN"/>
          </a:p>
        </p:txBody>
      </p:sp>
    </p:spTree>
    <p:extLst>
      <p:ext uri="{BB962C8B-B14F-4D97-AF65-F5344CB8AC3E}">
        <p14:creationId xmlns:p14="http://schemas.microsoft.com/office/powerpoint/2010/main" val="364285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2D58E-5705-4074-8A80-F5385D1DB8EF}"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513F4-EA58-4CBC-B854-942A4AA3D173}" type="slidenum">
              <a:rPr lang="en-IN" smtClean="0"/>
              <a:t>‹#›</a:t>
            </a:fld>
            <a:endParaRPr lang="en-IN"/>
          </a:p>
        </p:txBody>
      </p:sp>
    </p:spTree>
    <p:extLst>
      <p:ext uri="{BB962C8B-B14F-4D97-AF65-F5344CB8AC3E}">
        <p14:creationId xmlns:p14="http://schemas.microsoft.com/office/powerpoint/2010/main" val="61621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22D58E-5705-4074-8A80-F5385D1DB8EF}"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A513F4-EA58-4CBC-B854-942A4AA3D173}" type="slidenum">
              <a:rPr lang="en-IN" smtClean="0"/>
              <a:t>‹#›</a:t>
            </a:fld>
            <a:endParaRPr lang="en-IN"/>
          </a:p>
        </p:txBody>
      </p:sp>
    </p:spTree>
    <p:extLst>
      <p:ext uri="{BB962C8B-B14F-4D97-AF65-F5344CB8AC3E}">
        <p14:creationId xmlns:p14="http://schemas.microsoft.com/office/powerpoint/2010/main" val="201531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22D58E-5705-4074-8A80-F5385D1DB8EF}"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A513F4-EA58-4CBC-B854-942A4AA3D173}" type="slidenum">
              <a:rPr lang="en-IN" smtClean="0"/>
              <a:t>‹#›</a:t>
            </a:fld>
            <a:endParaRPr lang="en-IN"/>
          </a:p>
        </p:txBody>
      </p:sp>
    </p:spTree>
    <p:extLst>
      <p:ext uri="{BB962C8B-B14F-4D97-AF65-F5344CB8AC3E}">
        <p14:creationId xmlns:p14="http://schemas.microsoft.com/office/powerpoint/2010/main" val="41166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22D58E-5705-4074-8A80-F5385D1DB8EF}"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A513F4-EA58-4CBC-B854-942A4AA3D173}" type="slidenum">
              <a:rPr lang="en-IN" smtClean="0"/>
              <a:t>‹#›</a:t>
            </a:fld>
            <a:endParaRPr lang="en-IN"/>
          </a:p>
        </p:txBody>
      </p:sp>
    </p:spTree>
    <p:extLst>
      <p:ext uri="{BB962C8B-B14F-4D97-AF65-F5344CB8AC3E}">
        <p14:creationId xmlns:p14="http://schemas.microsoft.com/office/powerpoint/2010/main" val="428565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2D58E-5705-4074-8A80-F5385D1DB8EF}"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A513F4-EA58-4CBC-B854-942A4AA3D173}" type="slidenum">
              <a:rPr lang="en-IN" smtClean="0"/>
              <a:t>‹#›</a:t>
            </a:fld>
            <a:endParaRPr lang="en-IN"/>
          </a:p>
        </p:txBody>
      </p:sp>
    </p:spTree>
    <p:extLst>
      <p:ext uri="{BB962C8B-B14F-4D97-AF65-F5344CB8AC3E}">
        <p14:creationId xmlns:p14="http://schemas.microsoft.com/office/powerpoint/2010/main" val="28580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22D58E-5705-4074-8A80-F5385D1DB8EF}"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A513F4-EA58-4CBC-B854-942A4AA3D173}" type="slidenum">
              <a:rPr lang="en-IN" smtClean="0"/>
              <a:t>‹#›</a:t>
            </a:fld>
            <a:endParaRPr lang="en-IN"/>
          </a:p>
        </p:txBody>
      </p:sp>
    </p:spTree>
    <p:extLst>
      <p:ext uri="{BB962C8B-B14F-4D97-AF65-F5344CB8AC3E}">
        <p14:creationId xmlns:p14="http://schemas.microsoft.com/office/powerpoint/2010/main" val="372912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A513F4-EA58-4CBC-B854-942A4AA3D173}" type="slidenum">
              <a:rPr lang="en-IN" smtClean="0"/>
              <a:t>‹#›</a:t>
            </a:fld>
            <a:endParaRPr lang="en-IN"/>
          </a:p>
        </p:txBody>
      </p:sp>
      <p:sp>
        <p:nvSpPr>
          <p:cNvPr id="5" name="Date Placeholder 4"/>
          <p:cNvSpPr>
            <a:spLocks noGrp="1"/>
          </p:cNvSpPr>
          <p:nvPr>
            <p:ph type="dt" sz="half" idx="10"/>
          </p:nvPr>
        </p:nvSpPr>
        <p:spPr/>
        <p:txBody>
          <a:bodyPr/>
          <a:lstStyle/>
          <a:p>
            <a:fld id="{0622D58E-5705-4074-8A80-F5385D1DB8EF}" type="datetimeFigureOut">
              <a:rPr lang="en-IN" smtClean="0"/>
              <a:t>11-10-2023</a:t>
            </a:fld>
            <a:endParaRPr lang="en-IN"/>
          </a:p>
        </p:txBody>
      </p:sp>
    </p:spTree>
    <p:extLst>
      <p:ext uri="{BB962C8B-B14F-4D97-AF65-F5344CB8AC3E}">
        <p14:creationId xmlns:p14="http://schemas.microsoft.com/office/powerpoint/2010/main" val="231242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22D58E-5705-4074-8A80-F5385D1DB8EF}" type="datetimeFigureOut">
              <a:rPr lang="en-IN" smtClean="0"/>
              <a:t>11-10-2023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A513F4-EA58-4CBC-B854-942A4AA3D173}" type="slidenum">
              <a:rPr lang="en-IN" smtClean="0"/>
              <a:t>‹#›</a:t>
            </a:fld>
            <a:endParaRPr lang="en-IN"/>
          </a:p>
        </p:txBody>
      </p:sp>
    </p:spTree>
    <p:extLst>
      <p:ext uri="{BB962C8B-B14F-4D97-AF65-F5344CB8AC3E}">
        <p14:creationId xmlns:p14="http://schemas.microsoft.com/office/powerpoint/2010/main" val="27997282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982134" y="609600"/>
            <a:ext cx="8596668" cy="1320800"/>
          </a:xfrm>
        </p:spPr>
        <p:txBody>
          <a:bodyPr>
            <a:normAutofit fontScale="90000"/>
          </a:bodyPr>
          <a:lstStyle/>
          <a:p>
            <a:r>
              <a:rPr lang="en-IN" dirty="0" smtClean="0">
                <a:solidFill>
                  <a:srgbClr val="002060"/>
                </a:solidFill>
              </a:rPr>
              <a:t>             TJS ENGINEERING COLLEGE</a:t>
            </a:r>
            <a:r>
              <a:rPr lang="en-IN" dirty="0" smtClean="0"/>
              <a:t/>
            </a:r>
            <a:br>
              <a:rPr lang="en-IN" dirty="0" smtClean="0"/>
            </a:br>
            <a:r>
              <a:rPr lang="en-IN" sz="2000" dirty="0" smtClean="0">
                <a:solidFill>
                  <a:schemeClr val="tx2"/>
                </a:solidFill>
              </a:rPr>
              <a:t>(Approved by </a:t>
            </a:r>
            <a:r>
              <a:rPr lang="en-IN" sz="2000" dirty="0" err="1" smtClean="0">
                <a:solidFill>
                  <a:schemeClr val="tx2"/>
                </a:solidFill>
              </a:rPr>
              <a:t>AICTE&amp;Affiliated</a:t>
            </a:r>
            <a:r>
              <a:rPr lang="en-IN" sz="2000" dirty="0" smtClean="0">
                <a:solidFill>
                  <a:schemeClr val="tx2"/>
                </a:solidFill>
              </a:rPr>
              <a:t> to Anna University Chennai &amp; Accredited by NAAC)</a:t>
            </a:r>
            <a:br>
              <a:rPr lang="en-IN" sz="2000" dirty="0" smtClean="0">
                <a:solidFill>
                  <a:schemeClr val="tx2"/>
                </a:solidFill>
              </a:rPr>
            </a:br>
            <a:r>
              <a:rPr lang="en-IN" sz="2000" dirty="0" smtClean="0">
                <a:solidFill>
                  <a:schemeClr val="tx2"/>
                </a:solidFill>
              </a:rPr>
              <a:t>                              An ISO 9001 : 2015 Certified Institution</a:t>
            </a:r>
            <a:endParaRPr lang="en-IN" sz="2000" dirty="0">
              <a:solidFill>
                <a:schemeClr val="tx2"/>
              </a:solidFill>
            </a:endParaRPr>
          </a:p>
        </p:txBody>
      </p:sp>
      <p:sp>
        <p:nvSpPr>
          <p:cNvPr id="1048595" name="Content Placeholder 2"/>
          <p:cNvSpPr>
            <a:spLocks noGrp="1"/>
          </p:cNvSpPr>
          <p:nvPr>
            <p:ph idx="1"/>
          </p:nvPr>
        </p:nvSpPr>
        <p:spPr/>
        <p:txBody>
          <a:bodyPr>
            <a:normAutofit fontScale="92500" lnSpcReduction="20000"/>
          </a:bodyPr>
          <a:lstStyle/>
          <a:p>
            <a:pPr marL="0" indent="0">
              <a:buNone/>
            </a:pPr>
            <a:r>
              <a:rPr lang="en-IN" sz="1800" b="1" dirty="0">
                <a:latin typeface="Bell MT" panose="02020503060305020303" pitchFamily="18" charset="0"/>
              </a:rPr>
              <a:t>      </a:t>
            </a:r>
            <a:r>
              <a:rPr lang="en-IN" sz="1800" b="1" dirty="0" smtClean="0">
                <a:latin typeface="Bell MT" panose="02020503060305020303" pitchFamily="18" charset="0"/>
              </a:rPr>
              <a:t>     DEPARTMENT </a:t>
            </a:r>
            <a:r>
              <a:rPr lang="en-IN" sz="1800" b="1" dirty="0">
                <a:latin typeface="Bell MT" panose="02020503060305020303" pitchFamily="18" charset="0"/>
              </a:rPr>
              <a:t>OF COMPUTER SCIENCE AND ENGINEERING</a:t>
            </a:r>
          </a:p>
          <a:p>
            <a:pPr marL="0" indent="0">
              <a:buNone/>
            </a:pPr>
            <a:r>
              <a:rPr lang="en-IN" sz="2000" b="1" dirty="0" smtClean="0">
                <a:latin typeface="Bell MT" panose="02020503060305020303" pitchFamily="18" charset="0"/>
              </a:rPr>
              <a:t>Project name</a:t>
            </a:r>
            <a:r>
              <a:rPr lang="en-IN" sz="2000" b="1" dirty="0" smtClean="0">
                <a:latin typeface="Bell MT" panose="02020503060305020303" pitchFamily="18" charset="0"/>
              </a:rPr>
              <a:t>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Smart Water </a:t>
            </a:r>
            <a:r>
              <a:rPr lang="en-IN" dirty="0" smtClean="0">
                <a:latin typeface="Arial" panose="020B0604020202020204" pitchFamily="34" charset="0"/>
                <a:cs typeface="Arial" panose="020B0604020202020204" pitchFamily="34" charset="0"/>
              </a:rPr>
              <a:t>Management</a:t>
            </a:r>
          </a:p>
          <a:p>
            <a:pPr marL="0" indent="0">
              <a:buNone/>
            </a:pPr>
            <a:r>
              <a:rPr lang="en-IN" sz="2200" b="1" dirty="0" smtClean="0">
                <a:solidFill>
                  <a:schemeClr val="tx1"/>
                </a:solidFill>
                <a:latin typeface="Bell MT" panose="02020503060305020303" pitchFamily="18" charset="0"/>
                <a:cs typeface="Arial" panose="020B0604020202020204" pitchFamily="34" charset="0"/>
              </a:rPr>
              <a:t>Phase-</a:t>
            </a:r>
            <a:r>
              <a:rPr lang="en-IN" sz="1700" b="1" dirty="0" smtClean="0">
                <a:solidFill>
                  <a:schemeClr val="tx1"/>
                </a:solidFill>
                <a:latin typeface="Arial Black" panose="020B0A04020102020204" pitchFamily="34" charset="0"/>
                <a:cs typeface="Arial" panose="020B0604020202020204" pitchFamily="34" charset="0"/>
              </a:rPr>
              <a:t>2</a:t>
            </a:r>
            <a:r>
              <a:rPr lang="en-IN" sz="1700" b="1" dirty="0" smtClean="0">
                <a:solidFill>
                  <a:schemeClr val="tx1"/>
                </a:solidFill>
                <a:latin typeface="Bell MT" panose="02020503060305020303" pitchFamily="18" charset="0"/>
                <a:cs typeface="Arial" panose="020B0604020202020204" pitchFamily="34" charset="0"/>
              </a:rPr>
              <a:t>.</a:t>
            </a:r>
            <a:endParaRPr lang="en-IN" sz="1700" b="1" dirty="0">
              <a:solidFill>
                <a:schemeClr val="tx1"/>
              </a:solidFill>
              <a:latin typeface="Bell MT" panose="02020503060305020303" pitchFamily="18" charset="0"/>
              <a:cs typeface="Arial" panose="020B0604020202020204" pitchFamily="34" charset="0"/>
            </a:endParaRPr>
          </a:p>
          <a:p>
            <a:pPr marL="0" indent="0">
              <a:buNone/>
            </a:pPr>
            <a:r>
              <a:rPr lang="en-IN" sz="2000" b="1" dirty="0">
                <a:latin typeface="Bell MT" panose="02020503060305020303" pitchFamily="18" charset="0"/>
              </a:rPr>
              <a:t>Team name    : </a:t>
            </a:r>
            <a:r>
              <a:rPr lang="en-IN" dirty="0" smtClean="0">
                <a:latin typeface="Arial" panose="020B0604020202020204" pitchFamily="34" charset="0"/>
                <a:cs typeface="Arial" panose="020B0604020202020204" pitchFamily="34" charset="0"/>
              </a:rPr>
              <a:t>Proj_112821_team_3</a:t>
            </a:r>
            <a:endParaRPr lang="en-IN" sz="2000" dirty="0">
              <a:latin typeface="Arial" panose="020B0604020202020204" pitchFamily="34" charset="0"/>
              <a:cs typeface="Arial" panose="020B0604020202020204" pitchFamily="34" charset="0"/>
            </a:endParaRPr>
          </a:p>
          <a:p>
            <a:pPr marL="0" indent="0">
              <a:buNone/>
            </a:pPr>
            <a:r>
              <a:rPr lang="en-IN" sz="2000" b="1" dirty="0">
                <a:latin typeface="Bell MT" panose="02020503060305020303" pitchFamily="18" charset="0"/>
              </a:rPr>
              <a:t>Team members :</a:t>
            </a:r>
          </a:p>
          <a:p>
            <a:pPr marL="0" indent="0">
              <a:buNone/>
            </a:pPr>
            <a:r>
              <a:rPr lang="en-IN" dirty="0">
                <a:latin typeface="Bell MT" panose="02020503060305020303" pitchFamily="18" charset="0"/>
              </a:rPr>
              <a:t>	</a:t>
            </a:r>
            <a:r>
              <a:rPr lang="en-IN" dirty="0" err="1" smtClean="0">
                <a:latin typeface="Arial" panose="020B0604020202020204" pitchFamily="34" charset="0"/>
                <a:cs typeface="Arial" panose="020B0604020202020204" pitchFamily="34" charset="0"/>
              </a:rPr>
              <a:t>Sathish</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Kumar.S</a:t>
            </a:r>
            <a:r>
              <a:rPr lang="en-IN" dirty="0" smtClean="0">
                <a:latin typeface="Arial" panose="020B0604020202020204" pitchFamily="34" charset="0"/>
                <a:cs typeface="Arial" panose="020B0604020202020204" pitchFamily="34" charset="0"/>
              </a:rPr>
              <a:t>(112821104063)</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Sai</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Kumar.S</a:t>
            </a:r>
            <a:r>
              <a:rPr lang="en-IN" dirty="0" smtClean="0">
                <a:latin typeface="Arial" panose="020B0604020202020204" pitchFamily="34" charset="0"/>
                <a:cs typeface="Arial" panose="020B0604020202020204" pitchFamily="34" charset="0"/>
              </a:rPr>
              <a:t>(112821104056)</a:t>
            </a:r>
            <a:endParaRPr lang="zh-CN" altLang="en-US" dirty="0"/>
          </a:p>
          <a:p>
            <a:pPr marL="0" indent="0">
              <a:buNone/>
            </a:pPr>
            <a:r>
              <a:rPr lang="en-IN" dirty="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Venkatesh.M</a:t>
            </a:r>
            <a:r>
              <a:rPr lang="en-IN" dirty="0" smtClean="0">
                <a:latin typeface="Arial" panose="020B0604020202020204" pitchFamily="34" charset="0"/>
                <a:cs typeface="Arial" panose="020B0604020202020204" pitchFamily="34" charset="0"/>
              </a:rPr>
              <a:t>(112821104072)</a:t>
            </a:r>
          </a:p>
          <a:p>
            <a:pPr marL="0" indent="0">
              <a:buNone/>
            </a:pP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Yogesh.S</a:t>
            </a:r>
            <a:r>
              <a:rPr lang="en-IN" dirty="0" smtClean="0">
                <a:latin typeface="Arial" panose="020B0604020202020204" pitchFamily="34" charset="0"/>
                <a:cs typeface="Arial" panose="020B0604020202020204" pitchFamily="34" charset="0"/>
              </a:rPr>
              <a:t>(112821104076)</a:t>
            </a:r>
          </a:p>
          <a:p>
            <a:pPr marL="0" indent="0">
              <a:buNone/>
            </a:pP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Srikanth.K</a:t>
            </a:r>
            <a:r>
              <a:rPr lang="en-IN" dirty="0" smtClean="0">
                <a:latin typeface="Arial" panose="020B0604020202020204" pitchFamily="34" charset="0"/>
                <a:cs typeface="Arial" panose="020B0604020202020204" pitchFamily="34" charset="0"/>
              </a:rPr>
              <a:t>(112821104068)</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969" y="279157"/>
            <a:ext cx="1469045" cy="88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84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F78D74-C400-ECA8-A3AE-2C1D04341759}"/>
              </a:ext>
            </a:extLst>
          </p:cNvPr>
          <p:cNvSpPr>
            <a:spLocks noGrp="1"/>
          </p:cNvSpPr>
          <p:nvPr>
            <p:ph type="title"/>
          </p:nvPr>
        </p:nvSpPr>
        <p:spPr/>
        <p:txBody>
          <a:bodyPr/>
          <a:lstStyle/>
          <a:p>
            <a:r>
              <a:rPr lang="en-IN" dirty="0"/>
              <a:t>Work flow of the system</a:t>
            </a:r>
          </a:p>
        </p:txBody>
      </p:sp>
      <p:sp>
        <p:nvSpPr>
          <p:cNvPr id="3" name="Content Placeholder 2">
            <a:extLst>
              <a:ext uri="{FF2B5EF4-FFF2-40B4-BE49-F238E27FC236}">
                <a16:creationId xmlns:a16="http://schemas.microsoft.com/office/drawing/2014/main" xmlns="" id="{8B0541FF-CD48-CA2B-4693-C11BDB33534E}"/>
              </a:ext>
            </a:extLst>
          </p:cNvPr>
          <p:cNvSpPr>
            <a:spLocks noGrp="1"/>
          </p:cNvSpPr>
          <p:nvPr>
            <p:ph idx="1"/>
          </p:nvPr>
        </p:nvSpPr>
        <p:spPr/>
        <p:txBody>
          <a:bodyPr/>
          <a:lstStyle/>
          <a:p>
            <a:r>
              <a:rPr lang="en-IN" dirty="0"/>
              <a:t>This current proposed water management system focuses on the management of the water resources by monitoring the water level, temperature of the water and the flow of the water.</a:t>
            </a:r>
          </a:p>
          <a:p>
            <a:r>
              <a:rPr lang="en-IN" dirty="0"/>
              <a:t>In this system, three sensors are used. Ultrasonic sensor is used to detect the level of the water, Temperature sensor is used to detect the temperature of the water and Water flow sensor is used to detect the flow of the water.</a:t>
            </a:r>
          </a:p>
          <a:p>
            <a:r>
              <a:rPr lang="en-IN" dirty="0"/>
              <a:t>All these data which is derived from the sensors are stored and those data are used to analyse the condition of the water.</a:t>
            </a:r>
          </a:p>
          <a:p>
            <a:r>
              <a:rPr lang="en-IN" dirty="0"/>
              <a:t>Hence the necessary action will be taken based on the condition of the water</a:t>
            </a:r>
          </a:p>
        </p:txBody>
      </p:sp>
    </p:spTree>
    <p:extLst>
      <p:ext uri="{BB962C8B-B14F-4D97-AF65-F5344CB8AC3E}">
        <p14:creationId xmlns:p14="http://schemas.microsoft.com/office/powerpoint/2010/main" val="132542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ChangeAspect="1"/>
          </p:cNvPicPr>
          <p:nvPr/>
        </p:nvPicPr>
        <p:blipFill>
          <a:blip r:embed="rId2"/>
          <a:stretch>
            <a:fillRect/>
          </a:stretch>
        </p:blipFill>
        <p:spPr>
          <a:xfrm>
            <a:off x="768725" y="1290918"/>
            <a:ext cx="9540688" cy="5162428"/>
          </a:xfrm>
          <a:prstGeom prst="rect">
            <a:avLst/>
          </a:prstGeom>
        </p:spPr>
      </p:pic>
    </p:spTree>
    <p:extLst>
      <p:ext uri="{BB962C8B-B14F-4D97-AF65-F5344CB8AC3E}">
        <p14:creationId xmlns:p14="http://schemas.microsoft.com/office/powerpoint/2010/main" val="291794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dirty="0">
                <a:solidFill>
                  <a:schemeClr val="tx1"/>
                </a:solidFill>
              </a:rPr>
              <a:t>REAL-TIME TRANSIST INFORMATION PLATFORM:</a:t>
            </a:r>
            <a:endParaRPr lang="en-IN" dirty="0">
              <a:solidFill>
                <a:schemeClr val="tx1"/>
              </a:solidFill>
            </a:endParaRPr>
          </a:p>
        </p:txBody>
      </p:sp>
      <p:sp>
        <p:nvSpPr>
          <p:cNvPr id="1048610" name="Content Placeholder 2"/>
          <p:cNvSpPr>
            <a:spLocks noGrp="1"/>
          </p:cNvSpPr>
          <p:nvPr>
            <p:ph idx="1"/>
          </p:nvPr>
        </p:nvSpPr>
        <p:spPr/>
        <p:txBody>
          <a:bodyPr/>
          <a:lstStyle/>
          <a:p>
            <a:r>
              <a:rPr lang="en-US" b="0" i="0" dirty="0">
                <a:solidFill>
                  <a:srgbClr val="374151"/>
                </a:solidFill>
                <a:effectLst/>
                <a:latin typeface="Söhne"/>
              </a:rPr>
              <a:t>The Smart Water Transit Information Platform (SWTIP) is a digital ecosystem that leverages real-time data and IoT technology to provide critical information and services related to water distribution and management</a:t>
            </a:r>
          </a:p>
          <a:p>
            <a:pPr algn="l">
              <a:buFont typeface="+mj-lt"/>
              <a:buAutoNum type="arabicPeriod"/>
            </a:pPr>
            <a:r>
              <a:rPr lang="en-US" b="1" i="0" dirty="0">
                <a:solidFill>
                  <a:srgbClr val="374151"/>
                </a:solidFill>
                <a:effectLst/>
                <a:latin typeface="Söhne"/>
              </a:rPr>
              <a:t>Real-Time Water Flow Monitoring:</a:t>
            </a:r>
            <a:r>
              <a:rPr lang="en-US" b="0" i="0" dirty="0">
                <a:solidFill>
                  <a:srgbClr val="374151"/>
                </a:solidFill>
                <a:effectLst/>
                <a:latin typeface="Söhne"/>
              </a:rPr>
              <a:t> Provides real-time data on water flow rates, pressures, and distribution within the water network. Users can track the movement of water in pipes and pipelines.</a:t>
            </a:r>
          </a:p>
          <a:p>
            <a:pPr algn="l">
              <a:buFont typeface="+mj-lt"/>
              <a:buAutoNum type="arabicPeriod"/>
            </a:pPr>
            <a:r>
              <a:rPr lang="en-US" b="1" i="0" dirty="0">
                <a:solidFill>
                  <a:srgbClr val="374151"/>
                </a:solidFill>
                <a:effectLst/>
                <a:latin typeface="Söhne"/>
              </a:rPr>
              <a:t>Water Quality Monitoring:</a:t>
            </a:r>
            <a:r>
              <a:rPr lang="en-US" b="0" i="0" dirty="0">
                <a:solidFill>
                  <a:srgbClr val="374151"/>
                </a:solidFill>
                <a:effectLst/>
                <a:latin typeface="Söhne"/>
              </a:rPr>
              <a:t> Monitors water quality parameters such as pH levels, turbidity, and contaminants in real time, with alerts for potential issues or breaches in quality standards.</a:t>
            </a:r>
          </a:p>
          <a:p>
            <a:endParaRPr lang="en-IN" dirty="0"/>
          </a:p>
        </p:txBody>
      </p:sp>
    </p:spTree>
    <p:extLst>
      <p:ext uri="{BB962C8B-B14F-4D97-AF65-F5344CB8AC3E}">
        <p14:creationId xmlns:p14="http://schemas.microsoft.com/office/powerpoint/2010/main" val="29818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677334" y="609600"/>
            <a:ext cx="8596668" cy="618565"/>
          </a:xfrm>
        </p:spPr>
        <p:txBody>
          <a:bodyPr>
            <a:normAutofit fontScale="90000"/>
          </a:bodyPr>
          <a:lstStyle/>
          <a:p>
            <a:r>
              <a:rPr lang="en-US" dirty="0">
                <a:solidFill>
                  <a:schemeClr val="tx1"/>
                </a:solidFill>
              </a:rPr>
              <a:t>INTEGRATION APPROACH:</a:t>
            </a:r>
            <a:endParaRPr lang="en-IN" dirty="0">
              <a:solidFill>
                <a:schemeClr val="tx1"/>
              </a:solidFill>
            </a:endParaRPr>
          </a:p>
        </p:txBody>
      </p:sp>
      <p:sp>
        <p:nvSpPr>
          <p:cNvPr id="1048612" name="Content Placeholder 2"/>
          <p:cNvSpPr>
            <a:spLocks noGrp="1"/>
          </p:cNvSpPr>
          <p:nvPr>
            <p:ph idx="1"/>
          </p:nvPr>
        </p:nvSpPr>
        <p:spPr>
          <a:xfrm>
            <a:off x="677334" y="1228165"/>
            <a:ext cx="8596668" cy="4813198"/>
          </a:xfrm>
        </p:spPr>
        <p:txBody>
          <a:bodyPr>
            <a:normAutofit lnSpcReduction="10000"/>
          </a:bodyPr>
          <a:lstStyle/>
          <a:p>
            <a:pPr marL="0" indent="0" algn="l">
              <a:buNone/>
            </a:pPr>
            <a:endParaRPr lang="en-IN" b="0" i="0" dirty="0">
              <a:solidFill>
                <a:srgbClr val="374151"/>
              </a:solidFill>
              <a:effectLst/>
              <a:latin typeface="Söhne"/>
            </a:endParaRPr>
          </a:p>
          <a:p>
            <a:pPr algn="l"/>
            <a:endParaRPr lang="en-IN" b="1" i="0" dirty="0">
              <a:solidFill>
                <a:srgbClr val="374151"/>
              </a:solidFill>
              <a:effectLst/>
              <a:latin typeface="Söhne"/>
            </a:endParaRPr>
          </a:p>
          <a:p>
            <a:pPr algn="l"/>
            <a:r>
              <a:rPr lang="en-IN" b="1" dirty="0">
                <a:solidFill>
                  <a:srgbClr val="374151"/>
                </a:solidFill>
                <a:latin typeface="Söhne"/>
              </a:rPr>
              <a:t>1</a:t>
            </a:r>
            <a:r>
              <a:rPr lang="en-IN" b="1" i="0" dirty="0">
                <a:solidFill>
                  <a:srgbClr val="374151"/>
                </a:solidFill>
                <a:effectLst/>
                <a:latin typeface="Söhne"/>
              </a:rPr>
              <a:t>. Standardize Communication Protocols:</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Ensure that all devices and software components use standardized communication protocols for seamless data exchange. Common IoT communication protocols include MQTT, CoAP, and HTTP/HTTPS.</a:t>
            </a:r>
          </a:p>
          <a:p>
            <a:pPr algn="l"/>
            <a:r>
              <a:rPr lang="en-IN" b="1" dirty="0">
                <a:solidFill>
                  <a:srgbClr val="374151"/>
                </a:solidFill>
                <a:latin typeface="Söhne"/>
              </a:rPr>
              <a:t>2</a:t>
            </a:r>
            <a:r>
              <a:rPr lang="en-IN" b="1" i="0" dirty="0">
                <a:solidFill>
                  <a:srgbClr val="374151"/>
                </a:solidFill>
                <a:effectLst/>
                <a:latin typeface="Söhne"/>
              </a:rPr>
              <a:t>. Central Data Platform:</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Establish a central data platform or data hub that serves as the backbone of the system. This platform should aggregate and store data from various sources and provide APIs for data access.</a:t>
            </a:r>
          </a:p>
          <a:p>
            <a:pPr algn="l"/>
            <a:r>
              <a:rPr lang="en-IN" b="1" dirty="0">
                <a:solidFill>
                  <a:srgbClr val="374151"/>
                </a:solidFill>
                <a:latin typeface="Söhne"/>
              </a:rPr>
              <a:t>3</a:t>
            </a:r>
            <a:r>
              <a:rPr lang="en-IN" b="1" i="0" dirty="0">
                <a:solidFill>
                  <a:srgbClr val="374151"/>
                </a:solidFill>
                <a:effectLst/>
                <a:latin typeface="Söhne"/>
              </a:rPr>
              <a:t>. IoT Device Management:</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Implement an IoT device management system to handle device provisioning, monitoring, and firmware updates. This ensures that all devices are functioning optimally.</a:t>
            </a:r>
          </a:p>
          <a:p>
            <a:endParaRPr lang="en-IN" dirty="0"/>
          </a:p>
        </p:txBody>
      </p:sp>
    </p:spTree>
    <p:extLst>
      <p:ext uri="{BB962C8B-B14F-4D97-AF65-F5344CB8AC3E}">
        <p14:creationId xmlns:p14="http://schemas.microsoft.com/office/powerpoint/2010/main" val="130329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677334" y="609600"/>
            <a:ext cx="8596668" cy="762000"/>
          </a:xfrm>
        </p:spPr>
        <p:txBody>
          <a:bodyPr/>
          <a:lstStyle/>
          <a:p>
            <a:r>
              <a:rPr lang="en-US" dirty="0">
                <a:solidFill>
                  <a:schemeClr val="tx1"/>
                </a:solidFill>
              </a:rPr>
              <a:t>INTEGRATION BENEFITS:</a:t>
            </a:r>
            <a:endParaRPr lang="en-IN" dirty="0">
              <a:solidFill>
                <a:schemeClr val="tx1"/>
              </a:solidFill>
            </a:endParaRPr>
          </a:p>
        </p:txBody>
      </p:sp>
      <p:sp>
        <p:nvSpPr>
          <p:cNvPr id="1048614" name="Content Placeholder 2"/>
          <p:cNvSpPr>
            <a:spLocks noGrp="1"/>
          </p:cNvSpPr>
          <p:nvPr>
            <p:ph idx="1"/>
          </p:nvPr>
        </p:nvSpPr>
        <p:spPr>
          <a:xfrm>
            <a:off x="677334" y="1335741"/>
            <a:ext cx="8596668" cy="4705622"/>
          </a:xfrm>
        </p:spPr>
        <p:txBody>
          <a:bodyPr/>
          <a:lstStyle/>
          <a:p>
            <a:pPr algn="l">
              <a:buFont typeface="+mj-lt"/>
              <a:buAutoNum type="arabicPeriod"/>
            </a:pPr>
            <a:r>
              <a:rPr lang="en-US" b="1" i="0" dirty="0">
                <a:solidFill>
                  <a:srgbClr val="374151"/>
                </a:solidFill>
                <a:effectLst/>
                <a:latin typeface="Söhne"/>
              </a:rPr>
              <a:t>Seamless Data Flow:</a:t>
            </a:r>
            <a:r>
              <a:rPr lang="en-US" b="0" i="0" dirty="0">
                <a:solidFill>
                  <a:srgbClr val="374151"/>
                </a:solidFill>
                <a:effectLst/>
                <a:latin typeface="Söhne"/>
              </a:rPr>
              <a:t> Integration ensures a smooth and continuous flow of data between various components of the system, allowing real-time information to be collected, processed, and acted upon promptly.</a:t>
            </a:r>
          </a:p>
          <a:p>
            <a:pPr algn="l">
              <a:buFont typeface="+mj-lt"/>
              <a:buAutoNum type="arabicPeriod"/>
            </a:pPr>
            <a:r>
              <a:rPr lang="en-US" b="1" i="0" dirty="0">
                <a:solidFill>
                  <a:srgbClr val="374151"/>
                </a:solidFill>
                <a:effectLst/>
                <a:latin typeface="Söhne"/>
              </a:rPr>
              <a:t>Improved Decision-Making:</a:t>
            </a:r>
            <a:r>
              <a:rPr lang="en-US" b="0" i="0" dirty="0">
                <a:solidFill>
                  <a:srgbClr val="374151"/>
                </a:solidFill>
                <a:effectLst/>
                <a:latin typeface="Söhne"/>
              </a:rPr>
              <a:t> Integrated data from multiple sources provides a comprehensive view of the water system, enabling better-informed decision-making by utilities, operators, and other stakeholders.</a:t>
            </a:r>
          </a:p>
          <a:p>
            <a:pPr algn="l">
              <a:buFont typeface="+mj-lt"/>
              <a:buAutoNum type="arabicPeriod"/>
            </a:pPr>
            <a:r>
              <a:rPr lang="en-US" b="1" i="0" dirty="0">
                <a:solidFill>
                  <a:srgbClr val="374151"/>
                </a:solidFill>
                <a:effectLst/>
                <a:latin typeface="Söhne"/>
              </a:rPr>
              <a:t>Efficient Resource Allocation:</a:t>
            </a:r>
            <a:r>
              <a:rPr lang="en-US" b="0" i="0" dirty="0">
                <a:solidFill>
                  <a:srgbClr val="374151"/>
                </a:solidFill>
                <a:effectLst/>
                <a:latin typeface="Söhne"/>
              </a:rPr>
              <a:t> Integration helps optimize resource allocation by providing insights into water usage patterns, enabling utilities to allocate water resources more efficiently and reduce wastage.</a:t>
            </a:r>
          </a:p>
          <a:p>
            <a:endParaRPr lang="en-IN" dirty="0"/>
          </a:p>
        </p:txBody>
      </p:sp>
    </p:spTree>
    <p:extLst>
      <p:ext uri="{BB962C8B-B14F-4D97-AF65-F5344CB8AC3E}">
        <p14:creationId xmlns:p14="http://schemas.microsoft.com/office/powerpoint/2010/main" val="102756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2608729" y="2967318"/>
            <a:ext cx="11152094" cy="1903506"/>
          </a:xfrm>
        </p:spPr>
        <p:txBody>
          <a:bodyPr>
            <a:normAutofit/>
          </a:bodyPr>
          <a:lstStyle/>
          <a:p>
            <a:r>
              <a:rPr lang="en-US" sz="6600" dirty="0">
                <a:solidFill>
                  <a:schemeClr val="tx1"/>
                </a:solidFill>
              </a:rPr>
              <a:t>THANK YOU</a:t>
            </a:r>
            <a:endParaRPr lang="en-IN" sz="6600" dirty="0">
              <a:solidFill>
                <a:schemeClr val="tx1"/>
              </a:solidFill>
            </a:endParaRPr>
          </a:p>
        </p:txBody>
      </p:sp>
    </p:spTree>
    <p:extLst>
      <p:ext uri="{BB962C8B-B14F-4D97-AF65-F5344CB8AC3E}">
        <p14:creationId xmlns:p14="http://schemas.microsoft.com/office/powerpoint/2010/main" val="163660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510079D-090B-CF1A-2D28-4D184D4CA375}"/>
              </a:ext>
            </a:extLst>
          </p:cNvPr>
          <p:cNvSpPr txBox="1"/>
          <p:nvPr/>
        </p:nvSpPr>
        <p:spPr>
          <a:xfrm>
            <a:off x="546847" y="475129"/>
            <a:ext cx="8603876" cy="2585323"/>
          </a:xfrm>
          <a:prstGeom prst="rect">
            <a:avLst/>
          </a:prstGeom>
          <a:noFill/>
        </p:spPr>
        <p:txBody>
          <a:bodyPr wrap="square">
            <a:spAutoFit/>
          </a:bodyPr>
          <a:lstStyle/>
          <a:p>
            <a:r>
              <a:rPr lang="en-IN" dirty="0"/>
              <a:t>PROBLEM DEFINITION:</a:t>
            </a:r>
          </a:p>
          <a:p>
            <a:endParaRPr lang="en-IN" dirty="0"/>
          </a:p>
          <a:p>
            <a:r>
              <a:rPr lang="en-IN" dirty="0"/>
              <a:t>The project involves implementing IoT sensors to monitor water consumption</a:t>
            </a:r>
          </a:p>
          <a:p>
            <a:r>
              <a:rPr lang="en-IN" dirty="0"/>
              <a:t>in public places such as parks and gardens. The objective is to promote water</a:t>
            </a:r>
          </a:p>
          <a:p>
            <a:r>
              <a:rPr lang="en-IN" dirty="0"/>
              <a:t>conservation by making real-time water consumption data publicly available.</a:t>
            </a:r>
          </a:p>
          <a:p>
            <a:endParaRPr lang="en-IN" dirty="0"/>
          </a:p>
          <a:p>
            <a:r>
              <a:rPr lang="en-IN" dirty="0"/>
              <a:t>This project includes defining </a:t>
            </a:r>
            <a:r>
              <a:rPr lang="en-IN" dirty="0" err="1"/>
              <a:t>objectives,designing</a:t>
            </a:r>
            <a:r>
              <a:rPr lang="en-IN" dirty="0"/>
              <a:t> IoT sensor system</a:t>
            </a:r>
          </a:p>
          <a:p>
            <a:r>
              <a:rPr lang="en-IN" dirty="0"/>
              <a:t>developing the data sharing platform and integrating them using IoT</a:t>
            </a:r>
          </a:p>
          <a:p>
            <a:r>
              <a:rPr lang="en-IN" dirty="0"/>
              <a:t>technology and python.</a:t>
            </a:r>
          </a:p>
        </p:txBody>
      </p:sp>
    </p:spTree>
    <p:extLst>
      <p:ext uri="{BB962C8B-B14F-4D97-AF65-F5344CB8AC3E}">
        <p14:creationId xmlns:p14="http://schemas.microsoft.com/office/powerpoint/2010/main" val="42444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FDB5261-003F-A02C-10B8-C67D5674D578}"/>
              </a:ext>
            </a:extLst>
          </p:cNvPr>
          <p:cNvSpPr txBox="1"/>
          <p:nvPr/>
        </p:nvSpPr>
        <p:spPr>
          <a:xfrm>
            <a:off x="880782" y="474345"/>
            <a:ext cx="8308042" cy="3693319"/>
          </a:xfrm>
          <a:prstGeom prst="rect">
            <a:avLst/>
          </a:prstGeom>
          <a:noFill/>
        </p:spPr>
        <p:txBody>
          <a:bodyPr wrap="square">
            <a:spAutoFit/>
          </a:bodyPr>
          <a:lstStyle/>
          <a:p>
            <a:r>
              <a:rPr lang="en-IN" dirty="0"/>
              <a:t>OBJECTIVES:</a:t>
            </a:r>
          </a:p>
          <a:p>
            <a:endParaRPr lang="en-IN" dirty="0"/>
          </a:p>
          <a:p>
            <a:r>
              <a:rPr lang="en-IN" dirty="0"/>
              <a:t>The smart water system using IoT is an innovative solution that leverages the</a:t>
            </a:r>
          </a:p>
          <a:p>
            <a:r>
              <a:rPr lang="en-IN" dirty="0"/>
              <a:t>IoT for management and conservation of water resources.</a:t>
            </a:r>
          </a:p>
          <a:p>
            <a:endParaRPr lang="en-IN" dirty="0"/>
          </a:p>
          <a:p>
            <a:r>
              <a:rPr lang="en-IN" dirty="0"/>
              <a:t>Water management problems such as water usage ,overflow in water tank. To</a:t>
            </a:r>
          </a:p>
          <a:p>
            <a:r>
              <a:rPr lang="en-IN" dirty="0"/>
              <a:t>overcome this problem by implementing proper monitoring.</a:t>
            </a:r>
          </a:p>
          <a:p>
            <a:endParaRPr lang="en-IN" dirty="0"/>
          </a:p>
          <a:p>
            <a:r>
              <a:rPr lang="en-IN" dirty="0"/>
              <a:t>Through a network of sensors, the system collects real-time data on water</a:t>
            </a:r>
          </a:p>
          <a:p>
            <a:r>
              <a:rPr lang="en-IN" dirty="0"/>
              <a:t>quality and consumption. This data is processed in cloud based platform.</a:t>
            </a:r>
          </a:p>
          <a:p>
            <a:endParaRPr lang="en-IN" dirty="0"/>
          </a:p>
          <a:p>
            <a:r>
              <a:rPr lang="en-IN" dirty="0"/>
              <a:t>It highlights potential of IoT in revolutionizing water management practices,</a:t>
            </a:r>
          </a:p>
          <a:p>
            <a:r>
              <a:rPr lang="en-IN" dirty="0"/>
              <a:t>ensuring sustainable access to clean water for current and future generations.</a:t>
            </a:r>
          </a:p>
        </p:txBody>
      </p:sp>
    </p:spTree>
    <p:extLst>
      <p:ext uri="{BB962C8B-B14F-4D97-AF65-F5344CB8AC3E}">
        <p14:creationId xmlns:p14="http://schemas.microsoft.com/office/powerpoint/2010/main" val="5458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2B2F796-3D1B-915E-FAD7-8C7B8D0F7B76}"/>
              </a:ext>
            </a:extLst>
          </p:cNvPr>
          <p:cNvSpPr txBox="1"/>
          <p:nvPr/>
        </p:nvSpPr>
        <p:spPr>
          <a:xfrm>
            <a:off x="466164" y="478827"/>
            <a:ext cx="9188823" cy="3693319"/>
          </a:xfrm>
          <a:prstGeom prst="rect">
            <a:avLst/>
          </a:prstGeom>
          <a:noFill/>
        </p:spPr>
        <p:txBody>
          <a:bodyPr wrap="square">
            <a:spAutoFit/>
          </a:bodyPr>
          <a:lstStyle/>
          <a:p>
            <a:r>
              <a:rPr lang="en-IN" dirty="0"/>
              <a:t>EXISTING SYSTEM:</a:t>
            </a:r>
          </a:p>
          <a:p>
            <a:endParaRPr lang="en-IN" dirty="0"/>
          </a:p>
          <a:p>
            <a:r>
              <a:rPr lang="en-IN" dirty="0"/>
              <a:t>Manual Meter Reading: Water consumption is often monitored through</a:t>
            </a:r>
          </a:p>
          <a:p>
            <a:r>
              <a:rPr lang="en-IN" dirty="0"/>
              <a:t>traditional meters that require physical visits by utility personnel to read and</a:t>
            </a:r>
          </a:p>
          <a:p>
            <a:r>
              <a:rPr lang="en-IN" dirty="0"/>
              <a:t>record usage. This can be time-consuming and prone to errors.</a:t>
            </a:r>
          </a:p>
          <a:p>
            <a:endParaRPr lang="en-IN" dirty="0"/>
          </a:p>
          <a:p>
            <a:r>
              <a:rPr lang="en-IN" dirty="0"/>
              <a:t>Water Quality Monitoring: Water quality monitoring is typically periodic and</a:t>
            </a:r>
          </a:p>
          <a:p>
            <a:r>
              <a:rPr lang="en-IN" dirty="0"/>
              <a:t>may not detect issues until they have reached critical levels. Contaminants and</a:t>
            </a:r>
          </a:p>
          <a:p>
            <a:r>
              <a:rPr lang="en-IN" dirty="0"/>
              <a:t>impurities may not be detected until after they have affected water quality.</a:t>
            </a:r>
          </a:p>
          <a:p>
            <a:endParaRPr lang="en-IN" dirty="0"/>
          </a:p>
          <a:p>
            <a:r>
              <a:rPr lang="en-IN" dirty="0"/>
              <a:t>Limited Data Analysis: Data collected from the existing system may not be</a:t>
            </a:r>
          </a:p>
          <a:p>
            <a:r>
              <a:rPr lang="en-IN" dirty="0" err="1"/>
              <a:t>analyzed</a:t>
            </a:r>
            <a:r>
              <a:rPr lang="en-IN" dirty="0"/>
              <a:t> comprehensively to identify trends, predict maintenance needs, or</a:t>
            </a:r>
          </a:p>
          <a:p>
            <a:r>
              <a:rPr lang="en-IN" dirty="0"/>
              <a:t>optimize resource allocation.</a:t>
            </a:r>
          </a:p>
        </p:txBody>
      </p:sp>
    </p:spTree>
    <p:extLst>
      <p:ext uri="{BB962C8B-B14F-4D97-AF65-F5344CB8AC3E}">
        <p14:creationId xmlns:p14="http://schemas.microsoft.com/office/powerpoint/2010/main" val="89778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8DAA0AA-6D61-444D-862E-61CD0DBB7549}"/>
              </a:ext>
            </a:extLst>
          </p:cNvPr>
          <p:cNvSpPr txBox="1"/>
          <p:nvPr/>
        </p:nvSpPr>
        <p:spPr>
          <a:xfrm>
            <a:off x="815788" y="63329"/>
            <a:ext cx="9511553" cy="5078313"/>
          </a:xfrm>
          <a:prstGeom prst="rect">
            <a:avLst/>
          </a:prstGeom>
          <a:noFill/>
        </p:spPr>
        <p:txBody>
          <a:bodyPr wrap="square">
            <a:spAutoFit/>
          </a:bodyPr>
          <a:lstStyle/>
          <a:p>
            <a:r>
              <a:rPr lang="en-IN" dirty="0"/>
              <a:t>PROPOSED SYSTEM:</a:t>
            </a:r>
          </a:p>
          <a:p>
            <a:endParaRPr lang="en-IN" dirty="0"/>
          </a:p>
          <a:p>
            <a:r>
              <a:rPr lang="en-IN" dirty="0"/>
              <a:t>IoT Sensors and Devices:</a:t>
            </a:r>
          </a:p>
          <a:p>
            <a:endParaRPr lang="en-IN" dirty="0"/>
          </a:p>
          <a:p>
            <a:r>
              <a:rPr lang="en-IN" dirty="0"/>
              <a:t>Deploy a network of IoT sensors and devices throughout the water distribution</a:t>
            </a:r>
          </a:p>
          <a:p>
            <a:r>
              <a:rPr lang="en-IN" dirty="0"/>
              <a:t>network, including water treatment plants, reservoirs, pipelines, and consumer</a:t>
            </a:r>
          </a:p>
          <a:p>
            <a:r>
              <a:rPr lang="en-IN" dirty="0"/>
              <a:t>premises.</a:t>
            </a:r>
          </a:p>
          <a:p>
            <a:endParaRPr lang="en-IN" dirty="0"/>
          </a:p>
          <a:p>
            <a:r>
              <a:rPr lang="en-IN" dirty="0"/>
              <a:t>These sensors will continuously monitor parameters such as water flow rate,</a:t>
            </a:r>
          </a:p>
          <a:p>
            <a:r>
              <a:rPr lang="en-IN" dirty="0"/>
              <a:t>pressure, temperature, pH levels, turbidity, and contaminants.</a:t>
            </a:r>
          </a:p>
          <a:p>
            <a:endParaRPr lang="en-IN" dirty="0"/>
          </a:p>
          <a:p>
            <a:r>
              <a:rPr lang="en-IN" dirty="0"/>
              <a:t>Real-time Data Collection:</a:t>
            </a:r>
          </a:p>
          <a:p>
            <a:endParaRPr lang="en-IN" dirty="0"/>
          </a:p>
          <a:p>
            <a:r>
              <a:rPr lang="en-IN" dirty="0"/>
              <a:t>Collect real-time data from the sensors and devices, providing a comprehensive</a:t>
            </a:r>
          </a:p>
          <a:p>
            <a:r>
              <a:rPr lang="en-IN" dirty="0"/>
              <a:t>view of the entire water system's status.</a:t>
            </a:r>
          </a:p>
          <a:p>
            <a:endParaRPr lang="en-IN" dirty="0"/>
          </a:p>
          <a:p>
            <a:r>
              <a:rPr lang="en-IN" dirty="0"/>
              <a:t>Use wireless communication protocols (e.g., </a:t>
            </a:r>
            <a:r>
              <a:rPr lang="en-IN" dirty="0" err="1"/>
              <a:t>LoRaWAN</a:t>
            </a:r>
            <a:r>
              <a:rPr lang="en-IN" dirty="0"/>
              <a:t>, NB-IoT) to transmit</a:t>
            </a:r>
          </a:p>
          <a:p>
            <a:r>
              <a:rPr lang="en-IN" dirty="0"/>
              <a:t>data securely and efficiently.</a:t>
            </a:r>
          </a:p>
        </p:txBody>
      </p:sp>
    </p:spTree>
    <p:extLst>
      <p:ext uri="{BB962C8B-B14F-4D97-AF65-F5344CB8AC3E}">
        <p14:creationId xmlns:p14="http://schemas.microsoft.com/office/powerpoint/2010/main" val="203188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3DB5340-4AAD-090B-1943-840F40AA8A76}"/>
              </a:ext>
            </a:extLst>
          </p:cNvPr>
          <p:cNvSpPr txBox="1"/>
          <p:nvPr/>
        </p:nvSpPr>
        <p:spPr>
          <a:xfrm>
            <a:off x="304800" y="894325"/>
            <a:ext cx="11582400" cy="3416320"/>
          </a:xfrm>
          <a:prstGeom prst="rect">
            <a:avLst/>
          </a:prstGeom>
          <a:noFill/>
        </p:spPr>
        <p:txBody>
          <a:bodyPr wrap="square">
            <a:spAutoFit/>
          </a:bodyPr>
          <a:lstStyle/>
          <a:p>
            <a:r>
              <a:rPr lang="en-IN" dirty="0"/>
              <a:t>IoT SENSOR DESIGN:</a:t>
            </a:r>
          </a:p>
          <a:p>
            <a:endParaRPr lang="en-IN" dirty="0"/>
          </a:p>
          <a:p>
            <a:r>
              <a:rPr lang="en-IN" dirty="0"/>
              <a:t>There are several IoT sensors and components that are used in the smart water system</a:t>
            </a:r>
          </a:p>
          <a:p>
            <a:r>
              <a:rPr lang="en-IN" dirty="0"/>
              <a:t>using IoT. Some of them are as follows.</a:t>
            </a:r>
          </a:p>
          <a:p>
            <a:endParaRPr lang="en-IN" dirty="0"/>
          </a:p>
          <a:p>
            <a:r>
              <a:rPr lang="en-IN" dirty="0"/>
              <a:t>1.Ultrasonic sensor</a:t>
            </a:r>
          </a:p>
          <a:p>
            <a:endParaRPr lang="en-IN" dirty="0"/>
          </a:p>
          <a:p>
            <a:r>
              <a:rPr lang="en-IN" dirty="0"/>
              <a:t>2.Temperature sensor</a:t>
            </a:r>
          </a:p>
          <a:p>
            <a:endParaRPr lang="en-IN" dirty="0"/>
          </a:p>
          <a:p>
            <a:r>
              <a:rPr lang="en-IN" dirty="0"/>
              <a:t>3.Water Flow sensor</a:t>
            </a:r>
          </a:p>
          <a:p>
            <a:r>
              <a:rPr lang="en-IN" dirty="0"/>
              <a:t>                 </a:t>
            </a:r>
          </a:p>
          <a:p>
            <a:r>
              <a:rPr lang="en-IN" dirty="0"/>
              <a:t>                </a:t>
            </a:r>
          </a:p>
        </p:txBody>
      </p:sp>
    </p:spTree>
    <p:extLst>
      <p:ext uri="{BB962C8B-B14F-4D97-AF65-F5344CB8AC3E}">
        <p14:creationId xmlns:p14="http://schemas.microsoft.com/office/powerpoint/2010/main" val="92775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D04F9-1A15-8F96-F928-CF8AA209FCC5}"/>
              </a:ext>
            </a:extLst>
          </p:cNvPr>
          <p:cNvSpPr>
            <a:spLocks noGrp="1"/>
          </p:cNvSpPr>
          <p:nvPr>
            <p:ph type="title"/>
          </p:nvPr>
        </p:nvSpPr>
        <p:spPr/>
        <p:txBody>
          <a:bodyPr/>
          <a:lstStyle/>
          <a:p>
            <a:r>
              <a:rPr lang="en-IN" dirty="0"/>
              <a:t>1.Ultrasonic sensor: </a:t>
            </a:r>
            <a:br>
              <a:rPr lang="en-IN" dirty="0"/>
            </a:br>
            <a:endParaRPr lang="en-IN" dirty="0"/>
          </a:p>
        </p:txBody>
      </p:sp>
      <p:sp>
        <p:nvSpPr>
          <p:cNvPr id="3" name="Content Placeholder 2">
            <a:extLst>
              <a:ext uri="{FF2B5EF4-FFF2-40B4-BE49-F238E27FC236}">
                <a16:creationId xmlns:a16="http://schemas.microsoft.com/office/drawing/2014/main" xmlns="" id="{DA42BB3F-F80C-EF66-5C6E-C1C67DAB64CB}"/>
              </a:ext>
            </a:extLst>
          </p:cNvPr>
          <p:cNvSpPr>
            <a:spLocks noGrp="1"/>
          </p:cNvSpPr>
          <p:nvPr>
            <p:ph idx="1"/>
          </p:nvPr>
        </p:nvSpPr>
        <p:spPr>
          <a:xfrm>
            <a:off x="677334" y="1550895"/>
            <a:ext cx="8596668" cy="4490468"/>
          </a:xfrm>
        </p:spPr>
        <p:txBody>
          <a:bodyPr/>
          <a:lstStyle/>
          <a:p>
            <a:r>
              <a:rPr lang="en-IN" dirty="0"/>
              <a:t>1.Ultrasonic sensor: </a:t>
            </a:r>
          </a:p>
          <a:p>
            <a:r>
              <a:rPr lang="en-IN" dirty="0"/>
              <a:t>It is used to indicate the level of water in real time. When the </a:t>
            </a:r>
            <a:r>
              <a:rPr lang="en-IN" dirty="0" err="1"/>
              <a:t>waterlevel</a:t>
            </a:r>
            <a:r>
              <a:rPr lang="en-IN" dirty="0"/>
              <a:t> falls below the threshold level the motor will automatically ON.</a:t>
            </a:r>
          </a:p>
          <a:p>
            <a:r>
              <a:rPr lang="en-US" b="0" i="0" dirty="0">
                <a:solidFill>
                  <a:srgbClr val="222222"/>
                </a:solidFill>
                <a:effectLst/>
                <a:latin typeface="Roboto" panose="020F0502020204030204" pitchFamily="2" charset="0"/>
              </a:rPr>
              <a:t>Ultrasonic sensors are electronic devices that calculate the target’s distance by emission of ultrasonic sound waves and convert those waves into electrical signals. The speed of emitted ultrasonic waves traveling speed is faster than the audible sound</a:t>
            </a:r>
          </a:p>
          <a:p>
            <a:r>
              <a:rPr lang="en-US" b="1" i="0" dirty="0">
                <a:solidFill>
                  <a:srgbClr val="222222"/>
                </a:solidFill>
                <a:effectLst/>
                <a:latin typeface="Roboto" panose="02000000000000000000" pitchFamily="2" charset="0"/>
              </a:rPr>
              <a:t>Ultrasonic sensor working principle</a:t>
            </a:r>
            <a:r>
              <a:rPr lang="en-US" b="0" i="0" dirty="0">
                <a:solidFill>
                  <a:srgbClr val="222222"/>
                </a:solidFill>
                <a:effectLst/>
                <a:latin typeface="Roboto" panose="02000000000000000000" pitchFamily="2" charset="0"/>
              </a:rPr>
              <a:t> is either similar to sonar or radar which evaluates the target/object attributes by understanding the received echoes from sound/radio waves correspondingly. These sensors produce high-frequency sound waves and analyze the echo which is received from the </a:t>
            </a:r>
            <a:r>
              <a:rPr lang="en-US" dirty="0">
                <a:solidFill>
                  <a:schemeClr val="tx2"/>
                </a:solidFill>
                <a:latin typeface="Roboto" panose="02000000000000000000" pitchFamily="2" charset="0"/>
              </a:rPr>
              <a:t>sensor</a:t>
            </a:r>
            <a:r>
              <a:rPr lang="en-US" b="0" i="0" dirty="0">
                <a:solidFill>
                  <a:srgbClr val="222222"/>
                </a:solidFill>
                <a:effectLst/>
                <a:latin typeface="Roboto" panose="02000000000000000000" pitchFamily="2" charset="0"/>
              </a:rPr>
              <a:t>. The sensors measure the time interval between transmitted and received echoes so that the distance to the target is known.</a:t>
            </a:r>
            <a:endParaRPr lang="en-US" b="0" i="0" dirty="0">
              <a:solidFill>
                <a:srgbClr val="222222"/>
              </a:solidFill>
              <a:effectLst/>
              <a:latin typeface="Roboto" panose="020F0502020204030204" pitchFamily="2" charset="0"/>
            </a:endParaRPr>
          </a:p>
          <a:p>
            <a:endParaRPr lang="en-IN" dirty="0"/>
          </a:p>
        </p:txBody>
      </p:sp>
    </p:spTree>
    <p:extLst>
      <p:ext uri="{BB962C8B-B14F-4D97-AF65-F5344CB8AC3E}">
        <p14:creationId xmlns:p14="http://schemas.microsoft.com/office/powerpoint/2010/main" val="122941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5006F-0FE4-3E5A-5BBB-5BFD7DC3AFDF}"/>
              </a:ext>
            </a:extLst>
          </p:cNvPr>
          <p:cNvSpPr>
            <a:spLocks noGrp="1"/>
          </p:cNvSpPr>
          <p:nvPr>
            <p:ph type="title"/>
          </p:nvPr>
        </p:nvSpPr>
        <p:spPr/>
        <p:txBody>
          <a:bodyPr/>
          <a:lstStyle/>
          <a:p>
            <a:r>
              <a:rPr lang="en-IN" dirty="0"/>
              <a:t>2.Temperature sensor</a:t>
            </a:r>
          </a:p>
        </p:txBody>
      </p:sp>
      <p:sp>
        <p:nvSpPr>
          <p:cNvPr id="3" name="Content Placeholder 2">
            <a:extLst>
              <a:ext uri="{FF2B5EF4-FFF2-40B4-BE49-F238E27FC236}">
                <a16:creationId xmlns:a16="http://schemas.microsoft.com/office/drawing/2014/main" xmlns="" id="{A3532C05-089B-786D-80FD-7A6C4A0CBC80}"/>
              </a:ext>
            </a:extLst>
          </p:cNvPr>
          <p:cNvSpPr>
            <a:spLocks noGrp="1"/>
          </p:cNvSpPr>
          <p:nvPr>
            <p:ph idx="1"/>
          </p:nvPr>
        </p:nvSpPr>
        <p:spPr>
          <a:xfrm>
            <a:off x="677334" y="1622613"/>
            <a:ext cx="8596668" cy="4418750"/>
          </a:xfrm>
        </p:spPr>
        <p:txBody>
          <a:bodyPr/>
          <a:lstStyle/>
          <a:p>
            <a:r>
              <a:rPr lang="en-IN" dirty="0"/>
              <a:t>It is used to sense the temperature of the water tank</a:t>
            </a:r>
          </a:p>
          <a:p>
            <a:r>
              <a:rPr lang="en-US" b="0" i="0" dirty="0">
                <a:solidFill>
                  <a:srgbClr val="000000"/>
                </a:solidFill>
                <a:effectLst/>
                <a:latin typeface="Open Sans" panose="020B0606030504020204" pitchFamily="34" charset="0"/>
              </a:rPr>
              <a:t>Temperature sensors are devices that detect and measure coldness and heat and convert it into an electrical signal. Temperature sensors are utilized in our daily lives, be it in the form of domestic water heaters, thermometers, refrigerators, or microwaves.</a:t>
            </a:r>
            <a:endParaRPr lang="en-IN"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A temperature sensor can also be defined as a simple instrument that measures the degree of coldness or hotness and then converts it into a readable unit. There are specialized temperature sensors used to measure the temperature of the boreholes, soil, huge concrete dams, or buildings.</a:t>
            </a:r>
            <a:endParaRPr lang="en-IN" dirty="0"/>
          </a:p>
        </p:txBody>
      </p:sp>
    </p:spTree>
    <p:extLst>
      <p:ext uri="{BB962C8B-B14F-4D97-AF65-F5344CB8AC3E}">
        <p14:creationId xmlns:p14="http://schemas.microsoft.com/office/powerpoint/2010/main" val="209471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B79B6-13F4-424E-D3D5-3F45C7A68311}"/>
              </a:ext>
            </a:extLst>
          </p:cNvPr>
          <p:cNvSpPr>
            <a:spLocks noGrp="1"/>
          </p:cNvSpPr>
          <p:nvPr>
            <p:ph type="title"/>
          </p:nvPr>
        </p:nvSpPr>
        <p:spPr/>
        <p:txBody>
          <a:bodyPr/>
          <a:lstStyle/>
          <a:p>
            <a:r>
              <a:rPr lang="en-IN" dirty="0"/>
              <a:t>3.Water flow sensor</a:t>
            </a:r>
          </a:p>
        </p:txBody>
      </p:sp>
      <p:sp>
        <p:nvSpPr>
          <p:cNvPr id="3" name="Content Placeholder 2">
            <a:extLst>
              <a:ext uri="{FF2B5EF4-FFF2-40B4-BE49-F238E27FC236}">
                <a16:creationId xmlns:a16="http://schemas.microsoft.com/office/drawing/2014/main" xmlns="" id="{BD5EDE31-BB70-D4DB-37F2-2BD041DC0439}"/>
              </a:ext>
            </a:extLst>
          </p:cNvPr>
          <p:cNvSpPr>
            <a:spLocks noGrp="1"/>
          </p:cNvSpPr>
          <p:nvPr>
            <p:ph idx="1"/>
          </p:nvPr>
        </p:nvSpPr>
        <p:spPr>
          <a:xfrm>
            <a:off x="677334" y="1658471"/>
            <a:ext cx="8596668" cy="4382891"/>
          </a:xfrm>
        </p:spPr>
        <p:txBody>
          <a:bodyPr/>
          <a:lstStyle/>
          <a:p>
            <a:r>
              <a:rPr lang="en-US" b="1" i="0" dirty="0">
                <a:solidFill>
                  <a:schemeClr val="tx2"/>
                </a:solidFill>
                <a:effectLst/>
                <a:latin typeface="arial" panose="020B0604020202020204" pitchFamily="34" charset="0"/>
              </a:rPr>
              <a:t>Water flow sensors</a:t>
            </a:r>
            <a:r>
              <a:rPr lang="en-US" b="0" i="0" dirty="0">
                <a:solidFill>
                  <a:schemeClr val="tx2"/>
                </a:solidFill>
                <a:effectLst/>
                <a:latin typeface="arial" panose="020B0604020202020204" pitchFamily="34" charset="0"/>
              </a:rPr>
              <a:t> are installed at the water source or pipes to measure the rate of flow of water and calculate the amount of water flowed through the pipe.</a:t>
            </a:r>
          </a:p>
          <a:p>
            <a:r>
              <a:rPr lang="en-US" b="0" i="0" dirty="0">
                <a:solidFill>
                  <a:schemeClr val="tx2"/>
                </a:solidFill>
                <a:effectLst/>
                <a:latin typeface="Google Sans"/>
              </a:rPr>
              <a:t>The water flow sensor consists of a plastic valve body, a water rotor and a hall-effect sensor. When the water flows through the rotor, rotor rolls and the speed of it changes with a different rate of flow. The hall-effect sensor outputs the corresponding pulse signal.</a:t>
            </a:r>
          </a:p>
          <a:p>
            <a:r>
              <a:rPr lang="en-US" b="0" i="0" dirty="0">
                <a:solidFill>
                  <a:schemeClr val="tx2"/>
                </a:solidFill>
                <a:effectLst/>
                <a:latin typeface="Google Sans"/>
              </a:rPr>
              <a:t>A water flow sensor, on the other hand, measures the velocity of the fluid flow at a specific point in time. It is mainly used to monitor the flow rate in real-time, to detect any changes or irregularities in the flow, and to control or regulate the flow as needed.</a:t>
            </a:r>
            <a:endParaRPr lang="en-IN" dirty="0">
              <a:solidFill>
                <a:schemeClr val="tx2"/>
              </a:solidFill>
            </a:endParaRPr>
          </a:p>
        </p:txBody>
      </p:sp>
    </p:spTree>
    <p:extLst>
      <p:ext uri="{BB962C8B-B14F-4D97-AF65-F5344CB8AC3E}">
        <p14:creationId xmlns:p14="http://schemas.microsoft.com/office/powerpoint/2010/main" val="20259370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104</TotalTime>
  <Words>1041</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Arial</vt:lpstr>
      <vt:lpstr>Arial Black</vt:lpstr>
      <vt:lpstr>Bell MT</vt:lpstr>
      <vt:lpstr>Google Sans</vt:lpstr>
      <vt:lpstr>Open Sans</vt:lpstr>
      <vt:lpstr>Roboto</vt:lpstr>
      <vt:lpstr>Söhne</vt:lpstr>
      <vt:lpstr>华文新魏</vt:lpstr>
      <vt:lpstr>Trebuchet MS</vt:lpstr>
      <vt:lpstr>Wingdings 3</vt:lpstr>
      <vt:lpstr>Facet</vt:lpstr>
      <vt:lpstr>             TJS ENGINEERING COLLEGE (Approved by AICTE&amp;Affiliated to Anna University Chennai &amp; Accredited by NAAC)                               An ISO 9001 : 2015 Certified Institution</vt:lpstr>
      <vt:lpstr>PowerPoint Presentation</vt:lpstr>
      <vt:lpstr>PowerPoint Presentation</vt:lpstr>
      <vt:lpstr>PowerPoint Presentation</vt:lpstr>
      <vt:lpstr>PowerPoint Presentation</vt:lpstr>
      <vt:lpstr>PowerPoint Presentation</vt:lpstr>
      <vt:lpstr>1.Ultrasonic sensor:  </vt:lpstr>
      <vt:lpstr>2.Temperature sensor</vt:lpstr>
      <vt:lpstr>3.Water flow sensor</vt:lpstr>
      <vt:lpstr>Work flow of the system</vt:lpstr>
      <vt:lpstr>PowerPoint Presentation</vt:lpstr>
      <vt:lpstr>REAL-TIME TRANSIST INFORMATION PLATFORM:</vt:lpstr>
      <vt:lpstr>INTEGRATION APPROACH:</vt:lpstr>
      <vt:lpstr>INTEGRATION BENEFITS: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 J</dc:creator>
  <cp:lastModifiedBy>admin</cp:lastModifiedBy>
  <cp:revision>6</cp:revision>
  <dcterms:created xsi:type="dcterms:W3CDTF">2023-10-10T15:27:52Z</dcterms:created>
  <dcterms:modified xsi:type="dcterms:W3CDTF">2023-10-11T12:31:19Z</dcterms:modified>
</cp:coreProperties>
</file>