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relia" charset="1" panose="00000500000000000000"/>
      <p:regular r:id="rId16"/>
    </p:embeddedFont>
    <p:embeddedFont>
      <p:font typeface="DM Sans" charset="1" panose="00000000000000000000"/>
      <p:regular r:id="rId17"/>
    </p:embeddedFont>
    <p:embeddedFont>
      <p:font typeface="DM Sans Bold" charset="1" panose="000000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44.png" Type="http://schemas.openxmlformats.org/officeDocument/2006/relationships/image"/><Relationship Id="rId6" Target="../media/image4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30.png" Type="http://schemas.openxmlformats.org/officeDocument/2006/relationships/image"/><Relationship Id="rId16" Target="../media/image31.svg" Type="http://schemas.openxmlformats.org/officeDocument/2006/relationships/image"/><Relationship Id="rId2" Target="../media/image1.jpeg" Type="http://schemas.openxmlformats.org/officeDocument/2006/relationships/image"/><Relationship Id="rId3" Target="../media/image16.png" Type="http://schemas.openxmlformats.org/officeDocument/2006/relationships/image"/><Relationship Id="rId4" Target="../media/image17.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jpe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42.png" Type="http://schemas.openxmlformats.org/officeDocument/2006/relationships/image"/><Relationship Id="rId12" Target="../media/image43.svg" Type="http://schemas.openxmlformats.org/officeDocument/2006/relationships/image"/><Relationship Id="rId2" Target="../media/image1.jpeg" Type="http://schemas.openxmlformats.org/officeDocument/2006/relationships/image"/><Relationship Id="rId3" Target="../media/image34.png" Type="http://schemas.openxmlformats.org/officeDocument/2006/relationships/image"/><Relationship Id="rId4" Target="../media/image35.sv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38.png" Type="http://schemas.openxmlformats.org/officeDocument/2006/relationships/image"/><Relationship Id="rId8" Target="../media/image39.svg" Type="http://schemas.openxmlformats.org/officeDocument/2006/relationships/image"/><Relationship Id="rId9" Target="../media/image4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2" Target="../media/image1.jpeg" Type="http://schemas.openxmlformats.org/officeDocument/2006/relationships/image"/><Relationship Id="rId3" Target="../media/image32.png" Type="http://schemas.openxmlformats.org/officeDocument/2006/relationships/image"/><Relationship Id="rId4" Target="../media/image33.sv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 Id="rId8" Target="../media/image17.svg" Type="http://schemas.openxmlformats.org/officeDocument/2006/relationships/image"/><Relationship Id="rId9"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663033" y="6195861"/>
            <a:ext cx="6914093" cy="5028432"/>
          </a:xfrm>
          <a:custGeom>
            <a:avLst/>
            <a:gdLst/>
            <a:ahLst/>
            <a:cxnLst/>
            <a:rect r="r" b="b" t="t" l="l"/>
            <a:pathLst>
              <a:path h="5028432" w="6914093">
                <a:moveTo>
                  <a:pt x="0" y="0"/>
                </a:moveTo>
                <a:lnTo>
                  <a:pt x="6914093" y="0"/>
                </a:lnTo>
                <a:lnTo>
                  <a:pt x="6914093" y="5028431"/>
                </a:lnTo>
                <a:lnTo>
                  <a:pt x="0" y="50284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29971" y="4820778"/>
            <a:ext cx="10228058" cy="1710875"/>
          </a:xfrm>
          <a:custGeom>
            <a:avLst/>
            <a:gdLst/>
            <a:ahLst/>
            <a:cxnLst/>
            <a:rect r="r" b="b" t="t" l="l"/>
            <a:pathLst>
              <a:path h="1710875" w="10228058">
                <a:moveTo>
                  <a:pt x="0" y="0"/>
                </a:moveTo>
                <a:lnTo>
                  <a:pt x="10228058" y="0"/>
                </a:lnTo>
                <a:lnTo>
                  <a:pt x="10228058" y="1710876"/>
                </a:lnTo>
                <a:lnTo>
                  <a:pt x="0" y="17108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098269" y="3711419"/>
            <a:ext cx="13866362" cy="3329726"/>
          </a:xfrm>
          <a:prstGeom prst="rect">
            <a:avLst/>
          </a:prstGeom>
        </p:spPr>
        <p:txBody>
          <a:bodyPr anchor="t" rtlCol="false" tIns="0" lIns="0" bIns="0" rIns="0">
            <a:spAutoFit/>
          </a:bodyPr>
          <a:lstStyle/>
          <a:p>
            <a:pPr algn="ctr">
              <a:lnSpc>
                <a:spcPts val="27236"/>
              </a:lnSpc>
            </a:pPr>
            <a:r>
              <a:rPr lang="en-US" sz="19454">
                <a:solidFill>
                  <a:srgbClr val="01070A"/>
                </a:solidFill>
                <a:latin typeface="Carelia"/>
                <a:ea typeface="Carelia"/>
                <a:cs typeface="Carelia"/>
                <a:sym typeface="Carelia"/>
              </a:rPr>
              <a:t>Study Sync</a:t>
            </a:r>
          </a:p>
        </p:txBody>
      </p:sp>
      <p:sp>
        <p:nvSpPr>
          <p:cNvPr name="Freeform 6" id="6"/>
          <p:cNvSpPr/>
          <p:nvPr/>
        </p:nvSpPr>
        <p:spPr>
          <a:xfrm flipH="false" flipV="false" rot="0">
            <a:off x="12456379" y="5404911"/>
            <a:ext cx="8246933" cy="6247677"/>
          </a:xfrm>
          <a:custGeom>
            <a:avLst/>
            <a:gdLst/>
            <a:ahLst/>
            <a:cxnLst/>
            <a:rect r="r" b="b" t="t" l="l"/>
            <a:pathLst>
              <a:path h="6247677" w="8246933">
                <a:moveTo>
                  <a:pt x="0" y="0"/>
                </a:moveTo>
                <a:lnTo>
                  <a:pt x="8246933" y="0"/>
                </a:lnTo>
                <a:lnTo>
                  <a:pt x="8246933" y="6247677"/>
                </a:lnTo>
                <a:lnTo>
                  <a:pt x="0" y="62476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5308980" y="-1652824"/>
            <a:ext cx="8905028" cy="5575060"/>
          </a:xfrm>
          <a:custGeom>
            <a:avLst/>
            <a:gdLst/>
            <a:ahLst/>
            <a:cxnLst/>
            <a:rect r="r" b="b" t="t" l="l"/>
            <a:pathLst>
              <a:path h="5575060" w="8905028">
                <a:moveTo>
                  <a:pt x="0" y="0"/>
                </a:moveTo>
                <a:lnTo>
                  <a:pt x="8905029" y="0"/>
                </a:lnTo>
                <a:lnTo>
                  <a:pt x="8905029" y="5575060"/>
                </a:lnTo>
                <a:lnTo>
                  <a:pt x="0" y="55750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3495846">
            <a:off x="-3929800" y="-2685694"/>
            <a:ext cx="5243739" cy="7338566"/>
          </a:xfrm>
          <a:custGeom>
            <a:avLst/>
            <a:gdLst/>
            <a:ahLst/>
            <a:cxnLst/>
            <a:rect r="r" b="b" t="t" l="l"/>
            <a:pathLst>
              <a:path h="7338566" w="5243739">
                <a:moveTo>
                  <a:pt x="0" y="0"/>
                </a:moveTo>
                <a:lnTo>
                  <a:pt x="5243739" y="0"/>
                </a:lnTo>
                <a:lnTo>
                  <a:pt x="5243739" y="7338565"/>
                </a:lnTo>
                <a:lnTo>
                  <a:pt x="0" y="73385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9" id="9"/>
          <p:cNvSpPr txBox="true"/>
          <p:nvPr/>
        </p:nvSpPr>
        <p:spPr>
          <a:xfrm rot="0">
            <a:off x="1028700" y="2677389"/>
            <a:ext cx="16230600" cy="1524085"/>
          </a:xfrm>
          <a:prstGeom prst="rect">
            <a:avLst/>
          </a:prstGeom>
        </p:spPr>
        <p:txBody>
          <a:bodyPr anchor="t" rtlCol="false" tIns="0" lIns="0" bIns="0" rIns="0">
            <a:spAutoFit/>
          </a:bodyPr>
          <a:lstStyle/>
          <a:p>
            <a:pPr algn="ctr" marL="0" indent="0" lvl="0">
              <a:lnSpc>
                <a:spcPts val="12458"/>
              </a:lnSpc>
            </a:pPr>
            <a:r>
              <a:rPr lang="en-US" sz="8898">
                <a:solidFill>
                  <a:srgbClr val="01070A"/>
                </a:solidFill>
                <a:latin typeface="Carelia"/>
                <a:ea typeface="Carelia"/>
                <a:cs typeface="Carelia"/>
                <a:sym typeface="Carelia"/>
              </a:rPr>
              <a:t>Personalized Study Tracker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0" y="0"/>
            <a:ext cx="18288000" cy="10287000"/>
            <a:chOff x="0" y="0"/>
            <a:chExt cx="4816593" cy="2709333"/>
          </a:xfrm>
        </p:grpSpPr>
        <p:sp>
          <p:nvSpPr>
            <p:cNvPr name="Freeform 4" id="4"/>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000000">
                <a:alpha val="0"/>
              </a:srgbClr>
            </a:solidFill>
            <a:ln w="657225" cap="sq">
              <a:solidFill>
                <a:srgbClr val="1E3F48"/>
              </a:solidFill>
              <a:prstDash val="solid"/>
              <a:miter/>
            </a:ln>
          </p:spPr>
        </p:sp>
        <p:sp>
          <p:nvSpPr>
            <p:cNvPr name="TextBox 5" id="5"/>
            <p:cNvSpPr txBox="true"/>
            <p:nvPr/>
          </p:nvSpPr>
          <p:spPr>
            <a:xfrm>
              <a:off x="0" y="-47625"/>
              <a:ext cx="4816593" cy="2756958"/>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0">
            <a:off x="10775654" y="5143500"/>
            <a:ext cx="9448343" cy="5616757"/>
          </a:xfrm>
          <a:custGeom>
            <a:avLst/>
            <a:gdLst/>
            <a:ahLst/>
            <a:cxnLst/>
            <a:rect r="r" b="b" t="t" l="l"/>
            <a:pathLst>
              <a:path h="5616757" w="9448343">
                <a:moveTo>
                  <a:pt x="0" y="0"/>
                </a:moveTo>
                <a:lnTo>
                  <a:pt x="9448342" y="0"/>
                </a:lnTo>
                <a:lnTo>
                  <a:pt x="9448342" y="5616757"/>
                </a:lnTo>
                <a:lnTo>
                  <a:pt x="0" y="561675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400634" y="5428244"/>
            <a:ext cx="8436357" cy="5844796"/>
          </a:xfrm>
          <a:custGeom>
            <a:avLst/>
            <a:gdLst/>
            <a:ahLst/>
            <a:cxnLst/>
            <a:rect r="r" b="b" t="t" l="l"/>
            <a:pathLst>
              <a:path h="5844796" w="8436357">
                <a:moveTo>
                  <a:pt x="0" y="0"/>
                </a:moveTo>
                <a:lnTo>
                  <a:pt x="8436357" y="0"/>
                </a:lnTo>
                <a:lnTo>
                  <a:pt x="8436357" y="5844796"/>
                </a:lnTo>
                <a:lnTo>
                  <a:pt x="0" y="584479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2643809" y="3633361"/>
            <a:ext cx="13321088" cy="1794883"/>
          </a:xfrm>
          <a:prstGeom prst="rect">
            <a:avLst/>
          </a:prstGeom>
        </p:spPr>
        <p:txBody>
          <a:bodyPr anchor="t" rtlCol="false" tIns="0" lIns="0" bIns="0" rIns="0">
            <a:spAutoFit/>
          </a:bodyPr>
          <a:lstStyle/>
          <a:p>
            <a:pPr algn="ctr">
              <a:lnSpc>
                <a:spcPts val="14797"/>
              </a:lnSpc>
            </a:pPr>
            <a:r>
              <a:rPr lang="en-US" sz="10569">
                <a:solidFill>
                  <a:srgbClr val="01070A"/>
                </a:solidFill>
                <a:latin typeface="Carelia"/>
                <a:ea typeface="Carelia"/>
                <a:cs typeface="Carelia"/>
                <a:sym typeface="Carelia"/>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sp>
        <p:nvSpPr>
          <p:cNvPr name="Freeform 3" id="3"/>
          <p:cNvSpPr/>
          <p:nvPr/>
        </p:nvSpPr>
        <p:spPr>
          <a:xfrm flipH="false" flipV="false" rot="0">
            <a:off x="-2663033" y="6195861"/>
            <a:ext cx="6914093" cy="5028432"/>
          </a:xfrm>
          <a:custGeom>
            <a:avLst/>
            <a:gdLst/>
            <a:ahLst/>
            <a:cxnLst/>
            <a:rect r="r" b="b" t="t" l="l"/>
            <a:pathLst>
              <a:path h="5028432" w="6914093">
                <a:moveTo>
                  <a:pt x="0" y="0"/>
                </a:moveTo>
                <a:lnTo>
                  <a:pt x="6914093" y="0"/>
                </a:lnTo>
                <a:lnTo>
                  <a:pt x="6914093" y="5028431"/>
                </a:lnTo>
                <a:lnTo>
                  <a:pt x="0" y="50284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029971" y="4820778"/>
            <a:ext cx="10228058" cy="1710875"/>
          </a:xfrm>
          <a:custGeom>
            <a:avLst/>
            <a:gdLst/>
            <a:ahLst/>
            <a:cxnLst/>
            <a:rect r="r" b="b" t="t" l="l"/>
            <a:pathLst>
              <a:path h="1710875" w="10228058">
                <a:moveTo>
                  <a:pt x="0" y="0"/>
                </a:moveTo>
                <a:lnTo>
                  <a:pt x="10228058" y="0"/>
                </a:lnTo>
                <a:lnTo>
                  <a:pt x="10228058" y="1710876"/>
                </a:lnTo>
                <a:lnTo>
                  <a:pt x="0" y="171087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456379" y="5404911"/>
            <a:ext cx="8246933" cy="6247677"/>
          </a:xfrm>
          <a:custGeom>
            <a:avLst/>
            <a:gdLst/>
            <a:ahLst/>
            <a:cxnLst/>
            <a:rect r="r" b="b" t="t" l="l"/>
            <a:pathLst>
              <a:path h="6247677" w="8246933">
                <a:moveTo>
                  <a:pt x="0" y="0"/>
                </a:moveTo>
                <a:lnTo>
                  <a:pt x="8246933" y="0"/>
                </a:lnTo>
                <a:lnTo>
                  <a:pt x="8246933" y="6247677"/>
                </a:lnTo>
                <a:lnTo>
                  <a:pt x="0" y="62476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5308980" y="-1652824"/>
            <a:ext cx="8905028" cy="5575060"/>
          </a:xfrm>
          <a:custGeom>
            <a:avLst/>
            <a:gdLst/>
            <a:ahLst/>
            <a:cxnLst/>
            <a:rect r="r" b="b" t="t" l="l"/>
            <a:pathLst>
              <a:path h="5575060" w="8905028">
                <a:moveTo>
                  <a:pt x="0" y="0"/>
                </a:moveTo>
                <a:lnTo>
                  <a:pt x="8905029" y="0"/>
                </a:lnTo>
                <a:lnTo>
                  <a:pt x="8905029" y="5575060"/>
                </a:lnTo>
                <a:lnTo>
                  <a:pt x="0" y="557506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3495846">
            <a:off x="-3929800" y="-2685694"/>
            <a:ext cx="5243739" cy="7338566"/>
          </a:xfrm>
          <a:custGeom>
            <a:avLst/>
            <a:gdLst/>
            <a:ahLst/>
            <a:cxnLst/>
            <a:rect r="r" b="b" t="t" l="l"/>
            <a:pathLst>
              <a:path h="7338566" w="5243739">
                <a:moveTo>
                  <a:pt x="0" y="0"/>
                </a:moveTo>
                <a:lnTo>
                  <a:pt x="5243739" y="0"/>
                </a:lnTo>
                <a:lnTo>
                  <a:pt x="5243739" y="7338565"/>
                </a:lnTo>
                <a:lnTo>
                  <a:pt x="0" y="73385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54783" y="2619426"/>
            <a:ext cx="18742783" cy="2201353"/>
          </a:xfrm>
          <a:prstGeom prst="rect">
            <a:avLst/>
          </a:prstGeom>
        </p:spPr>
        <p:txBody>
          <a:bodyPr anchor="t" rtlCol="false" tIns="0" lIns="0" bIns="0" rIns="0">
            <a:spAutoFit/>
          </a:bodyPr>
          <a:lstStyle/>
          <a:p>
            <a:pPr algn="ctr" marL="0" indent="0" lvl="0">
              <a:lnSpc>
                <a:spcPts val="18082"/>
              </a:lnSpc>
            </a:pPr>
            <a:r>
              <a:rPr lang="en-US" sz="12915">
                <a:solidFill>
                  <a:srgbClr val="01070A"/>
                </a:solidFill>
                <a:latin typeface="Carelia"/>
                <a:ea typeface="Carelia"/>
                <a:cs typeface="Carelia"/>
                <a:sym typeface="Carelia"/>
              </a:rPr>
              <a:t>404 Brain Not Found </a:t>
            </a:r>
          </a:p>
        </p:txBody>
      </p:sp>
      <p:sp>
        <p:nvSpPr>
          <p:cNvPr name="TextBox 9" id="9"/>
          <p:cNvSpPr txBox="true"/>
          <p:nvPr/>
        </p:nvSpPr>
        <p:spPr>
          <a:xfrm rot="0">
            <a:off x="6058320" y="6464979"/>
            <a:ext cx="5716577" cy="3357377"/>
          </a:xfrm>
          <a:prstGeom prst="rect">
            <a:avLst/>
          </a:prstGeom>
        </p:spPr>
        <p:txBody>
          <a:bodyPr anchor="t" rtlCol="false" tIns="0" lIns="0" bIns="0" rIns="0">
            <a:spAutoFit/>
          </a:bodyPr>
          <a:lstStyle/>
          <a:p>
            <a:pPr algn="ctr">
              <a:lnSpc>
                <a:spcPts val="4472"/>
              </a:lnSpc>
            </a:pPr>
            <a:r>
              <a:rPr lang="en-US" sz="3194">
                <a:solidFill>
                  <a:srgbClr val="01070A"/>
                </a:solidFill>
                <a:latin typeface="DM Sans"/>
                <a:ea typeface="DM Sans"/>
                <a:cs typeface="DM Sans"/>
                <a:sym typeface="DM Sans"/>
              </a:rPr>
              <a:t>Presented by:</a:t>
            </a:r>
          </a:p>
          <a:p>
            <a:pPr algn="ctr">
              <a:lnSpc>
                <a:spcPts val="4472"/>
              </a:lnSpc>
            </a:pPr>
          </a:p>
          <a:p>
            <a:pPr algn="l" marL="689758" indent="-344879" lvl="1">
              <a:lnSpc>
                <a:spcPts val="4472"/>
              </a:lnSpc>
              <a:buAutoNum type="arabicPeriod" startAt="1"/>
            </a:pPr>
            <a:r>
              <a:rPr lang="en-US" sz="3194" strike="noStrike">
                <a:solidFill>
                  <a:srgbClr val="01070A"/>
                </a:solidFill>
                <a:latin typeface="DM Sans"/>
                <a:ea typeface="DM Sans"/>
                <a:cs typeface="DM Sans"/>
                <a:sym typeface="DM Sans"/>
              </a:rPr>
              <a:t>SRIKANTH S</a:t>
            </a:r>
          </a:p>
          <a:p>
            <a:pPr algn="l" marL="689758" indent="-344879" lvl="1">
              <a:lnSpc>
                <a:spcPts val="4472"/>
              </a:lnSpc>
              <a:buAutoNum type="arabicPeriod" startAt="1"/>
            </a:pPr>
            <a:r>
              <a:rPr lang="en-US" sz="3194" strike="noStrike">
                <a:solidFill>
                  <a:srgbClr val="01070A"/>
                </a:solidFill>
                <a:latin typeface="DM Sans"/>
                <a:ea typeface="DM Sans"/>
                <a:cs typeface="DM Sans"/>
                <a:sym typeface="DM Sans"/>
              </a:rPr>
              <a:t>NISHANTH P</a:t>
            </a:r>
          </a:p>
          <a:p>
            <a:pPr algn="l" marL="689758" indent="-344879" lvl="1">
              <a:lnSpc>
                <a:spcPts val="4472"/>
              </a:lnSpc>
              <a:buAutoNum type="arabicPeriod" startAt="1"/>
            </a:pPr>
            <a:r>
              <a:rPr lang="en-US" sz="3194" strike="noStrike">
                <a:solidFill>
                  <a:srgbClr val="01070A"/>
                </a:solidFill>
                <a:latin typeface="DM Sans"/>
                <a:ea typeface="DM Sans"/>
                <a:cs typeface="DM Sans"/>
                <a:sym typeface="DM Sans"/>
              </a:rPr>
              <a:t>GOMATHI LAKSHMI G</a:t>
            </a:r>
          </a:p>
          <a:p>
            <a:pPr algn="l" marL="689758" indent="-344879" lvl="1">
              <a:lnSpc>
                <a:spcPts val="4472"/>
              </a:lnSpc>
              <a:buAutoNum type="arabicPeriod" startAt="1"/>
            </a:pPr>
            <a:r>
              <a:rPr lang="en-US" sz="3194" strike="noStrike">
                <a:solidFill>
                  <a:srgbClr val="01070A"/>
                </a:solidFill>
                <a:latin typeface="DM Sans"/>
                <a:ea typeface="DM Sans"/>
                <a:cs typeface="DM Sans"/>
                <a:sym typeface="DM Sans"/>
              </a:rPr>
              <a:t>RAMYA RAMADOSS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622403" y="-589740"/>
            <a:ext cx="9048214" cy="12247451"/>
            <a:chOff x="0" y="0"/>
            <a:chExt cx="2383069" cy="3225666"/>
          </a:xfrm>
        </p:grpSpPr>
        <p:sp>
          <p:nvSpPr>
            <p:cNvPr name="Freeform 4" id="4"/>
            <p:cNvSpPr/>
            <p:nvPr/>
          </p:nvSpPr>
          <p:spPr>
            <a:xfrm flipH="false" flipV="false" rot="0">
              <a:off x="0" y="0"/>
              <a:ext cx="2383069" cy="3225666"/>
            </a:xfrm>
            <a:custGeom>
              <a:avLst/>
              <a:gdLst/>
              <a:ahLst/>
              <a:cxnLst/>
              <a:rect r="r" b="b" t="t" l="l"/>
              <a:pathLst>
                <a:path h="3225666" w="2383069">
                  <a:moveTo>
                    <a:pt x="0" y="0"/>
                  </a:moveTo>
                  <a:lnTo>
                    <a:pt x="2383069" y="0"/>
                  </a:lnTo>
                  <a:lnTo>
                    <a:pt x="2383069" y="3225666"/>
                  </a:lnTo>
                  <a:lnTo>
                    <a:pt x="0" y="3225666"/>
                  </a:lnTo>
                  <a:close/>
                </a:path>
              </a:pathLst>
            </a:custGeom>
            <a:solidFill>
              <a:srgbClr val="FFFFFF"/>
            </a:solidFill>
            <a:ln w="38100" cap="sq">
              <a:solidFill>
                <a:srgbClr val="000000"/>
              </a:solidFill>
              <a:prstDash val="solid"/>
              <a:miter/>
            </a:ln>
          </p:spPr>
        </p:sp>
        <p:sp>
          <p:nvSpPr>
            <p:cNvPr name="TextBox 5" id="5"/>
            <p:cNvSpPr txBox="true"/>
            <p:nvPr/>
          </p:nvSpPr>
          <p:spPr>
            <a:xfrm>
              <a:off x="0" y="-47625"/>
              <a:ext cx="2383069" cy="3273291"/>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true" flipV="false" rot="0">
            <a:off x="9888020" y="5210885"/>
            <a:ext cx="5565196" cy="4047415"/>
          </a:xfrm>
          <a:custGeom>
            <a:avLst/>
            <a:gdLst/>
            <a:ahLst/>
            <a:cxnLst/>
            <a:rect r="r" b="b" t="t" l="l"/>
            <a:pathLst>
              <a:path h="4047415" w="5565196">
                <a:moveTo>
                  <a:pt x="5565195" y="0"/>
                </a:moveTo>
                <a:lnTo>
                  <a:pt x="0" y="0"/>
                </a:lnTo>
                <a:lnTo>
                  <a:pt x="0" y="4047415"/>
                </a:lnTo>
                <a:lnTo>
                  <a:pt x="5565195" y="4047415"/>
                </a:lnTo>
                <a:lnTo>
                  <a:pt x="556519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4379267" y="1551332"/>
            <a:ext cx="5394683" cy="1193457"/>
          </a:xfrm>
          <a:prstGeom prst="rect">
            <a:avLst/>
          </a:prstGeom>
        </p:spPr>
        <p:txBody>
          <a:bodyPr anchor="t" rtlCol="false" tIns="0" lIns="0" bIns="0" rIns="0">
            <a:spAutoFit/>
          </a:bodyPr>
          <a:lstStyle/>
          <a:p>
            <a:pPr algn="ctr" marL="0" indent="0" lvl="0">
              <a:lnSpc>
                <a:spcPts val="9764"/>
              </a:lnSpc>
              <a:spcBef>
                <a:spcPct val="0"/>
              </a:spcBef>
            </a:pPr>
            <a:r>
              <a:rPr lang="en-US" sz="6974">
                <a:solidFill>
                  <a:srgbClr val="01070A"/>
                </a:solidFill>
                <a:latin typeface="Carelia"/>
                <a:ea typeface="Carelia"/>
                <a:cs typeface="Carelia"/>
                <a:sym typeface="Carelia"/>
              </a:rPr>
              <a:t>CONTENT</a:t>
            </a:r>
          </a:p>
        </p:txBody>
      </p:sp>
      <p:sp>
        <p:nvSpPr>
          <p:cNvPr name="TextBox 8" id="8"/>
          <p:cNvSpPr txBox="true"/>
          <p:nvPr/>
        </p:nvSpPr>
        <p:spPr>
          <a:xfrm rot="0">
            <a:off x="4545323" y="2949736"/>
            <a:ext cx="6916880" cy="5441245"/>
          </a:xfrm>
          <a:prstGeom prst="rect">
            <a:avLst/>
          </a:prstGeom>
        </p:spPr>
        <p:txBody>
          <a:bodyPr anchor="t" rtlCol="false" tIns="0" lIns="0" bIns="0" rIns="0">
            <a:spAutoFit/>
          </a:bodyPr>
          <a:lstStyle/>
          <a:p>
            <a:pPr algn="l" marL="950553" indent="-475277" lvl="1">
              <a:lnSpc>
                <a:spcPts val="6163"/>
              </a:lnSpc>
              <a:buFont typeface="Arial"/>
              <a:buChar char="•"/>
            </a:pPr>
            <a:r>
              <a:rPr lang="en-US" sz="4402">
                <a:solidFill>
                  <a:srgbClr val="01070A"/>
                </a:solidFill>
                <a:latin typeface="DM Sans"/>
                <a:ea typeface="DM Sans"/>
                <a:cs typeface="DM Sans"/>
                <a:sym typeface="DM Sans"/>
              </a:rPr>
              <a:t>Problem Statement</a:t>
            </a:r>
          </a:p>
          <a:p>
            <a:pPr algn="l" marL="950553" indent="-475277" lvl="1">
              <a:lnSpc>
                <a:spcPts val="6163"/>
              </a:lnSpc>
              <a:buFont typeface="Arial"/>
              <a:buChar char="•"/>
            </a:pPr>
            <a:r>
              <a:rPr lang="en-US" sz="4402">
                <a:solidFill>
                  <a:srgbClr val="01070A"/>
                </a:solidFill>
                <a:latin typeface="DM Sans"/>
                <a:ea typeface="DM Sans"/>
                <a:cs typeface="DM Sans"/>
                <a:sym typeface="DM Sans"/>
              </a:rPr>
              <a:t>Proposed Solution</a:t>
            </a:r>
          </a:p>
          <a:p>
            <a:pPr algn="l" marL="950553" indent="-475277" lvl="1">
              <a:lnSpc>
                <a:spcPts val="6163"/>
              </a:lnSpc>
              <a:buFont typeface="Arial"/>
              <a:buChar char="•"/>
            </a:pPr>
            <a:r>
              <a:rPr lang="en-US" sz="4402">
                <a:solidFill>
                  <a:srgbClr val="01070A"/>
                </a:solidFill>
                <a:latin typeface="DM Sans"/>
                <a:ea typeface="DM Sans"/>
                <a:cs typeface="DM Sans"/>
                <a:sym typeface="DM Sans"/>
              </a:rPr>
              <a:t>Target Users</a:t>
            </a:r>
          </a:p>
          <a:p>
            <a:pPr algn="l" marL="950553" indent="-475277" lvl="1">
              <a:lnSpc>
                <a:spcPts val="6163"/>
              </a:lnSpc>
              <a:buFont typeface="Arial"/>
              <a:buChar char="•"/>
            </a:pPr>
            <a:r>
              <a:rPr lang="en-US" sz="4402">
                <a:solidFill>
                  <a:srgbClr val="01070A"/>
                </a:solidFill>
                <a:latin typeface="DM Sans"/>
                <a:ea typeface="DM Sans"/>
                <a:cs typeface="DM Sans"/>
                <a:sym typeface="DM Sans"/>
              </a:rPr>
              <a:t>Key Features</a:t>
            </a:r>
          </a:p>
          <a:p>
            <a:pPr algn="l" marL="950553" indent="-475277" lvl="1">
              <a:lnSpc>
                <a:spcPts val="6163"/>
              </a:lnSpc>
              <a:buFont typeface="Arial"/>
              <a:buChar char="•"/>
            </a:pPr>
            <a:r>
              <a:rPr lang="en-US" sz="4402">
                <a:solidFill>
                  <a:srgbClr val="01070A"/>
                </a:solidFill>
                <a:latin typeface="DM Sans"/>
                <a:ea typeface="DM Sans"/>
                <a:cs typeface="DM Sans"/>
                <a:sym typeface="DM Sans"/>
              </a:rPr>
              <a:t>Innovations</a:t>
            </a:r>
          </a:p>
          <a:p>
            <a:pPr algn="l" marL="950553" indent="-475277" lvl="1">
              <a:lnSpc>
                <a:spcPts val="6163"/>
              </a:lnSpc>
              <a:buFont typeface="Arial"/>
              <a:buChar char="•"/>
            </a:pPr>
            <a:r>
              <a:rPr lang="en-US" sz="4402">
                <a:solidFill>
                  <a:srgbClr val="01070A"/>
                </a:solidFill>
                <a:latin typeface="DM Sans"/>
                <a:ea typeface="DM Sans"/>
                <a:cs typeface="DM Sans"/>
                <a:sym typeface="DM Sans"/>
              </a:rPr>
              <a:t>C</a:t>
            </a:r>
            <a:r>
              <a:rPr lang="en-US" sz="4402">
                <a:solidFill>
                  <a:srgbClr val="01070A"/>
                </a:solidFill>
                <a:latin typeface="DM Sans"/>
                <a:ea typeface="DM Sans"/>
                <a:cs typeface="DM Sans"/>
                <a:sym typeface="DM Sans"/>
              </a:rPr>
              <a:t>onclusions</a:t>
            </a:r>
          </a:p>
          <a:p>
            <a:pPr algn="l" marL="950553" indent="-475277" lvl="1">
              <a:lnSpc>
                <a:spcPts val="6163"/>
              </a:lnSpc>
              <a:buFont typeface="Arial"/>
              <a:buChar char="•"/>
            </a:pPr>
            <a:r>
              <a:rPr lang="en-US" sz="4402" strike="noStrike" u="none">
                <a:solidFill>
                  <a:srgbClr val="01070A"/>
                </a:solidFill>
                <a:latin typeface="DM Sans"/>
                <a:ea typeface="DM Sans"/>
                <a:cs typeface="DM Sans"/>
                <a:sym typeface="DM Sans"/>
              </a:rPr>
              <a:t>ThankYou</a:t>
            </a:r>
          </a:p>
        </p:txBody>
      </p:sp>
      <p:sp>
        <p:nvSpPr>
          <p:cNvPr name="Freeform 9" id="9"/>
          <p:cNvSpPr/>
          <p:nvPr/>
        </p:nvSpPr>
        <p:spPr>
          <a:xfrm flipH="true" flipV="false" rot="0">
            <a:off x="1355002" y="5873946"/>
            <a:ext cx="3190321" cy="3316969"/>
          </a:xfrm>
          <a:custGeom>
            <a:avLst/>
            <a:gdLst/>
            <a:ahLst/>
            <a:cxnLst/>
            <a:rect r="r" b="b" t="t" l="l"/>
            <a:pathLst>
              <a:path h="3316969" w="3190321">
                <a:moveTo>
                  <a:pt x="3190321" y="0"/>
                </a:moveTo>
                <a:lnTo>
                  <a:pt x="0" y="0"/>
                </a:lnTo>
                <a:lnTo>
                  <a:pt x="0" y="3316969"/>
                </a:lnTo>
                <a:lnTo>
                  <a:pt x="3190321" y="3316969"/>
                </a:lnTo>
                <a:lnTo>
                  <a:pt x="3190321"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037331" y="2030095"/>
            <a:ext cx="13293258" cy="6791564"/>
            <a:chOff x="0" y="0"/>
            <a:chExt cx="3501105" cy="1788725"/>
          </a:xfrm>
        </p:grpSpPr>
        <p:sp>
          <p:nvSpPr>
            <p:cNvPr name="Freeform 4" id="4"/>
            <p:cNvSpPr/>
            <p:nvPr/>
          </p:nvSpPr>
          <p:spPr>
            <a:xfrm flipH="false" flipV="false" rot="0">
              <a:off x="0" y="0"/>
              <a:ext cx="3501105" cy="1788725"/>
            </a:xfrm>
            <a:custGeom>
              <a:avLst/>
              <a:gdLst/>
              <a:ahLst/>
              <a:cxnLst/>
              <a:rect r="r" b="b" t="t" l="l"/>
              <a:pathLst>
                <a:path h="1788725" w="350110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3037331" y="1747718"/>
            <a:ext cx="13293258" cy="6791564"/>
            <a:chOff x="0" y="0"/>
            <a:chExt cx="3501105" cy="1788725"/>
          </a:xfrm>
        </p:grpSpPr>
        <p:sp>
          <p:nvSpPr>
            <p:cNvPr name="Freeform 7" id="7"/>
            <p:cNvSpPr/>
            <p:nvPr/>
          </p:nvSpPr>
          <p:spPr>
            <a:xfrm flipH="false" flipV="false" rot="0">
              <a:off x="0" y="0"/>
              <a:ext cx="3501105" cy="1788725"/>
            </a:xfrm>
            <a:custGeom>
              <a:avLst/>
              <a:gdLst/>
              <a:ahLst/>
              <a:cxnLst/>
              <a:rect r="r" b="b" t="t" l="l"/>
              <a:pathLst>
                <a:path h="1788725" w="350110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4302188" y="5976034"/>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302188" y="413179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12469465" y="5905716"/>
            <a:ext cx="6921795" cy="4114800"/>
          </a:xfrm>
          <a:custGeom>
            <a:avLst/>
            <a:gdLst/>
            <a:ahLst/>
            <a:cxnLst/>
            <a:rect r="r" b="b" t="t" l="l"/>
            <a:pathLst>
              <a:path h="4114800" w="6921795">
                <a:moveTo>
                  <a:pt x="0" y="0"/>
                </a:moveTo>
                <a:lnTo>
                  <a:pt x="6921795" y="0"/>
                </a:lnTo>
                <a:lnTo>
                  <a:pt x="6921795"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2897598" y="774632"/>
            <a:ext cx="13288454" cy="770946"/>
          </a:xfrm>
          <a:prstGeom prst="rect">
            <a:avLst/>
          </a:prstGeom>
        </p:spPr>
        <p:txBody>
          <a:bodyPr anchor="t" rtlCol="false" tIns="0" lIns="0" bIns="0" rIns="0">
            <a:spAutoFit/>
          </a:bodyPr>
          <a:lstStyle/>
          <a:p>
            <a:pPr algn="ctr" marL="0" indent="0" lvl="0">
              <a:lnSpc>
                <a:spcPts val="6398"/>
              </a:lnSpc>
              <a:spcBef>
                <a:spcPct val="0"/>
              </a:spcBef>
            </a:pPr>
            <a:r>
              <a:rPr lang="en-US" sz="4570">
                <a:solidFill>
                  <a:srgbClr val="01070A"/>
                </a:solidFill>
                <a:latin typeface="Carelia"/>
                <a:ea typeface="Carelia"/>
                <a:cs typeface="Carelia"/>
                <a:sym typeface="Carelia"/>
              </a:rPr>
              <a:t>Problem Statement</a:t>
            </a:r>
          </a:p>
        </p:txBody>
      </p:sp>
      <p:sp>
        <p:nvSpPr>
          <p:cNvPr name="TextBox 13" id="13"/>
          <p:cNvSpPr txBox="true"/>
          <p:nvPr/>
        </p:nvSpPr>
        <p:spPr>
          <a:xfrm rot="0">
            <a:off x="3407330" y="2281217"/>
            <a:ext cx="12553260" cy="5242386"/>
          </a:xfrm>
          <a:prstGeom prst="rect">
            <a:avLst/>
          </a:prstGeom>
        </p:spPr>
        <p:txBody>
          <a:bodyPr anchor="t" rtlCol="false" tIns="0" lIns="0" bIns="0" rIns="0">
            <a:spAutoFit/>
          </a:bodyPr>
          <a:lstStyle/>
          <a:p>
            <a:pPr algn="l" marL="535834" indent="-267917" lvl="1">
              <a:lnSpc>
                <a:spcPts val="3474"/>
              </a:lnSpc>
              <a:buFont typeface="Arial"/>
              <a:buChar char="•"/>
            </a:pPr>
            <a:r>
              <a:rPr lang="en-US" sz="2481">
                <a:solidFill>
                  <a:srgbClr val="01070A"/>
                </a:solidFill>
                <a:latin typeface="DM Sans"/>
                <a:ea typeface="DM Sans"/>
                <a:cs typeface="DM Sans"/>
                <a:sym typeface="DM Sans"/>
              </a:rPr>
              <a:t>In colleges, students often struggle to find the right people to study with—peers who match their academic goals, time availability, learning pace, and subject interest. Traditional study groups are often formed based on friendships or class sections, not compatibility, leading to inefficient collaboration and frustration.</a:t>
            </a:r>
          </a:p>
          <a:p>
            <a:pPr algn="l" marL="535834" indent="-267917" lvl="1">
              <a:lnSpc>
                <a:spcPts val="3474"/>
              </a:lnSpc>
              <a:buFont typeface="Arial"/>
              <a:buChar char="•"/>
            </a:pPr>
            <a:r>
              <a:rPr lang="en-US" sz="2481">
                <a:solidFill>
                  <a:srgbClr val="01070A"/>
                </a:solidFill>
                <a:latin typeface="DM Sans"/>
                <a:ea typeface="DM Sans"/>
                <a:cs typeface="DM Sans"/>
                <a:sym typeface="DM Sans"/>
              </a:rPr>
              <a:t>This problem is especially prominent in large universities where thousands of students take overlapping courses, but have no system to connect meaningfully based on shared interests and schedules.</a:t>
            </a:r>
          </a:p>
          <a:p>
            <a:pPr algn="l" marL="535834" indent="-267917" lvl="1">
              <a:lnSpc>
                <a:spcPts val="3474"/>
              </a:lnSpc>
              <a:buFont typeface="Arial"/>
              <a:buChar char="•"/>
            </a:pPr>
            <a:r>
              <a:rPr lang="en-US" sz="2481">
                <a:solidFill>
                  <a:srgbClr val="01070A"/>
                </a:solidFill>
                <a:latin typeface="DM Sans"/>
                <a:ea typeface="DM Sans"/>
                <a:cs typeface="DM Sans"/>
                <a:sym typeface="DM Sans"/>
              </a:rPr>
              <a:t>StudySync aims to bridge this gap by matching students with compatible peers for collaborative learning using intelligent filters—such as department, subjects, time slots, and learning preferences—so that academic productivity is boosted through meaningful group synergy.</a:t>
            </a:r>
          </a:p>
          <a:p>
            <a:pPr algn="l">
              <a:lnSpc>
                <a:spcPts val="347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1818968" y="1760572"/>
            <a:ext cx="14650064" cy="7379489"/>
            <a:chOff x="0" y="0"/>
            <a:chExt cx="4491524" cy="2262458"/>
          </a:xfrm>
        </p:grpSpPr>
        <p:sp>
          <p:nvSpPr>
            <p:cNvPr name="Freeform 4" id="4"/>
            <p:cNvSpPr/>
            <p:nvPr/>
          </p:nvSpPr>
          <p:spPr>
            <a:xfrm flipH="false" flipV="false" rot="0">
              <a:off x="0" y="0"/>
              <a:ext cx="4491524" cy="2262458"/>
            </a:xfrm>
            <a:custGeom>
              <a:avLst/>
              <a:gdLst/>
              <a:ahLst/>
              <a:cxnLst/>
              <a:rect r="r" b="b" t="t" l="l"/>
              <a:pathLst>
                <a:path h="2262458" w="4491524">
                  <a:moveTo>
                    <a:pt x="5813" y="0"/>
                  </a:moveTo>
                  <a:lnTo>
                    <a:pt x="4485710" y="0"/>
                  </a:lnTo>
                  <a:cubicBezTo>
                    <a:pt x="4487252" y="0"/>
                    <a:pt x="4488731" y="612"/>
                    <a:pt x="4489821" y="1703"/>
                  </a:cubicBezTo>
                  <a:cubicBezTo>
                    <a:pt x="4490911" y="2793"/>
                    <a:pt x="4491524" y="4271"/>
                    <a:pt x="4491524" y="5813"/>
                  </a:cubicBezTo>
                  <a:lnTo>
                    <a:pt x="4491524" y="2256645"/>
                  </a:lnTo>
                  <a:cubicBezTo>
                    <a:pt x="4491524" y="2258187"/>
                    <a:pt x="4490911" y="2259665"/>
                    <a:pt x="4489821" y="2260755"/>
                  </a:cubicBezTo>
                  <a:cubicBezTo>
                    <a:pt x="4488731" y="2261845"/>
                    <a:pt x="4487252" y="2262458"/>
                    <a:pt x="4485710" y="2262458"/>
                  </a:cubicBezTo>
                  <a:lnTo>
                    <a:pt x="5813" y="2262458"/>
                  </a:lnTo>
                  <a:cubicBezTo>
                    <a:pt x="4271" y="2262458"/>
                    <a:pt x="2793" y="2261845"/>
                    <a:pt x="1703" y="2260755"/>
                  </a:cubicBezTo>
                  <a:cubicBezTo>
                    <a:pt x="612" y="2259665"/>
                    <a:pt x="0" y="2258187"/>
                    <a:pt x="0" y="2256645"/>
                  </a:cubicBezTo>
                  <a:lnTo>
                    <a:pt x="0" y="5813"/>
                  </a:lnTo>
                  <a:cubicBezTo>
                    <a:pt x="0" y="4271"/>
                    <a:pt x="612" y="2793"/>
                    <a:pt x="1703" y="1703"/>
                  </a:cubicBezTo>
                  <a:cubicBezTo>
                    <a:pt x="2793" y="612"/>
                    <a:pt x="4271" y="0"/>
                    <a:pt x="5813" y="0"/>
                  </a:cubicBezTo>
                  <a:close/>
                </a:path>
              </a:pathLst>
            </a:custGeom>
            <a:solidFill>
              <a:srgbClr val="FFFFFF"/>
            </a:solidFill>
            <a:ln w="19050" cap="sq">
              <a:solidFill>
                <a:srgbClr val="000000"/>
              </a:solidFill>
              <a:prstDash val="solid"/>
              <a:miter/>
            </a:ln>
          </p:spPr>
        </p:sp>
        <p:sp>
          <p:nvSpPr>
            <p:cNvPr name="TextBox 5" id="5"/>
            <p:cNvSpPr txBox="true"/>
            <p:nvPr/>
          </p:nvSpPr>
          <p:spPr>
            <a:xfrm>
              <a:off x="0" y="-47625"/>
              <a:ext cx="4491524" cy="2310083"/>
            </a:xfrm>
            <a:prstGeom prst="rect">
              <a:avLst/>
            </a:prstGeom>
          </p:spPr>
          <p:txBody>
            <a:bodyPr anchor="ctr" rtlCol="false" tIns="50800" lIns="50800" bIns="50800" rIns="50800"/>
            <a:lstStyle/>
            <a:p>
              <a:pPr algn="ctr">
                <a:lnSpc>
                  <a:spcPts val="3210"/>
                </a:lnSpc>
              </a:pPr>
            </a:p>
          </p:txBody>
        </p:sp>
      </p:grpSp>
      <p:sp>
        <p:nvSpPr>
          <p:cNvPr name="Freeform 6" id="6"/>
          <p:cNvSpPr/>
          <p:nvPr/>
        </p:nvSpPr>
        <p:spPr>
          <a:xfrm flipH="false" flipV="false" rot="1437982">
            <a:off x="14323702" y="511342"/>
            <a:ext cx="3160431" cy="3028267"/>
          </a:xfrm>
          <a:custGeom>
            <a:avLst/>
            <a:gdLst/>
            <a:ahLst/>
            <a:cxnLst/>
            <a:rect r="r" b="b" t="t" l="l"/>
            <a:pathLst>
              <a:path h="3028267" w="3160431">
                <a:moveTo>
                  <a:pt x="0" y="0"/>
                </a:moveTo>
                <a:lnTo>
                  <a:pt x="3160431" y="0"/>
                </a:lnTo>
                <a:lnTo>
                  <a:pt x="3160431" y="3028267"/>
                </a:lnTo>
                <a:lnTo>
                  <a:pt x="0" y="302826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922223" y="2506411"/>
            <a:ext cx="12443555" cy="920628"/>
          </a:xfrm>
          <a:prstGeom prst="rect">
            <a:avLst/>
          </a:prstGeom>
        </p:spPr>
        <p:txBody>
          <a:bodyPr anchor="t" rtlCol="false" tIns="0" lIns="0" bIns="0" rIns="0">
            <a:spAutoFit/>
          </a:bodyPr>
          <a:lstStyle/>
          <a:p>
            <a:pPr algn="ctr" marL="0" indent="0" lvl="0">
              <a:lnSpc>
                <a:spcPts val="7531"/>
              </a:lnSpc>
              <a:spcBef>
                <a:spcPct val="0"/>
              </a:spcBef>
            </a:pPr>
            <a:r>
              <a:rPr lang="en-US" sz="5379">
                <a:solidFill>
                  <a:srgbClr val="01070A"/>
                </a:solidFill>
                <a:latin typeface="Carelia"/>
                <a:ea typeface="Carelia"/>
                <a:cs typeface="Carelia"/>
                <a:sym typeface="Carelia"/>
              </a:rPr>
              <a:t>Proposed Solutions</a:t>
            </a:r>
          </a:p>
        </p:txBody>
      </p:sp>
      <p:sp>
        <p:nvSpPr>
          <p:cNvPr name="AutoShape 8" id="8"/>
          <p:cNvSpPr/>
          <p:nvPr/>
        </p:nvSpPr>
        <p:spPr>
          <a:xfrm>
            <a:off x="6794562" y="4050950"/>
            <a:ext cx="0" cy="4554245"/>
          </a:xfrm>
          <a:prstGeom prst="line">
            <a:avLst/>
          </a:prstGeom>
          <a:ln cap="flat" w="38100">
            <a:solidFill>
              <a:srgbClr val="000000"/>
            </a:solidFill>
            <a:prstDash val="solid"/>
            <a:headEnd type="none" len="sm" w="sm"/>
            <a:tailEnd type="none" len="sm" w="sm"/>
          </a:ln>
        </p:spPr>
      </p:sp>
      <p:sp>
        <p:nvSpPr>
          <p:cNvPr name="AutoShape 9" id="9"/>
          <p:cNvSpPr/>
          <p:nvPr/>
        </p:nvSpPr>
        <p:spPr>
          <a:xfrm>
            <a:off x="11493438" y="4050950"/>
            <a:ext cx="0" cy="4554245"/>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2270512" y="5315787"/>
            <a:ext cx="4167278" cy="3897082"/>
          </a:xfrm>
          <a:prstGeom prst="rect">
            <a:avLst/>
          </a:prstGeom>
        </p:spPr>
        <p:txBody>
          <a:bodyPr anchor="t" rtlCol="false" tIns="0" lIns="0" bIns="0" rIns="0">
            <a:spAutoFit/>
          </a:bodyPr>
          <a:lstStyle/>
          <a:p>
            <a:pPr algn="l" marL="474243" indent="-237121" lvl="1">
              <a:lnSpc>
                <a:spcPts val="3075"/>
              </a:lnSpc>
              <a:buFont typeface="Arial"/>
              <a:buChar char="•"/>
            </a:pPr>
            <a:r>
              <a:rPr lang="en-US" sz="2196">
                <a:solidFill>
                  <a:srgbClr val="01070A"/>
                </a:solidFill>
                <a:latin typeface="DM Sans"/>
                <a:ea typeface="DM Sans"/>
                <a:cs typeface="DM Sans"/>
                <a:sym typeface="DM Sans"/>
              </a:rPr>
              <a:t>📚 C</a:t>
            </a:r>
            <a:r>
              <a:rPr lang="en-US" sz="2196" strike="noStrike" u="none">
                <a:solidFill>
                  <a:srgbClr val="01070A"/>
                </a:solidFill>
                <a:latin typeface="DM Sans"/>
                <a:ea typeface="DM Sans"/>
                <a:cs typeface="DM Sans"/>
                <a:sym typeface="DM Sans"/>
              </a:rPr>
              <a:t>ourses &amp; Topics of Interest</a:t>
            </a:r>
          </a:p>
          <a:p>
            <a:pPr algn="l" marL="474243" indent="-237121" lvl="1">
              <a:lnSpc>
                <a:spcPts val="3075"/>
              </a:lnSpc>
              <a:buFont typeface="Arial"/>
              <a:buChar char="•"/>
            </a:pPr>
            <a:r>
              <a:rPr lang="en-US" sz="2196" strike="noStrike" u="none">
                <a:solidFill>
                  <a:srgbClr val="01070A"/>
                </a:solidFill>
                <a:latin typeface="DM Sans"/>
                <a:ea typeface="DM Sans"/>
                <a:cs typeface="DM Sans"/>
                <a:sym typeface="DM Sans"/>
              </a:rPr>
              <a:t>🕒 Mutual Availability (Weekly Time Slots)</a:t>
            </a:r>
          </a:p>
          <a:p>
            <a:pPr algn="l" marL="474243" indent="-237121" lvl="1">
              <a:lnSpc>
                <a:spcPts val="3075"/>
              </a:lnSpc>
              <a:buFont typeface="Arial"/>
              <a:buChar char="•"/>
            </a:pPr>
            <a:r>
              <a:rPr lang="en-US" sz="2196" strike="noStrike" u="none">
                <a:solidFill>
                  <a:srgbClr val="01070A"/>
                </a:solidFill>
                <a:latin typeface="DM Sans"/>
                <a:ea typeface="DM Sans"/>
                <a:cs typeface="DM Sans"/>
                <a:sym typeface="DM Sans"/>
              </a:rPr>
              <a:t>🧠 Learning Preferences (e.g., solo learners seeking group exposure)</a:t>
            </a:r>
          </a:p>
          <a:p>
            <a:pPr algn="l" marL="474243" indent="-237121" lvl="1">
              <a:lnSpc>
                <a:spcPts val="3075"/>
              </a:lnSpc>
              <a:buFont typeface="Arial"/>
              <a:buChar char="•"/>
            </a:pPr>
            <a:r>
              <a:rPr lang="en-US" sz="2196" strike="noStrike" u="none">
                <a:solidFill>
                  <a:srgbClr val="01070A"/>
                </a:solidFill>
                <a:latin typeface="DM Sans"/>
                <a:ea typeface="DM Sans"/>
                <a:cs typeface="DM Sans"/>
                <a:sym typeface="DM Sans"/>
              </a:rPr>
              <a:t>🏷️ Skill Levels &amp; Academic Goals</a:t>
            </a:r>
          </a:p>
          <a:p>
            <a:pPr algn="l">
              <a:lnSpc>
                <a:spcPts val="3075"/>
              </a:lnSpc>
            </a:pPr>
          </a:p>
        </p:txBody>
      </p:sp>
      <p:grpSp>
        <p:nvGrpSpPr>
          <p:cNvPr name="Group 11" id="11"/>
          <p:cNvGrpSpPr/>
          <p:nvPr/>
        </p:nvGrpSpPr>
        <p:grpSpPr>
          <a:xfrm rot="0">
            <a:off x="2270512" y="4481624"/>
            <a:ext cx="4167278" cy="647248"/>
            <a:chOff x="0" y="0"/>
            <a:chExt cx="1008606" cy="156653"/>
          </a:xfrm>
        </p:grpSpPr>
        <p:sp>
          <p:nvSpPr>
            <p:cNvPr name="Freeform 12" id="12"/>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01070A"/>
            </a:solidFill>
            <a:ln cap="sq">
              <a:noFill/>
              <a:prstDash val="solid"/>
              <a:miter/>
            </a:ln>
          </p:spPr>
        </p:sp>
        <p:sp>
          <p:nvSpPr>
            <p:cNvPr name="TextBox 13" id="13"/>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M Sans"/>
                  <a:ea typeface="DM Sans"/>
                  <a:cs typeface="DM Sans"/>
                  <a:sym typeface="DM Sans"/>
                </a:rPr>
                <a:t>FEATURES</a:t>
              </a:r>
            </a:p>
          </p:txBody>
        </p:sp>
      </p:grpSp>
      <p:sp>
        <p:nvSpPr>
          <p:cNvPr name="TextBox 14" id="14"/>
          <p:cNvSpPr txBox="true"/>
          <p:nvPr/>
        </p:nvSpPr>
        <p:spPr>
          <a:xfrm rot="0">
            <a:off x="7146987" y="5334307"/>
            <a:ext cx="4080652" cy="3755511"/>
          </a:xfrm>
          <a:prstGeom prst="rect">
            <a:avLst/>
          </a:prstGeom>
        </p:spPr>
        <p:txBody>
          <a:bodyPr anchor="t" rtlCol="false" tIns="0" lIns="0" bIns="0" rIns="0">
            <a:spAutoFit/>
          </a:bodyPr>
          <a:lstStyle/>
          <a:p>
            <a:pPr algn="ctr">
              <a:lnSpc>
                <a:spcPts val="2478"/>
              </a:lnSpc>
            </a:pPr>
            <a:r>
              <a:rPr lang="en-US" sz="1770">
                <a:solidFill>
                  <a:srgbClr val="01070A"/>
                </a:solidFill>
                <a:latin typeface="DM Sans"/>
                <a:ea typeface="DM Sans"/>
                <a:cs typeface="DM Sans"/>
                <a:sym typeface="DM Sans"/>
              </a:rPr>
              <a:t> Stud</a:t>
            </a:r>
            <a:r>
              <a:rPr lang="en-US" sz="1770" strike="noStrike" u="none">
                <a:solidFill>
                  <a:srgbClr val="01070A"/>
                </a:solidFill>
                <a:latin typeface="DM Sans"/>
                <a:ea typeface="DM Sans"/>
                <a:cs typeface="DM Sans"/>
                <a:sym typeface="DM Sans"/>
              </a:rPr>
              <a:t>ents sign up with their college email and create a profile (department, semester, subjects, time slots).</a:t>
            </a:r>
          </a:p>
          <a:p>
            <a:pPr algn="ctr">
              <a:lnSpc>
                <a:spcPts val="2478"/>
              </a:lnSpc>
            </a:pPr>
            <a:r>
              <a:rPr lang="en-US" sz="1770" strike="noStrike" u="none">
                <a:solidFill>
                  <a:srgbClr val="01070A"/>
                </a:solidFill>
                <a:latin typeface="DM Sans"/>
                <a:ea typeface="DM Sans"/>
                <a:cs typeface="DM Sans"/>
                <a:sym typeface="DM Sans"/>
              </a:rPr>
              <a:t>Our algorithm filters and matches students into small study groups based on compatibility.</a:t>
            </a:r>
          </a:p>
          <a:p>
            <a:pPr algn="ctr">
              <a:lnSpc>
                <a:spcPts val="2478"/>
              </a:lnSpc>
            </a:pPr>
            <a:r>
              <a:rPr lang="en-US" sz="1770" strike="noStrike" u="none">
                <a:solidFill>
                  <a:srgbClr val="01070A"/>
                </a:solidFill>
                <a:latin typeface="DM Sans"/>
                <a:ea typeface="DM Sans"/>
                <a:cs typeface="DM Sans"/>
                <a:sym typeface="DM Sans"/>
              </a:rPr>
              <a:t> Groups can schedule sessions, track progress, and stay updated.</a:t>
            </a:r>
          </a:p>
          <a:p>
            <a:pPr algn="ctr">
              <a:lnSpc>
                <a:spcPts val="2478"/>
              </a:lnSpc>
            </a:pPr>
            <a:r>
              <a:rPr lang="en-US" sz="1770" strike="noStrike" u="none">
                <a:solidFill>
                  <a:srgbClr val="01070A"/>
                </a:solidFill>
                <a:latin typeface="DM Sans"/>
                <a:ea typeface="DM Sans"/>
                <a:cs typeface="DM Sans"/>
                <a:sym typeface="DM Sans"/>
              </a:rPr>
              <a:t> Users can also discover/join open study groups based on trending topics or exam needs</a:t>
            </a:r>
          </a:p>
          <a:p>
            <a:pPr algn="ctr">
              <a:lnSpc>
                <a:spcPts val="2478"/>
              </a:lnSpc>
            </a:pPr>
          </a:p>
        </p:txBody>
      </p:sp>
      <p:grpSp>
        <p:nvGrpSpPr>
          <p:cNvPr name="Group 15" id="15"/>
          <p:cNvGrpSpPr/>
          <p:nvPr/>
        </p:nvGrpSpPr>
        <p:grpSpPr>
          <a:xfrm rot="0">
            <a:off x="7060361" y="4481624"/>
            <a:ext cx="4167278" cy="647248"/>
            <a:chOff x="0" y="0"/>
            <a:chExt cx="1008606" cy="156653"/>
          </a:xfrm>
        </p:grpSpPr>
        <p:sp>
          <p:nvSpPr>
            <p:cNvPr name="Freeform 16" id="16"/>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01070A"/>
            </a:solidFill>
            <a:ln cap="sq">
              <a:noFill/>
              <a:prstDash val="solid"/>
              <a:miter/>
            </a:ln>
          </p:spPr>
        </p:sp>
        <p:sp>
          <p:nvSpPr>
            <p:cNvPr name="TextBox 17" id="17"/>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M Sans"/>
                  <a:ea typeface="DM Sans"/>
                  <a:cs typeface="DM Sans"/>
                  <a:sym typeface="DM Sans"/>
                </a:rPr>
                <a:t>HOW IT WORKS</a:t>
              </a:r>
            </a:p>
          </p:txBody>
        </p:sp>
      </p:grpSp>
      <p:sp>
        <p:nvSpPr>
          <p:cNvPr name="TextBox 18" id="18"/>
          <p:cNvSpPr txBox="true"/>
          <p:nvPr/>
        </p:nvSpPr>
        <p:spPr>
          <a:xfrm rot="0">
            <a:off x="11845863" y="5315787"/>
            <a:ext cx="4058054" cy="3506557"/>
          </a:xfrm>
          <a:prstGeom prst="rect">
            <a:avLst/>
          </a:prstGeom>
        </p:spPr>
        <p:txBody>
          <a:bodyPr anchor="t" rtlCol="false" tIns="0" lIns="0" bIns="0" rIns="0">
            <a:spAutoFit/>
          </a:bodyPr>
          <a:lstStyle/>
          <a:p>
            <a:pPr algn="l" marL="474243" indent="-237121" lvl="1">
              <a:lnSpc>
                <a:spcPts val="3075"/>
              </a:lnSpc>
              <a:buFont typeface="Arial"/>
              <a:buChar char="•"/>
            </a:pPr>
            <a:r>
              <a:rPr lang="en-US" sz="2196">
                <a:solidFill>
                  <a:srgbClr val="01070A"/>
                </a:solidFill>
                <a:latin typeface="DM Sans"/>
                <a:ea typeface="DM Sans"/>
                <a:cs typeface="DM Sans"/>
                <a:sym typeface="DM Sans"/>
              </a:rPr>
              <a:t>🧠</a:t>
            </a:r>
            <a:r>
              <a:rPr lang="en-US" sz="2196" strike="noStrike" u="none">
                <a:solidFill>
                  <a:srgbClr val="01070A"/>
                </a:solidFill>
                <a:latin typeface="DM Sans"/>
                <a:ea typeface="DM Sans"/>
                <a:cs typeface="DM Sans"/>
                <a:sym typeface="DM Sans"/>
              </a:rPr>
              <a:t> Smart Matching reduces mismatch frustration.</a:t>
            </a:r>
          </a:p>
          <a:p>
            <a:pPr algn="l" marL="474243" indent="-237121" lvl="1">
              <a:lnSpc>
                <a:spcPts val="3075"/>
              </a:lnSpc>
              <a:buFont typeface="Arial"/>
              <a:buChar char="•"/>
            </a:pPr>
            <a:r>
              <a:rPr lang="en-US" sz="2196" strike="noStrike" u="none">
                <a:solidFill>
                  <a:srgbClr val="01070A"/>
                </a:solidFill>
                <a:latin typeface="DM Sans"/>
                <a:ea typeface="DM Sans"/>
                <a:cs typeface="DM Sans"/>
                <a:sym typeface="DM Sans"/>
              </a:rPr>
              <a:t>🤝 Builds a sense of academic community.</a:t>
            </a:r>
          </a:p>
          <a:p>
            <a:pPr algn="l" marL="474243" indent="-237121" lvl="1">
              <a:lnSpc>
                <a:spcPts val="3075"/>
              </a:lnSpc>
              <a:buFont typeface="Arial"/>
              <a:buChar char="•"/>
            </a:pPr>
            <a:r>
              <a:rPr lang="en-US" sz="2196" strike="noStrike" u="none">
                <a:solidFill>
                  <a:srgbClr val="01070A"/>
                </a:solidFill>
                <a:latin typeface="DM Sans"/>
                <a:ea typeface="DM Sans"/>
                <a:cs typeface="DM Sans"/>
                <a:sym typeface="DM Sans"/>
              </a:rPr>
              <a:t>📈 Boosts peer learning, consistency, and motivation.</a:t>
            </a:r>
          </a:p>
          <a:p>
            <a:pPr algn="l">
              <a:lnSpc>
                <a:spcPts val="3075"/>
              </a:lnSpc>
            </a:pPr>
          </a:p>
        </p:txBody>
      </p:sp>
      <p:grpSp>
        <p:nvGrpSpPr>
          <p:cNvPr name="Group 19" id="19"/>
          <p:cNvGrpSpPr/>
          <p:nvPr/>
        </p:nvGrpSpPr>
        <p:grpSpPr>
          <a:xfrm rot="0">
            <a:off x="11761261" y="4481624"/>
            <a:ext cx="4167278" cy="647248"/>
            <a:chOff x="0" y="0"/>
            <a:chExt cx="1008606" cy="156653"/>
          </a:xfrm>
        </p:grpSpPr>
        <p:sp>
          <p:nvSpPr>
            <p:cNvPr name="Freeform 20" id="20"/>
            <p:cNvSpPr/>
            <p:nvPr/>
          </p:nvSpPr>
          <p:spPr>
            <a:xfrm flipH="false" flipV="false" rot="0">
              <a:off x="0" y="0"/>
              <a:ext cx="1008606" cy="156653"/>
            </a:xfrm>
            <a:custGeom>
              <a:avLst/>
              <a:gdLst/>
              <a:ahLst/>
              <a:cxnLst/>
              <a:rect r="r" b="b" t="t" l="l"/>
              <a:pathLst>
                <a:path h="156653" w="1008606">
                  <a:moveTo>
                    <a:pt x="14862" y="0"/>
                  </a:moveTo>
                  <a:lnTo>
                    <a:pt x="993744" y="0"/>
                  </a:lnTo>
                  <a:cubicBezTo>
                    <a:pt x="997686" y="0"/>
                    <a:pt x="1001466" y="1566"/>
                    <a:pt x="1004253" y="4353"/>
                  </a:cubicBezTo>
                  <a:cubicBezTo>
                    <a:pt x="1007040" y="7140"/>
                    <a:pt x="1008606" y="10921"/>
                    <a:pt x="1008606" y="14862"/>
                  </a:cubicBezTo>
                  <a:lnTo>
                    <a:pt x="1008606" y="141791"/>
                  </a:lnTo>
                  <a:cubicBezTo>
                    <a:pt x="1008606" y="145733"/>
                    <a:pt x="1007040" y="149513"/>
                    <a:pt x="1004253" y="152300"/>
                  </a:cubicBezTo>
                  <a:cubicBezTo>
                    <a:pt x="1001466" y="155088"/>
                    <a:pt x="997686" y="156653"/>
                    <a:pt x="993744" y="156653"/>
                  </a:cubicBezTo>
                  <a:lnTo>
                    <a:pt x="14862" y="156653"/>
                  </a:lnTo>
                  <a:cubicBezTo>
                    <a:pt x="10921" y="156653"/>
                    <a:pt x="7140" y="155088"/>
                    <a:pt x="4353" y="152300"/>
                  </a:cubicBezTo>
                  <a:cubicBezTo>
                    <a:pt x="1566" y="149513"/>
                    <a:pt x="0" y="145733"/>
                    <a:pt x="0" y="141791"/>
                  </a:cubicBezTo>
                  <a:lnTo>
                    <a:pt x="0" y="14862"/>
                  </a:lnTo>
                  <a:cubicBezTo>
                    <a:pt x="0" y="10921"/>
                    <a:pt x="1566" y="7140"/>
                    <a:pt x="4353" y="4353"/>
                  </a:cubicBezTo>
                  <a:cubicBezTo>
                    <a:pt x="7140" y="1566"/>
                    <a:pt x="10921" y="0"/>
                    <a:pt x="14862" y="0"/>
                  </a:cubicBezTo>
                  <a:close/>
                </a:path>
              </a:pathLst>
            </a:custGeom>
            <a:solidFill>
              <a:srgbClr val="01070A"/>
            </a:solidFill>
            <a:ln cap="sq">
              <a:noFill/>
              <a:prstDash val="solid"/>
              <a:miter/>
            </a:ln>
          </p:spPr>
        </p:sp>
        <p:sp>
          <p:nvSpPr>
            <p:cNvPr name="TextBox 21" id="21"/>
            <p:cNvSpPr txBox="true"/>
            <p:nvPr/>
          </p:nvSpPr>
          <p:spPr>
            <a:xfrm>
              <a:off x="0" y="-47625"/>
              <a:ext cx="1008606" cy="204278"/>
            </a:xfrm>
            <a:prstGeom prst="rect">
              <a:avLst/>
            </a:prstGeom>
          </p:spPr>
          <p:txBody>
            <a:bodyPr anchor="ctr" rtlCol="false" tIns="50800" lIns="50800" bIns="50800" rIns="50800"/>
            <a:lstStyle/>
            <a:p>
              <a:pPr algn="ctr">
                <a:lnSpc>
                  <a:spcPts val="3321"/>
                </a:lnSpc>
              </a:pPr>
              <a:r>
                <a:rPr lang="en-US" sz="2372">
                  <a:solidFill>
                    <a:srgbClr val="FFFFFF"/>
                  </a:solidFill>
                  <a:latin typeface="DM Sans"/>
                  <a:ea typeface="DM Sans"/>
                  <a:cs typeface="DM Sans"/>
                  <a:sym typeface="DM Sans"/>
                </a:rPr>
                <a:t>WHY IT WORKS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93123">
            <a:off x="2244226" y="1467293"/>
            <a:ext cx="13118097" cy="8000329"/>
            <a:chOff x="0" y="0"/>
            <a:chExt cx="4021842" cy="2452799"/>
          </a:xfrm>
        </p:grpSpPr>
        <p:sp>
          <p:nvSpPr>
            <p:cNvPr name="Freeform 4" id="4"/>
            <p:cNvSpPr/>
            <p:nvPr/>
          </p:nvSpPr>
          <p:spPr>
            <a:xfrm flipH="false" flipV="false" rot="0">
              <a:off x="0" y="0"/>
              <a:ext cx="4021842" cy="2452800"/>
            </a:xfrm>
            <a:custGeom>
              <a:avLst/>
              <a:gdLst/>
              <a:ahLst/>
              <a:cxnLst/>
              <a:rect r="r" b="b" t="t" l="l"/>
              <a:pathLst>
                <a:path h="2452800" w="4021842">
                  <a:moveTo>
                    <a:pt x="15344" y="0"/>
                  </a:moveTo>
                  <a:lnTo>
                    <a:pt x="4006497" y="0"/>
                  </a:lnTo>
                  <a:cubicBezTo>
                    <a:pt x="4010567" y="0"/>
                    <a:pt x="4014470" y="1617"/>
                    <a:pt x="4017347" y="4494"/>
                  </a:cubicBezTo>
                  <a:cubicBezTo>
                    <a:pt x="4020225" y="7372"/>
                    <a:pt x="4021842" y="11275"/>
                    <a:pt x="4021842" y="15344"/>
                  </a:cubicBezTo>
                  <a:lnTo>
                    <a:pt x="4021842" y="2437455"/>
                  </a:lnTo>
                  <a:cubicBezTo>
                    <a:pt x="4021842" y="2441525"/>
                    <a:pt x="4020225" y="2445428"/>
                    <a:pt x="4017347" y="2448305"/>
                  </a:cubicBezTo>
                  <a:cubicBezTo>
                    <a:pt x="4014470" y="2451183"/>
                    <a:pt x="4010567" y="2452800"/>
                    <a:pt x="4006497" y="2452800"/>
                  </a:cubicBezTo>
                  <a:lnTo>
                    <a:pt x="15344" y="2452800"/>
                  </a:lnTo>
                  <a:cubicBezTo>
                    <a:pt x="11275" y="2452800"/>
                    <a:pt x="7372" y="2451183"/>
                    <a:pt x="4494" y="2448305"/>
                  </a:cubicBezTo>
                  <a:cubicBezTo>
                    <a:pt x="1617" y="2445428"/>
                    <a:pt x="0" y="2441525"/>
                    <a:pt x="0" y="2437455"/>
                  </a:cubicBezTo>
                  <a:lnTo>
                    <a:pt x="0" y="15344"/>
                  </a:lnTo>
                  <a:cubicBezTo>
                    <a:pt x="0" y="11275"/>
                    <a:pt x="1617" y="7372"/>
                    <a:pt x="4494" y="4494"/>
                  </a:cubicBezTo>
                  <a:cubicBezTo>
                    <a:pt x="7372" y="1617"/>
                    <a:pt x="11275" y="0"/>
                    <a:pt x="15344" y="0"/>
                  </a:cubicBezTo>
                  <a:close/>
                </a:path>
              </a:pathLst>
            </a:custGeom>
            <a:solidFill>
              <a:srgbClr val="000000">
                <a:alpha val="31765"/>
              </a:srgbClr>
            </a:solidFill>
            <a:ln cap="rnd">
              <a:noFill/>
              <a:prstDash val="solid"/>
              <a:round/>
            </a:ln>
          </p:spPr>
        </p:sp>
        <p:sp>
          <p:nvSpPr>
            <p:cNvPr name="TextBox 5" id="5"/>
            <p:cNvSpPr txBox="true"/>
            <p:nvPr/>
          </p:nvSpPr>
          <p:spPr>
            <a:xfrm>
              <a:off x="0" y="-47625"/>
              <a:ext cx="4021842" cy="2500424"/>
            </a:xfrm>
            <a:prstGeom prst="rect">
              <a:avLst/>
            </a:prstGeom>
          </p:spPr>
          <p:txBody>
            <a:bodyPr anchor="ctr" rtlCol="false" tIns="50800" lIns="50800" bIns="50800" rIns="50800"/>
            <a:lstStyle/>
            <a:p>
              <a:pPr algn="ctr" marL="0" indent="0" lvl="0">
                <a:lnSpc>
                  <a:spcPts val="3210"/>
                </a:lnSpc>
                <a:spcBef>
                  <a:spcPct val="0"/>
                </a:spcBef>
              </a:pPr>
            </a:p>
          </p:txBody>
        </p:sp>
      </p:grpSp>
      <p:grpSp>
        <p:nvGrpSpPr>
          <p:cNvPr name="Group 6" id="6"/>
          <p:cNvGrpSpPr/>
          <p:nvPr/>
        </p:nvGrpSpPr>
        <p:grpSpPr>
          <a:xfrm rot="0">
            <a:off x="1921443" y="933053"/>
            <a:ext cx="12705720" cy="8334250"/>
            <a:chOff x="0" y="0"/>
            <a:chExt cx="3895412" cy="2555175"/>
          </a:xfrm>
        </p:grpSpPr>
        <p:sp>
          <p:nvSpPr>
            <p:cNvPr name="Freeform 7" id="7"/>
            <p:cNvSpPr/>
            <p:nvPr/>
          </p:nvSpPr>
          <p:spPr>
            <a:xfrm flipH="false" flipV="false" rot="0">
              <a:off x="0" y="0"/>
              <a:ext cx="3895412" cy="2555175"/>
            </a:xfrm>
            <a:custGeom>
              <a:avLst/>
              <a:gdLst/>
              <a:ahLst/>
              <a:cxnLst/>
              <a:rect r="r" b="b" t="t" l="l"/>
              <a:pathLst>
                <a:path h="2555175" w="3895412">
                  <a:moveTo>
                    <a:pt x="6703" y="0"/>
                  </a:moveTo>
                  <a:lnTo>
                    <a:pt x="3888710" y="0"/>
                  </a:lnTo>
                  <a:cubicBezTo>
                    <a:pt x="3892411" y="0"/>
                    <a:pt x="3895412" y="3001"/>
                    <a:pt x="3895412" y="6703"/>
                  </a:cubicBezTo>
                  <a:lnTo>
                    <a:pt x="3895412" y="2548473"/>
                  </a:lnTo>
                  <a:cubicBezTo>
                    <a:pt x="3895412" y="2550250"/>
                    <a:pt x="3894706" y="2551955"/>
                    <a:pt x="3893449" y="2553212"/>
                  </a:cubicBezTo>
                  <a:cubicBezTo>
                    <a:pt x="3892192" y="2554469"/>
                    <a:pt x="3890487" y="2555175"/>
                    <a:pt x="3888710" y="2555175"/>
                  </a:cubicBezTo>
                  <a:lnTo>
                    <a:pt x="6703" y="2555175"/>
                  </a:lnTo>
                  <a:cubicBezTo>
                    <a:pt x="4925" y="2555175"/>
                    <a:pt x="3220" y="2554469"/>
                    <a:pt x="1963" y="2553212"/>
                  </a:cubicBezTo>
                  <a:cubicBezTo>
                    <a:pt x="706" y="2551955"/>
                    <a:pt x="0" y="2550250"/>
                    <a:pt x="0" y="2548473"/>
                  </a:cubicBezTo>
                  <a:lnTo>
                    <a:pt x="0" y="6703"/>
                  </a:lnTo>
                  <a:cubicBezTo>
                    <a:pt x="0" y="4925"/>
                    <a:pt x="706" y="3220"/>
                    <a:pt x="1963" y="1963"/>
                  </a:cubicBezTo>
                  <a:cubicBezTo>
                    <a:pt x="3220" y="706"/>
                    <a:pt x="4925" y="0"/>
                    <a:pt x="6703" y="0"/>
                  </a:cubicBezTo>
                  <a:close/>
                </a:path>
              </a:pathLst>
            </a:custGeom>
            <a:solidFill>
              <a:srgbClr val="FFFFFF"/>
            </a:solidFill>
            <a:ln w="19050" cap="sq">
              <a:solidFill>
                <a:srgbClr val="000000"/>
              </a:solidFill>
              <a:prstDash val="solid"/>
              <a:miter/>
            </a:ln>
          </p:spPr>
        </p:sp>
        <p:sp>
          <p:nvSpPr>
            <p:cNvPr name="TextBox 8" id="8"/>
            <p:cNvSpPr txBox="true"/>
            <p:nvPr/>
          </p:nvSpPr>
          <p:spPr>
            <a:xfrm>
              <a:off x="0" y="-47625"/>
              <a:ext cx="3895412" cy="260280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true" flipV="false" rot="0">
            <a:off x="4700348" y="5021231"/>
            <a:ext cx="3131856" cy="387211"/>
          </a:xfrm>
          <a:custGeom>
            <a:avLst/>
            <a:gdLst/>
            <a:ahLst/>
            <a:cxnLst/>
            <a:rect r="r" b="b" t="t" l="l"/>
            <a:pathLst>
              <a:path h="387211" w="3131856">
                <a:moveTo>
                  <a:pt x="3131855" y="0"/>
                </a:moveTo>
                <a:lnTo>
                  <a:pt x="0" y="0"/>
                </a:lnTo>
                <a:lnTo>
                  <a:pt x="0" y="387212"/>
                </a:lnTo>
                <a:lnTo>
                  <a:pt x="3131855" y="387212"/>
                </a:lnTo>
                <a:lnTo>
                  <a:pt x="3131855"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3178043" y="4904720"/>
            <a:ext cx="1066105" cy="1066105"/>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2" id="12"/>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13" id="13"/>
          <p:cNvSpPr/>
          <p:nvPr/>
        </p:nvSpPr>
        <p:spPr>
          <a:xfrm flipH="false" flipV="false" rot="0">
            <a:off x="3367827" y="5145682"/>
            <a:ext cx="686539" cy="584182"/>
          </a:xfrm>
          <a:custGeom>
            <a:avLst/>
            <a:gdLst/>
            <a:ahLst/>
            <a:cxnLst/>
            <a:rect r="r" b="b" t="t" l="l"/>
            <a:pathLst>
              <a:path h="584182" w="686539">
                <a:moveTo>
                  <a:pt x="0" y="0"/>
                </a:moveTo>
                <a:lnTo>
                  <a:pt x="686538" y="0"/>
                </a:lnTo>
                <a:lnTo>
                  <a:pt x="686538" y="584182"/>
                </a:lnTo>
                <a:lnTo>
                  <a:pt x="0" y="58418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4" id="14"/>
          <p:cNvGrpSpPr/>
          <p:nvPr/>
        </p:nvGrpSpPr>
        <p:grpSpPr>
          <a:xfrm rot="0">
            <a:off x="3178043" y="2639921"/>
            <a:ext cx="1066105" cy="1066105"/>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6" id="16"/>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17" id="17"/>
          <p:cNvSpPr/>
          <p:nvPr/>
        </p:nvSpPr>
        <p:spPr>
          <a:xfrm flipH="false" flipV="false" rot="0">
            <a:off x="3373848" y="2930856"/>
            <a:ext cx="674495" cy="506485"/>
          </a:xfrm>
          <a:custGeom>
            <a:avLst/>
            <a:gdLst/>
            <a:ahLst/>
            <a:cxnLst/>
            <a:rect r="r" b="b" t="t" l="l"/>
            <a:pathLst>
              <a:path h="506485" w="674495">
                <a:moveTo>
                  <a:pt x="0" y="0"/>
                </a:moveTo>
                <a:lnTo>
                  <a:pt x="674496" y="0"/>
                </a:lnTo>
                <a:lnTo>
                  <a:pt x="674496" y="506485"/>
                </a:lnTo>
                <a:lnTo>
                  <a:pt x="0" y="50648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8" id="18"/>
          <p:cNvGrpSpPr/>
          <p:nvPr/>
        </p:nvGrpSpPr>
        <p:grpSpPr>
          <a:xfrm rot="0">
            <a:off x="3178043" y="7170975"/>
            <a:ext cx="1066105" cy="106610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20" id="20"/>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21" id="21"/>
          <p:cNvSpPr/>
          <p:nvPr/>
        </p:nvSpPr>
        <p:spPr>
          <a:xfrm flipH="false" flipV="false" rot="0">
            <a:off x="3464631" y="7415477"/>
            <a:ext cx="492930" cy="682901"/>
          </a:xfrm>
          <a:custGeom>
            <a:avLst/>
            <a:gdLst/>
            <a:ahLst/>
            <a:cxnLst/>
            <a:rect r="r" b="b" t="t" l="l"/>
            <a:pathLst>
              <a:path h="682901" w="492930">
                <a:moveTo>
                  <a:pt x="0" y="0"/>
                </a:moveTo>
                <a:lnTo>
                  <a:pt x="492930" y="0"/>
                </a:lnTo>
                <a:lnTo>
                  <a:pt x="492930" y="682901"/>
                </a:lnTo>
                <a:lnTo>
                  <a:pt x="0" y="68290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2" id="22"/>
          <p:cNvSpPr/>
          <p:nvPr/>
        </p:nvSpPr>
        <p:spPr>
          <a:xfrm flipH="false" flipV="false" rot="0">
            <a:off x="4592187" y="2794921"/>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4592187" y="7333736"/>
            <a:ext cx="4043515" cy="499925"/>
          </a:xfrm>
          <a:custGeom>
            <a:avLst/>
            <a:gdLst/>
            <a:ahLst/>
            <a:cxnLst/>
            <a:rect r="r" b="b" t="t" l="l"/>
            <a:pathLst>
              <a:path h="499925" w="4043515">
                <a:moveTo>
                  <a:pt x="0" y="0"/>
                </a:moveTo>
                <a:lnTo>
                  <a:pt x="4043515" y="0"/>
                </a:lnTo>
                <a:lnTo>
                  <a:pt x="4043515" y="499926"/>
                </a:lnTo>
                <a:lnTo>
                  <a:pt x="0" y="4999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4" id="24"/>
          <p:cNvSpPr/>
          <p:nvPr/>
        </p:nvSpPr>
        <p:spPr>
          <a:xfrm flipH="false" flipV="false" rot="-117286">
            <a:off x="12481505" y="1156774"/>
            <a:ext cx="3828638" cy="4509103"/>
          </a:xfrm>
          <a:custGeom>
            <a:avLst/>
            <a:gdLst/>
            <a:ahLst/>
            <a:cxnLst/>
            <a:rect r="r" b="b" t="t" l="l"/>
            <a:pathLst>
              <a:path h="4509103" w="3828638">
                <a:moveTo>
                  <a:pt x="0" y="0"/>
                </a:moveTo>
                <a:lnTo>
                  <a:pt x="3828638" y="0"/>
                </a:lnTo>
                <a:lnTo>
                  <a:pt x="3828638" y="4509103"/>
                </a:lnTo>
                <a:lnTo>
                  <a:pt x="0" y="4509103"/>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5" id="25"/>
          <p:cNvSpPr/>
          <p:nvPr/>
        </p:nvSpPr>
        <p:spPr>
          <a:xfrm flipH="false" flipV="false" rot="0">
            <a:off x="2225464" y="239562"/>
            <a:ext cx="1239167" cy="1189600"/>
          </a:xfrm>
          <a:custGeom>
            <a:avLst/>
            <a:gdLst/>
            <a:ahLst/>
            <a:cxnLst/>
            <a:rect r="r" b="b" t="t" l="l"/>
            <a:pathLst>
              <a:path h="1189600" w="1239167">
                <a:moveTo>
                  <a:pt x="0" y="0"/>
                </a:moveTo>
                <a:lnTo>
                  <a:pt x="1239167" y="0"/>
                </a:lnTo>
                <a:lnTo>
                  <a:pt x="1239167" y="1189600"/>
                </a:lnTo>
                <a:lnTo>
                  <a:pt x="0" y="11896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6" id="26"/>
          <p:cNvSpPr txBox="true"/>
          <p:nvPr/>
        </p:nvSpPr>
        <p:spPr>
          <a:xfrm rot="0">
            <a:off x="3178043" y="1305337"/>
            <a:ext cx="8894674"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Target users:</a:t>
            </a:r>
          </a:p>
        </p:txBody>
      </p:sp>
      <p:sp>
        <p:nvSpPr>
          <p:cNvPr name="TextBox 27" id="27"/>
          <p:cNvSpPr txBox="true"/>
          <p:nvPr/>
        </p:nvSpPr>
        <p:spPr>
          <a:xfrm rot="0">
            <a:off x="4592187" y="3192844"/>
            <a:ext cx="6696355" cy="1060896"/>
          </a:xfrm>
          <a:prstGeom prst="rect">
            <a:avLst/>
          </a:prstGeom>
        </p:spPr>
        <p:txBody>
          <a:bodyPr anchor="t" rtlCol="false" tIns="0" lIns="0" bIns="0" rIns="0">
            <a:spAutoFit/>
          </a:bodyPr>
          <a:lstStyle/>
          <a:p>
            <a:pPr algn="l" marL="298468" indent="-149234" lvl="1">
              <a:lnSpc>
                <a:spcPts val="1935"/>
              </a:lnSpc>
              <a:buFont typeface="Arial"/>
              <a:buChar char="•"/>
            </a:pPr>
            <a:r>
              <a:rPr lang="en-US" sz="1382">
                <a:solidFill>
                  <a:srgbClr val="01070A"/>
                </a:solidFill>
                <a:latin typeface="DM Sans"/>
                <a:ea typeface="DM Sans"/>
                <a:cs typeface="DM Sans"/>
                <a:sym typeface="DM Sans"/>
              </a:rPr>
              <a:t>Stud</a:t>
            </a:r>
            <a:r>
              <a:rPr lang="en-US" sz="1382" strike="noStrike" u="none">
                <a:solidFill>
                  <a:srgbClr val="01070A"/>
                </a:solidFill>
                <a:latin typeface="DM Sans"/>
                <a:ea typeface="DM Sans"/>
                <a:cs typeface="DM Sans"/>
                <a:sym typeface="DM Sans"/>
              </a:rPr>
              <a:t>ents struggling to find consistent, like-minded study partners</a:t>
            </a:r>
          </a:p>
          <a:p>
            <a:pPr algn="l" marL="298468" indent="-149234" lvl="1">
              <a:lnSpc>
                <a:spcPts val="1935"/>
              </a:lnSpc>
              <a:buFont typeface="Arial"/>
              <a:buChar char="•"/>
            </a:pPr>
            <a:r>
              <a:rPr lang="en-US" sz="1382" strike="noStrike" u="none">
                <a:solidFill>
                  <a:srgbClr val="01070A"/>
                </a:solidFill>
                <a:latin typeface="DM Sans"/>
                <a:ea typeface="DM Sans"/>
                <a:cs typeface="DM Sans"/>
                <a:sym typeface="DM Sans"/>
              </a:rPr>
              <a:t>Learners preparing for common tests, assignments, or competitive exams</a:t>
            </a:r>
          </a:p>
          <a:p>
            <a:pPr algn="l" marL="298468" indent="-149234" lvl="1">
              <a:lnSpc>
                <a:spcPts val="1935"/>
              </a:lnSpc>
              <a:buFont typeface="Arial"/>
              <a:buChar char="•"/>
            </a:pPr>
            <a:r>
              <a:rPr lang="en-US" sz="1382" strike="noStrike" u="none">
                <a:solidFill>
                  <a:srgbClr val="01070A"/>
                </a:solidFill>
                <a:latin typeface="DM Sans"/>
                <a:ea typeface="DM Sans"/>
                <a:cs typeface="DM Sans"/>
                <a:sym typeface="DM Sans"/>
              </a:rPr>
              <a:t>Freshers and transfer students trying to build academic connections</a:t>
            </a:r>
          </a:p>
          <a:p>
            <a:pPr algn="l">
              <a:lnSpc>
                <a:spcPts val="2915"/>
              </a:lnSpc>
            </a:pPr>
          </a:p>
        </p:txBody>
      </p:sp>
      <p:sp>
        <p:nvSpPr>
          <p:cNvPr name="TextBox 28" id="28"/>
          <p:cNvSpPr txBox="true"/>
          <p:nvPr/>
        </p:nvSpPr>
        <p:spPr>
          <a:xfrm rot="0">
            <a:off x="4700348" y="4973606"/>
            <a:ext cx="4386442" cy="406226"/>
          </a:xfrm>
          <a:prstGeom prst="rect">
            <a:avLst/>
          </a:prstGeom>
        </p:spPr>
        <p:txBody>
          <a:bodyPr anchor="t" rtlCol="false" tIns="0" lIns="0" bIns="0" rIns="0">
            <a:spAutoFit/>
          </a:bodyPr>
          <a:lstStyle/>
          <a:p>
            <a:pPr algn="l">
              <a:lnSpc>
                <a:spcPts val="3334"/>
              </a:lnSpc>
            </a:pPr>
            <a:r>
              <a:rPr lang="en-US" b="true" sz="2381">
                <a:solidFill>
                  <a:srgbClr val="01070A"/>
                </a:solidFill>
                <a:latin typeface="DM Sans Bold"/>
                <a:ea typeface="DM Sans Bold"/>
                <a:cs typeface="DM Sans Bold"/>
                <a:sym typeface="DM Sans Bold"/>
              </a:rPr>
              <a:t> Pain Points Solved</a:t>
            </a:r>
          </a:p>
        </p:txBody>
      </p:sp>
      <p:sp>
        <p:nvSpPr>
          <p:cNvPr name="TextBox 29" id="29"/>
          <p:cNvSpPr txBox="true"/>
          <p:nvPr/>
        </p:nvSpPr>
        <p:spPr>
          <a:xfrm rot="0">
            <a:off x="4592187" y="5403959"/>
            <a:ext cx="6696355" cy="1166941"/>
          </a:xfrm>
          <a:prstGeom prst="rect">
            <a:avLst/>
          </a:prstGeom>
        </p:spPr>
        <p:txBody>
          <a:bodyPr anchor="t" rtlCol="false" tIns="0" lIns="0" bIns="0" rIns="0">
            <a:spAutoFit/>
          </a:bodyPr>
          <a:lstStyle/>
          <a:p>
            <a:pPr algn="l" marL="363237" indent="-181618" lvl="1">
              <a:lnSpc>
                <a:spcPts val="2355"/>
              </a:lnSpc>
              <a:buFont typeface="Arial"/>
              <a:buChar char="•"/>
            </a:pPr>
            <a:r>
              <a:rPr lang="en-US" sz="1682">
                <a:solidFill>
                  <a:srgbClr val="01070A"/>
                </a:solidFill>
                <a:latin typeface="DM Sans"/>
                <a:ea typeface="DM Sans"/>
                <a:cs typeface="DM Sans"/>
                <a:sym typeface="DM Sans"/>
              </a:rPr>
              <a:t>Difficulty in finding compatible, consistent study partners</a:t>
            </a:r>
          </a:p>
          <a:p>
            <a:pPr algn="l" marL="363237" indent="-181618" lvl="1">
              <a:lnSpc>
                <a:spcPts val="2355"/>
              </a:lnSpc>
              <a:buFont typeface="Arial"/>
              <a:buChar char="•"/>
            </a:pPr>
            <a:r>
              <a:rPr lang="en-US" sz="1682">
                <a:solidFill>
                  <a:srgbClr val="01070A"/>
                </a:solidFill>
                <a:latin typeface="DM Sans"/>
                <a:ea typeface="DM Sans"/>
                <a:cs typeface="DM Sans"/>
                <a:sym typeface="DM Sans"/>
              </a:rPr>
              <a:t>Wasted time in random or inactive WhatsApp groups</a:t>
            </a:r>
          </a:p>
          <a:p>
            <a:pPr algn="l" marL="363237" indent="-181618" lvl="1">
              <a:lnSpc>
                <a:spcPts val="2355"/>
              </a:lnSpc>
              <a:buFont typeface="Arial"/>
              <a:buChar char="•"/>
            </a:pPr>
            <a:r>
              <a:rPr lang="en-US" sz="1682">
                <a:solidFill>
                  <a:srgbClr val="01070A"/>
                </a:solidFill>
                <a:latin typeface="DM Sans"/>
                <a:ea typeface="DM Sans"/>
                <a:cs typeface="DM Sans"/>
                <a:sym typeface="DM Sans"/>
              </a:rPr>
              <a:t>Lack of structured, subject-wise peer learning</a:t>
            </a:r>
          </a:p>
          <a:p>
            <a:pPr algn="l">
              <a:lnSpc>
                <a:spcPts val="2355"/>
              </a:lnSpc>
            </a:pPr>
          </a:p>
        </p:txBody>
      </p:sp>
      <p:sp>
        <p:nvSpPr>
          <p:cNvPr name="TextBox 30" id="30"/>
          <p:cNvSpPr txBox="true"/>
          <p:nvPr/>
        </p:nvSpPr>
        <p:spPr>
          <a:xfrm rot="0">
            <a:off x="4700348" y="7286111"/>
            <a:ext cx="5690971" cy="406226"/>
          </a:xfrm>
          <a:prstGeom prst="rect">
            <a:avLst/>
          </a:prstGeom>
        </p:spPr>
        <p:txBody>
          <a:bodyPr anchor="t" rtlCol="false" tIns="0" lIns="0" bIns="0" rIns="0">
            <a:spAutoFit/>
          </a:bodyPr>
          <a:lstStyle/>
          <a:p>
            <a:pPr algn="l">
              <a:lnSpc>
                <a:spcPts val="3334"/>
              </a:lnSpc>
            </a:pPr>
            <a:r>
              <a:rPr lang="en-US" b="true" sz="2381">
                <a:solidFill>
                  <a:srgbClr val="01070A"/>
                </a:solidFill>
                <a:latin typeface="DM Sans Bold"/>
                <a:ea typeface="DM Sans Bold"/>
                <a:cs typeface="DM Sans Bold"/>
                <a:sym typeface="DM Sans Bold"/>
              </a:rPr>
              <a:t>Scholarly interpretations</a:t>
            </a:r>
          </a:p>
        </p:txBody>
      </p:sp>
      <p:sp>
        <p:nvSpPr>
          <p:cNvPr name="TextBox 31" id="31"/>
          <p:cNvSpPr txBox="true"/>
          <p:nvPr/>
        </p:nvSpPr>
        <p:spPr>
          <a:xfrm rot="0">
            <a:off x="4592187" y="7805087"/>
            <a:ext cx="5989198" cy="707836"/>
          </a:xfrm>
          <a:prstGeom prst="rect">
            <a:avLst/>
          </a:prstGeom>
        </p:spPr>
        <p:txBody>
          <a:bodyPr anchor="t" rtlCol="false" tIns="0" lIns="0" bIns="0" rIns="0">
            <a:spAutoFit/>
          </a:bodyPr>
          <a:lstStyle/>
          <a:p>
            <a:pPr algn="l" marL="298468" indent="-149234" lvl="1">
              <a:lnSpc>
                <a:spcPts val="1935"/>
              </a:lnSpc>
              <a:buFont typeface="Arial"/>
              <a:buChar char="•"/>
            </a:pPr>
            <a:r>
              <a:rPr lang="en-US" sz="1382" strike="noStrike" u="none">
                <a:solidFill>
                  <a:srgbClr val="01070A"/>
                </a:solidFill>
                <a:latin typeface="DM Sans"/>
                <a:ea typeface="DM Sans"/>
                <a:cs typeface="DM Sans"/>
                <a:sym typeface="DM Sans"/>
              </a:rPr>
              <a:t>Lorem ipsum dolor sit amet, consectetur adipiscing elit. Nulla ullamcorper nulla et blandit ultrices. Nulla aliquam congue enim. Duis imperdiet bibendum.</a:t>
            </a:r>
          </a:p>
        </p:txBody>
      </p:sp>
      <p:sp>
        <p:nvSpPr>
          <p:cNvPr name="TextBox 32" id="32"/>
          <p:cNvSpPr txBox="true"/>
          <p:nvPr/>
        </p:nvSpPr>
        <p:spPr>
          <a:xfrm rot="0">
            <a:off x="3711096" y="2797705"/>
            <a:ext cx="5622159" cy="280838"/>
          </a:xfrm>
          <a:prstGeom prst="rect">
            <a:avLst/>
          </a:prstGeom>
        </p:spPr>
        <p:txBody>
          <a:bodyPr anchor="t" rtlCol="false" tIns="0" lIns="0" bIns="0" rIns="0">
            <a:spAutoFit/>
          </a:bodyPr>
          <a:lstStyle/>
          <a:p>
            <a:pPr algn="ctr">
              <a:lnSpc>
                <a:spcPts val="2370"/>
              </a:lnSpc>
              <a:spcBef>
                <a:spcPct val="0"/>
              </a:spcBef>
            </a:pPr>
            <a:r>
              <a:rPr lang="en-US" b="true" sz="1693">
                <a:solidFill>
                  <a:srgbClr val="01070A"/>
                </a:solidFill>
                <a:latin typeface="DM Sans Bold"/>
                <a:ea typeface="DM Sans Bold"/>
                <a:cs typeface="DM Sans Bold"/>
                <a:sym typeface="DM Sans Bold"/>
              </a:rPr>
              <a:t>COLLEGE &amp; UNIVERSITY STUDENTS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037331" y="2030095"/>
            <a:ext cx="13293258" cy="6791564"/>
            <a:chOff x="0" y="0"/>
            <a:chExt cx="3501105" cy="1788725"/>
          </a:xfrm>
        </p:grpSpPr>
        <p:sp>
          <p:nvSpPr>
            <p:cNvPr name="Freeform 4" id="4"/>
            <p:cNvSpPr/>
            <p:nvPr/>
          </p:nvSpPr>
          <p:spPr>
            <a:xfrm flipH="false" flipV="false" rot="0">
              <a:off x="0" y="0"/>
              <a:ext cx="3501105" cy="1788725"/>
            </a:xfrm>
            <a:custGeom>
              <a:avLst/>
              <a:gdLst/>
              <a:ahLst/>
              <a:cxnLst/>
              <a:rect r="r" b="b" t="t" l="l"/>
              <a:pathLst>
                <a:path h="1788725" w="350110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2680632" y="2030095"/>
            <a:ext cx="13293258" cy="6791564"/>
            <a:chOff x="0" y="0"/>
            <a:chExt cx="3501105" cy="1788725"/>
          </a:xfrm>
        </p:grpSpPr>
        <p:sp>
          <p:nvSpPr>
            <p:cNvPr name="Freeform 7" id="7"/>
            <p:cNvSpPr/>
            <p:nvPr/>
          </p:nvSpPr>
          <p:spPr>
            <a:xfrm flipH="false" flipV="false" rot="0">
              <a:off x="0" y="0"/>
              <a:ext cx="3501105" cy="1788725"/>
            </a:xfrm>
            <a:custGeom>
              <a:avLst/>
              <a:gdLst/>
              <a:ahLst/>
              <a:cxnLst/>
              <a:rect r="r" b="b" t="t" l="l"/>
              <a:pathLst>
                <a:path h="1788725" w="350110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928985" y="1314623"/>
            <a:ext cx="3667332" cy="946839"/>
          </a:xfrm>
          <a:custGeom>
            <a:avLst/>
            <a:gdLst/>
            <a:ahLst/>
            <a:cxnLst/>
            <a:rect r="r" b="b" t="t" l="l"/>
            <a:pathLst>
              <a:path h="946839" w="3667332">
                <a:moveTo>
                  <a:pt x="0" y="0"/>
                </a:moveTo>
                <a:lnTo>
                  <a:pt x="3667333" y="0"/>
                </a:lnTo>
                <a:lnTo>
                  <a:pt x="3667333" y="946839"/>
                </a:lnTo>
                <a:lnTo>
                  <a:pt x="0" y="946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302188" y="5976034"/>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302188" y="413179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469465" y="5905716"/>
            <a:ext cx="6921795" cy="4114800"/>
          </a:xfrm>
          <a:custGeom>
            <a:avLst/>
            <a:gdLst/>
            <a:ahLst/>
            <a:cxnLst/>
            <a:rect r="r" b="b" t="t" l="l"/>
            <a:pathLst>
              <a:path h="4114800" w="6921795">
                <a:moveTo>
                  <a:pt x="0" y="0"/>
                </a:moveTo>
                <a:lnTo>
                  <a:pt x="6921795" y="0"/>
                </a:lnTo>
                <a:lnTo>
                  <a:pt x="692179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6332393" y="2559119"/>
            <a:ext cx="5623213"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Key Features</a:t>
            </a:r>
          </a:p>
        </p:txBody>
      </p:sp>
      <p:sp>
        <p:nvSpPr>
          <p:cNvPr name="TextBox 14" id="14"/>
          <p:cNvSpPr txBox="true"/>
          <p:nvPr/>
        </p:nvSpPr>
        <p:spPr>
          <a:xfrm rot="0">
            <a:off x="3523055" y="3588311"/>
            <a:ext cx="14088786" cy="4362829"/>
          </a:xfrm>
          <a:prstGeom prst="rect">
            <a:avLst/>
          </a:prstGeom>
        </p:spPr>
        <p:txBody>
          <a:bodyPr anchor="t" rtlCol="false" tIns="0" lIns="0" bIns="0" rIns="0">
            <a:spAutoFit/>
          </a:bodyPr>
          <a:lstStyle/>
          <a:p>
            <a:pPr algn="l">
              <a:lnSpc>
                <a:spcPts val="4980"/>
              </a:lnSpc>
            </a:pPr>
          </a:p>
          <a:p>
            <a:pPr algn="l" marL="768016" indent="-384008" lvl="1">
              <a:lnSpc>
                <a:spcPts val="4980"/>
              </a:lnSpc>
              <a:spcBef>
                <a:spcPct val="0"/>
              </a:spcBef>
              <a:buFont typeface="Arial"/>
              <a:buChar char="•"/>
            </a:pPr>
            <a:r>
              <a:rPr lang="en-US" sz="3557">
                <a:solidFill>
                  <a:srgbClr val="01070A"/>
                </a:solidFill>
                <a:latin typeface="DM Sans"/>
                <a:ea typeface="DM Sans"/>
                <a:cs typeface="DM Sans"/>
                <a:sym typeface="DM Sans"/>
              </a:rPr>
              <a:t>1. 🧠 Smart Study Gr</a:t>
            </a:r>
            <a:r>
              <a:rPr lang="en-US" sz="3557" strike="noStrike" u="none">
                <a:solidFill>
                  <a:srgbClr val="01070A"/>
                </a:solidFill>
                <a:latin typeface="DM Sans"/>
                <a:ea typeface="DM Sans"/>
                <a:cs typeface="DM Sans"/>
                <a:sym typeface="DM Sans"/>
              </a:rPr>
              <a:t>oup Matching</a:t>
            </a:r>
          </a:p>
          <a:p>
            <a:pPr algn="l" marL="768016" indent="-384008" lvl="1">
              <a:lnSpc>
                <a:spcPts val="4980"/>
              </a:lnSpc>
              <a:spcBef>
                <a:spcPct val="0"/>
              </a:spcBef>
              <a:buFont typeface="Arial"/>
              <a:buChar char="•"/>
            </a:pPr>
            <a:r>
              <a:rPr lang="en-US" sz="3557" strike="noStrike" u="none">
                <a:solidFill>
                  <a:srgbClr val="01070A"/>
                </a:solidFill>
                <a:latin typeface="DM Sans"/>
                <a:ea typeface="DM Sans"/>
                <a:cs typeface="DM Sans"/>
                <a:sym typeface="DM Sans"/>
              </a:rPr>
              <a:t>2. 📅 Dynamic Weekly Availability System</a:t>
            </a:r>
          </a:p>
          <a:p>
            <a:pPr algn="l" marL="768016" indent="-384008" lvl="1">
              <a:lnSpc>
                <a:spcPts val="4980"/>
              </a:lnSpc>
              <a:spcBef>
                <a:spcPct val="0"/>
              </a:spcBef>
              <a:buFont typeface="Arial"/>
              <a:buChar char="•"/>
            </a:pPr>
            <a:r>
              <a:rPr lang="en-US" sz="3557" strike="noStrike" u="none">
                <a:solidFill>
                  <a:srgbClr val="01070A"/>
                </a:solidFill>
                <a:latin typeface="DM Sans"/>
                <a:ea typeface="DM Sans"/>
                <a:cs typeface="DM Sans"/>
                <a:sym typeface="DM Sans"/>
              </a:rPr>
              <a:t>3. 🧾 Personalized Profiles</a:t>
            </a:r>
          </a:p>
          <a:p>
            <a:pPr algn="l" marL="768016" indent="-384008" lvl="1">
              <a:lnSpc>
                <a:spcPts val="4980"/>
              </a:lnSpc>
              <a:spcBef>
                <a:spcPct val="0"/>
              </a:spcBef>
              <a:buFont typeface="Arial"/>
              <a:buChar char="•"/>
            </a:pPr>
            <a:r>
              <a:rPr lang="en-US" sz="3557" strike="noStrike" u="none">
                <a:solidFill>
                  <a:srgbClr val="01070A"/>
                </a:solidFill>
                <a:latin typeface="DM Sans"/>
                <a:ea typeface="DM Sans"/>
                <a:cs typeface="DM Sans"/>
                <a:sym typeface="DM Sans"/>
              </a:rPr>
              <a:t>4. 👥 Group Discovery &amp; Join Requests</a:t>
            </a:r>
          </a:p>
          <a:p>
            <a:pPr algn="l" marL="768016" indent="-384008" lvl="1">
              <a:lnSpc>
                <a:spcPts val="4980"/>
              </a:lnSpc>
              <a:spcBef>
                <a:spcPct val="0"/>
              </a:spcBef>
              <a:buFont typeface="Arial"/>
              <a:buChar char="•"/>
            </a:pPr>
            <a:r>
              <a:rPr lang="en-US" sz="3557" strike="noStrike" u="none">
                <a:solidFill>
                  <a:srgbClr val="01070A"/>
                </a:solidFill>
                <a:latin typeface="DM Sans"/>
                <a:ea typeface="DM Sans"/>
                <a:cs typeface="DM Sans"/>
                <a:sym typeface="DM Sans"/>
              </a:rPr>
              <a:t>5. 🌐 College Email Authentication</a:t>
            </a:r>
          </a:p>
          <a:p>
            <a:pPr algn="l">
              <a:lnSpc>
                <a:spcPts val="498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465865" y="3097048"/>
            <a:ext cx="3283874" cy="4092904"/>
            <a:chOff x="0" y="0"/>
            <a:chExt cx="1006794" cy="1254832"/>
          </a:xfrm>
        </p:grpSpPr>
        <p:sp>
          <p:nvSpPr>
            <p:cNvPr name="Freeform 4" id="4"/>
            <p:cNvSpPr/>
            <p:nvPr/>
          </p:nvSpPr>
          <p:spPr>
            <a:xfrm flipH="false" flipV="false" rot="0">
              <a:off x="0" y="0"/>
              <a:ext cx="1006794" cy="1254833"/>
            </a:xfrm>
            <a:custGeom>
              <a:avLst/>
              <a:gdLst/>
              <a:ahLst/>
              <a:cxnLst/>
              <a:rect r="r" b="b" t="t" l="l"/>
              <a:pathLst>
                <a:path h="1254833" w="1006794">
                  <a:moveTo>
                    <a:pt x="25933" y="0"/>
                  </a:moveTo>
                  <a:lnTo>
                    <a:pt x="980861" y="0"/>
                  </a:lnTo>
                  <a:cubicBezTo>
                    <a:pt x="987739" y="0"/>
                    <a:pt x="994335" y="2732"/>
                    <a:pt x="999198" y="7596"/>
                  </a:cubicBezTo>
                  <a:cubicBezTo>
                    <a:pt x="1004062" y="12459"/>
                    <a:pt x="1006794" y="19055"/>
                    <a:pt x="1006794" y="25933"/>
                  </a:cubicBezTo>
                  <a:lnTo>
                    <a:pt x="1006794" y="1228899"/>
                  </a:lnTo>
                  <a:cubicBezTo>
                    <a:pt x="1006794" y="1243222"/>
                    <a:pt x="995183" y="1254833"/>
                    <a:pt x="980861" y="1254833"/>
                  </a:cubicBezTo>
                  <a:lnTo>
                    <a:pt x="25933" y="1254833"/>
                  </a:lnTo>
                  <a:cubicBezTo>
                    <a:pt x="11611" y="1254833"/>
                    <a:pt x="0" y="1243222"/>
                    <a:pt x="0" y="1228899"/>
                  </a:cubicBezTo>
                  <a:lnTo>
                    <a:pt x="0" y="25933"/>
                  </a:lnTo>
                  <a:cubicBezTo>
                    <a:pt x="0" y="19055"/>
                    <a:pt x="2732" y="12459"/>
                    <a:pt x="7596" y="7596"/>
                  </a:cubicBezTo>
                  <a:cubicBezTo>
                    <a:pt x="12459" y="2732"/>
                    <a:pt x="19055" y="0"/>
                    <a:pt x="25933" y="0"/>
                  </a:cubicBezTo>
                  <a:close/>
                </a:path>
              </a:pathLst>
            </a:custGeom>
            <a:solidFill>
              <a:srgbClr val="FFFFFF"/>
            </a:solidFill>
            <a:ln w="66675" cap="sq">
              <a:solidFill>
                <a:srgbClr val="000000"/>
              </a:solidFill>
              <a:prstDash val="solid"/>
              <a:miter/>
            </a:ln>
          </p:spPr>
        </p:sp>
        <p:sp>
          <p:nvSpPr>
            <p:cNvPr name="TextBox 5" id="5"/>
            <p:cNvSpPr txBox="true"/>
            <p:nvPr/>
          </p:nvSpPr>
          <p:spPr>
            <a:xfrm>
              <a:off x="0" y="-47625"/>
              <a:ext cx="1006794" cy="1302457"/>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0">
            <a:off x="2951815" y="3360253"/>
            <a:ext cx="1066105" cy="106610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8" id="8"/>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9" id="9"/>
          <p:cNvSpPr/>
          <p:nvPr/>
        </p:nvSpPr>
        <p:spPr>
          <a:xfrm flipH="false" flipV="false" rot="0">
            <a:off x="4373756" y="3369690"/>
            <a:ext cx="1468090" cy="1577050"/>
          </a:xfrm>
          <a:custGeom>
            <a:avLst/>
            <a:gdLst/>
            <a:ahLst/>
            <a:cxnLst/>
            <a:rect r="r" b="b" t="t" l="l"/>
            <a:pathLst>
              <a:path h="1577050" w="1468090">
                <a:moveTo>
                  <a:pt x="0" y="0"/>
                </a:moveTo>
                <a:lnTo>
                  <a:pt x="1468091" y="0"/>
                </a:lnTo>
                <a:lnTo>
                  <a:pt x="1468091" y="1577051"/>
                </a:lnTo>
                <a:lnTo>
                  <a:pt x="0" y="157705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7768613" y="3097048"/>
            <a:ext cx="3283874" cy="4092904"/>
            <a:chOff x="0" y="0"/>
            <a:chExt cx="1006794" cy="1254832"/>
          </a:xfrm>
        </p:grpSpPr>
        <p:sp>
          <p:nvSpPr>
            <p:cNvPr name="Freeform 11" id="11"/>
            <p:cNvSpPr/>
            <p:nvPr/>
          </p:nvSpPr>
          <p:spPr>
            <a:xfrm flipH="false" flipV="false" rot="0">
              <a:off x="0" y="0"/>
              <a:ext cx="1006794" cy="1254833"/>
            </a:xfrm>
            <a:custGeom>
              <a:avLst/>
              <a:gdLst/>
              <a:ahLst/>
              <a:cxnLst/>
              <a:rect r="r" b="b" t="t" l="l"/>
              <a:pathLst>
                <a:path h="1254833" w="1006794">
                  <a:moveTo>
                    <a:pt x="25933" y="0"/>
                  </a:moveTo>
                  <a:lnTo>
                    <a:pt x="980861" y="0"/>
                  </a:lnTo>
                  <a:cubicBezTo>
                    <a:pt x="987739" y="0"/>
                    <a:pt x="994335" y="2732"/>
                    <a:pt x="999198" y="7596"/>
                  </a:cubicBezTo>
                  <a:cubicBezTo>
                    <a:pt x="1004062" y="12459"/>
                    <a:pt x="1006794" y="19055"/>
                    <a:pt x="1006794" y="25933"/>
                  </a:cubicBezTo>
                  <a:lnTo>
                    <a:pt x="1006794" y="1228899"/>
                  </a:lnTo>
                  <a:cubicBezTo>
                    <a:pt x="1006794" y="1243222"/>
                    <a:pt x="995183" y="1254833"/>
                    <a:pt x="980861" y="1254833"/>
                  </a:cubicBezTo>
                  <a:lnTo>
                    <a:pt x="25933" y="1254833"/>
                  </a:lnTo>
                  <a:cubicBezTo>
                    <a:pt x="11611" y="1254833"/>
                    <a:pt x="0" y="1243222"/>
                    <a:pt x="0" y="1228899"/>
                  </a:cubicBezTo>
                  <a:lnTo>
                    <a:pt x="0" y="25933"/>
                  </a:lnTo>
                  <a:cubicBezTo>
                    <a:pt x="0" y="19055"/>
                    <a:pt x="2732" y="12459"/>
                    <a:pt x="7596" y="7596"/>
                  </a:cubicBezTo>
                  <a:cubicBezTo>
                    <a:pt x="12459" y="2732"/>
                    <a:pt x="19055" y="0"/>
                    <a:pt x="25933" y="0"/>
                  </a:cubicBezTo>
                  <a:close/>
                </a:path>
              </a:pathLst>
            </a:custGeom>
            <a:solidFill>
              <a:srgbClr val="FFFFFF"/>
            </a:solidFill>
            <a:ln w="66675" cap="sq">
              <a:solidFill>
                <a:srgbClr val="000000"/>
              </a:solidFill>
              <a:prstDash val="solid"/>
              <a:miter/>
            </a:ln>
          </p:spPr>
        </p:sp>
        <p:sp>
          <p:nvSpPr>
            <p:cNvPr name="TextBox 12" id="12"/>
            <p:cNvSpPr txBox="true"/>
            <p:nvPr/>
          </p:nvSpPr>
          <p:spPr>
            <a:xfrm>
              <a:off x="0" y="-47625"/>
              <a:ext cx="1006794" cy="1302457"/>
            </a:xfrm>
            <a:prstGeom prst="rect">
              <a:avLst/>
            </a:prstGeom>
          </p:spPr>
          <p:txBody>
            <a:bodyPr anchor="ctr" rtlCol="false" tIns="50800" lIns="50800" bIns="50800" rIns="50800"/>
            <a:lstStyle/>
            <a:p>
              <a:pPr algn="ctr">
                <a:lnSpc>
                  <a:spcPts val="3210"/>
                </a:lnSpc>
              </a:pPr>
            </a:p>
          </p:txBody>
        </p:sp>
      </p:grpSp>
      <p:grpSp>
        <p:nvGrpSpPr>
          <p:cNvPr name="Group 13" id="13"/>
          <p:cNvGrpSpPr/>
          <p:nvPr/>
        </p:nvGrpSpPr>
        <p:grpSpPr>
          <a:xfrm rot="0">
            <a:off x="7254563" y="3360253"/>
            <a:ext cx="1066105" cy="1066105"/>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15" id="15"/>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grpSp>
        <p:nvGrpSpPr>
          <p:cNvPr name="Group 16" id="16"/>
          <p:cNvGrpSpPr/>
          <p:nvPr/>
        </p:nvGrpSpPr>
        <p:grpSpPr>
          <a:xfrm rot="0">
            <a:off x="12052311" y="3097048"/>
            <a:ext cx="3283874" cy="4092904"/>
            <a:chOff x="0" y="0"/>
            <a:chExt cx="1006794" cy="1254832"/>
          </a:xfrm>
        </p:grpSpPr>
        <p:sp>
          <p:nvSpPr>
            <p:cNvPr name="Freeform 17" id="17"/>
            <p:cNvSpPr/>
            <p:nvPr/>
          </p:nvSpPr>
          <p:spPr>
            <a:xfrm flipH="false" flipV="false" rot="0">
              <a:off x="0" y="0"/>
              <a:ext cx="1006794" cy="1254833"/>
            </a:xfrm>
            <a:custGeom>
              <a:avLst/>
              <a:gdLst/>
              <a:ahLst/>
              <a:cxnLst/>
              <a:rect r="r" b="b" t="t" l="l"/>
              <a:pathLst>
                <a:path h="1254833" w="1006794">
                  <a:moveTo>
                    <a:pt x="25933" y="0"/>
                  </a:moveTo>
                  <a:lnTo>
                    <a:pt x="980861" y="0"/>
                  </a:lnTo>
                  <a:cubicBezTo>
                    <a:pt x="987739" y="0"/>
                    <a:pt x="994335" y="2732"/>
                    <a:pt x="999198" y="7596"/>
                  </a:cubicBezTo>
                  <a:cubicBezTo>
                    <a:pt x="1004062" y="12459"/>
                    <a:pt x="1006794" y="19055"/>
                    <a:pt x="1006794" y="25933"/>
                  </a:cubicBezTo>
                  <a:lnTo>
                    <a:pt x="1006794" y="1228899"/>
                  </a:lnTo>
                  <a:cubicBezTo>
                    <a:pt x="1006794" y="1243222"/>
                    <a:pt x="995183" y="1254833"/>
                    <a:pt x="980861" y="1254833"/>
                  </a:cubicBezTo>
                  <a:lnTo>
                    <a:pt x="25933" y="1254833"/>
                  </a:lnTo>
                  <a:cubicBezTo>
                    <a:pt x="11611" y="1254833"/>
                    <a:pt x="0" y="1243222"/>
                    <a:pt x="0" y="1228899"/>
                  </a:cubicBezTo>
                  <a:lnTo>
                    <a:pt x="0" y="25933"/>
                  </a:lnTo>
                  <a:cubicBezTo>
                    <a:pt x="0" y="19055"/>
                    <a:pt x="2732" y="12459"/>
                    <a:pt x="7596" y="7596"/>
                  </a:cubicBezTo>
                  <a:cubicBezTo>
                    <a:pt x="12459" y="2732"/>
                    <a:pt x="19055" y="0"/>
                    <a:pt x="25933" y="0"/>
                  </a:cubicBezTo>
                  <a:close/>
                </a:path>
              </a:pathLst>
            </a:custGeom>
            <a:solidFill>
              <a:srgbClr val="FFFFFF"/>
            </a:solidFill>
            <a:ln w="66675" cap="sq">
              <a:solidFill>
                <a:srgbClr val="000000"/>
              </a:solidFill>
              <a:prstDash val="solid"/>
              <a:miter/>
            </a:ln>
          </p:spPr>
        </p:sp>
        <p:sp>
          <p:nvSpPr>
            <p:cNvPr name="TextBox 18" id="18"/>
            <p:cNvSpPr txBox="true"/>
            <p:nvPr/>
          </p:nvSpPr>
          <p:spPr>
            <a:xfrm>
              <a:off x="0" y="-47625"/>
              <a:ext cx="1006794" cy="1302457"/>
            </a:xfrm>
            <a:prstGeom prst="rect">
              <a:avLst/>
            </a:prstGeom>
          </p:spPr>
          <p:txBody>
            <a:bodyPr anchor="ctr" rtlCol="false" tIns="50800" lIns="50800" bIns="50800" rIns="50800"/>
            <a:lstStyle/>
            <a:p>
              <a:pPr algn="ctr">
                <a:lnSpc>
                  <a:spcPts val="3210"/>
                </a:lnSpc>
              </a:pPr>
            </a:p>
          </p:txBody>
        </p:sp>
      </p:grpSp>
      <p:grpSp>
        <p:nvGrpSpPr>
          <p:cNvPr name="Group 19" id="19"/>
          <p:cNvGrpSpPr/>
          <p:nvPr/>
        </p:nvGrpSpPr>
        <p:grpSpPr>
          <a:xfrm rot="0">
            <a:off x="11538262" y="3360253"/>
            <a:ext cx="1066105" cy="1066105"/>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1070A"/>
            </a:solidFill>
            <a:ln cap="sq">
              <a:noFill/>
              <a:prstDash val="solid"/>
              <a:miter/>
            </a:ln>
          </p:spPr>
        </p:sp>
        <p:sp>
          <p:nvSpPr>
            <p:cNvPr name="TextBox 21" id="21"/>
            <p:cNvSpPr txBox="true"/>
            <p:nvPr/>
          </p:nvSpPr>
          <p:spPr>
            <a:xfrm>
              <a:off x="76200" y="9525"/>
              <a:ext cx="660400" cy="727075"/>
            </a:xfrm>
            <a:prstGeom prst="rect">
              <a:avLst/>
            </a:prstGeom>
          </p:spPr>
          <p:txBody>
            <a:bodyPr anchor="ctr" rtlCol="false" tIns="50800" lIns="50800" bIns="50800" rIns="50800"/>
            <a:lstStyle/>
            <a:p>
              <a:pPr algn="ctr" marL="0" indent="0" lvl="1">
                <a:lnSpc>
                  <a:spcPts val="5141"/>
                </a:lnSpc>
                <a:spcBef>
                  <a:spcPct val="0"/>
                </a:spcBef>
              </a:pPr>
            </a:p>
          </p:txBody>
        </p:sp>
      </p:grpSp>
      <p:sp>
        <p:nvSpPr>
          <p:cNvPr name="Freeform 22" id="22"/>
          <p:cNvSpPr/>
          <p:nvPr/>
        </p:nvSpPr>
        <p:spPr>
          <a:xfrm flipH="false" flipV="false" rot="0">
            <a:off x="8922512" y="3369690"/>
            <a:ext cx="1287446" cy="1577050"/>
          </a:xfrm>
          <a:custGeom>
            <a:avLst/>
            <a:gdLst/>
            <a:ahLst/>
            <a:cxnLst/>
            <a:rect r="r" b="b" t="t" l="l"/>
            <a:pathLst>
              <a:path h="1577050" w="1287446">
                <a:moveTo>
                  <a:pt x="0" y="0"/>
                </a:moveTo>
                <a:lnTo>
                  <a:pt x="1287446" y="0"/>
                </a:lnTo>
                <a:lnTo>
                  <a:pt x="1287446" y="1577051"/>
                </a:lnTo>
                <a:lnTo>
                  <a:pt x="0" y="15770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3" id="23"/>
          <p:cNvSpPr/>
          <p:nvPr/>
        </p:nvSpPr>
        <p:spPr>
          <a:xfrm flipH="false" flipV="false" rot="0">
            <a:off x="13086769" y="3424821"/>
            <a:ext cx="1214958" cy="1386363"/>
          </a:xfrm>
          <a:custGeom>
            <a:avLst/>
            <a:gdLst/>
            <a:ahLst/>
            <a:cxnLst/>
            <a:rect r="r" b="b" t="t" l="l"/>
            <a:pathLst>
              <a:path h="1386363" w="1214958">
                <a:moveTo>
                  <a:pt x="0" y="0"/>
                </a:moveTo>
                <a:lnTo>
                  <a:pt x="1214958" y="0"/>
                </a:lnTo>
                <a:lnTo>
                  <a:pt x="1214958" y="1386362"/>
                </a:lnTo>
                <a:lnTo>
                  <a:pt x="0" y="13863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4" id="24"/>
          <p:cNvSpPr/>
          <p:nvPr/>
        </p:nvSpPr>
        <p:spPr>
          <a:xfrm flipH="false" flipV="false" rot="0">
            <a:off x="-2154839" y="5483634"/>
            <a:ext cx="6367078" cy="5335932"/>
          </a:xfrm>
          <a:custGeom>
            <a:avLst/>
            <a:gdLst/>
            <a:ahLst/>
            <a:cxnLst/>
            <a:rect r="r" b="b" t="t" l="l"/>
            <a:pathLst>
              <a:path h="5335932" w="6367078">
                <a:moveTo>
                  <a:pt x="0" y="0"/>
                </a:moveTo>
                <a:lnTo>
                  <a:pt x="6367078" y="0"/>
                </a:lnTo>
                <a:lnTo>
                  <a:pt x="6367078" y="5335932"/>
                </a:lnTo>
                <a:lnTo>
                  <a:pt x="0" y="533593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25" id="25"/>
          <p:cNvSpPr/>
          <p:nvPr/>
        </p:nvSpPr>
        <p:spPr>
          <a:xfrm flipH="false" flipV="false" rot="0">
            <a:off x="14076256" y="7189952"/>
            <a:ext cx="5261408" cy="3309904"/>
          </a:xfrm>
          <a:custGeom>
            <a:avLst/>
            <a:gdLst/>
            <a:ahLst/>
            <a:cxnLst/>
            <a:rect r="r" b="b" t="t" l="l"/>
            <a:pathLst>
              <a:path h="3309904" w="5261408">
                <a:moveTo>
                  <a:pt x="0" y="0"/>
                </a:moveTo>
                <a:lnTo>
                  <a:pt x="5261408" y="0"/>
                </a:lnTo>
                <a:lnTo>
                  <a:pt x="5261408" y="3309904"/>
                </a:lnTo>
                <a:lnTo>
                  <a:pt x="0" y="330990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6" id="26"/>
          <p:cNvSpPr txBox="true"/>
          <p:nvPr/>
        </p:nvSpPr>
        <p:spPr>
          <a:xfrm rot="0">
            <a:off x="6148747" y="1219539"/>
            <a:ext cx="5990506" cy="1086934"/>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Innovations</a:t>
            </a:r>
          </a:p>
        </p:txBody>
      </p:sp>
      <p:sp>
        <p:nvSpPr>
          <p:cNvPr name="TextBox 27" id="27"/>
          <p:cNvSpPr txBox="true"/>
          <p:nvPr/>
        </p:nvSpPr>
        <p:spPr>
          <a:xfrm rot="0">
            <a:off x="3603391" y="5171758"/>
            <a:ext cx="3008821" cy="1897192"/>
          </a:xfrm>
          <a:prstGeom prst="rect">
            <a:avLst/>
          </a:prstGeom>
        </p:spPr>
        <p:txBody>
          <a:bodyPr anchor="t" rtlCol="false" tIns="0" lIns="0" bIns="0" rIns="0">
            <a:spAutoFit/>
          </a:bodyPr>
          <a:lstStyle/>
          <a:p>
            <a:pPr algn="ctr" marL="471184" indent="-235592" lvl="1">
              <a:lnSpc>
                <a:spcPts val="3055"/>
              </a:lnSpc>
              <a:buFont typeface="Arial"/>
              <a:buChar char="•"/>
            </a:pPr>
            <a:r>
              <a:rPr lang="en-US" sz="2182">
                <a:solidFill>
                  <a:srgbClr val="01070A"/>
                </a:solidFill>
                <a:latin typeface="DM Sans"/>
                <a:ea typeface="DM Sans"/>
                <a:cs typeface="DM Sans"/>
                <a:sym typeface="DM Sans"/>
              </a:rPr>
              <a:t>P</a:t>
            </a:r>
            <a:r>
              <a:rPr lang="en-US" sz="2182" strike="noStrike" u="none">
                <a:solidFill>
                  <a:srgbClr val="01070A"/>
                </a:solidFill>
                <a:latin typeface="DM Sans"/>
                <a:ea typeface="DM Sans"/>
                <a:cs typeface="DM Sans"/>
                <a:sym typeface="DM Sans"/>
              </a:rPr>
              <a:t>ersonalized Group Matching</a:t>
            </a:r>
          </a:p>
          <a:p>
            <a:pPr algn="ctr" marL="471184" indent="-235592" lvl="1">
              <a:lnSpc>
                <a:spcPts val="3055"/>
              </a:lnSpc>
              <a:buFont typeface="Arial"/>
              <a:buChar char="•"/>
            </a:pPr>
            <a:r>
              <a:rPr lang="en-US" sz="2182" strike="noStrike" u="none">
                <a:solidFill>
                  <a:srgbClr val="01070A"/>
                </a:solidFill>
                <a:latin typeface="DM Sans"/>
                <a:ea typeface="DM Sans"/>
                <a:cs typeface="DM Sans"/>
                <a:sym typeface="DM Sans"/>
              </a:rPr>
              <a:t>Multi-Factor Compatibility Model</a:t>
            </a:r>
          </a:p>
        </p:txBody>
      </p:sp>
      <p:sp>
        <p:nvSpPr>
          <p:cNvPr name="TextBox 28" id="28"/>
          <p:cNvSpPr txBox="true"/>
          <p:nvPr/>
        </p:nvSpPr>
        <p:spPr>
          <a:xfrm rot="0">
            <a:off x="2966040" y="3559119"/>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ea typeface="Carelia"/>
                <a:cs typeface="Carelia"/>
                <a:sym typeface="Carelia"/>
              </a:rPr>
              <a:t>01</a:t>
            </a:r>
          </a:p>
        </p:txBody>
      </p:sp>
      <p:sp>
        <p:nvSpPr>
          <p:cNvPr name="TextBox 29" id="29"/>
          <p:cNvSpPr txBox="true"/>
          <p:nvPr/>
        </p:nvSpPr>
        <p:spPr>
          <a:xfrm rot="0">
            <a:off x="7906139" y="5181283"/>
            <a:ext cx="3146347" cy="1433477"/>
          </a:xfrm>
          <a:prstGeom prst="rect">
            <a:avLst/>
          </a:prstGeom>
        </p:spPr>
        <p:txBody>
          <a:bodyPr anchor="t" rtlCol="false" tIns="0" lIns="0" bIns="0" rIns="0">
            <a:spAutoFit/>
          </a:bodyPr>
          <a:lstStyle/>
          <a:p>
            <a:pPr algn="ctr" marL="402416" indent="-201208" lvl="1">
              <a:lnSpc>
                <a:spcPts val="2609"/>
              </a:lnSpc>
              <a:buFont typeface="Arial"/>
              <a:buChar char="•"/>
            </a:pPr>
            <a:r>
              <a:rPr lang="en-US" sz="1863">
                <a:solidFill>
                  <a:srgbClr val="01070A"/>
                </a:solidFill>
                <a:latin typeface="DM Sans"/>
                <a:ea typeface="DM Sans"/>
                <a:cs typeface="DM Sans"/>
                <a:sym typeface="DM Sans"/>
              </a:rPr>
              <a:t>Multi-Factor Compatibility Model</a:t>
            </a:r>
          </a:p>
          <a:p>
            <a:pPr algn="ctr" marL="488775" indent="-244388" lvl="1">
              <a:lnSpc>
                <a:spcPts val="3169"/>
              </a:lnSpc>
              <a:buFont typeface="Arial"/>
              <a:buChar char="•"/>
            </a:pPr>
            <a:r>
              <a:rPr lang="en-US" sz="2263" strike="noStrike" u="none">
                <a:solidFill>
                  <a:srgbClr val="01070A"/>
                </a:solidFill>
                <a:latin typeface="DM Sans"/>
                <a:ea typeface="DM Sans"/>
                <a:cs typeface="DM Sans"/>
                <a:sym typeface="DM Sans"/>
              </a:rPr>
              <a:t>. Scalable Social-Academic Utility</a:t>
            </a:r>
          </a:p>
        </p:txBody>
      </p:sp>
      <p:sp>
        <p:nvSpPr>
          <p:cNvPr name="TextBox 30" id="30"/>
          <p:cNvSpPr txBox="true"/>
          <p:nvPr/>
        </p:nvSpPr>
        <p:spPr>
          <a:xfrm rot="0">
            <a:off x="7287791" y="3559119"/>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ea typeface="Carelia"/>
                <a:cs typeface="Carelia"/>
                <a:sym typeface="Carelia"/>
              </a:rPr>
              <a:t>02</a:t>
            </a:r>
          </a:p>
        </p:txBody>
      </p:sp>
      <p:sp>
        <p:nvSpPr>
          <p:cNvPr name="TextBox 31" id="31"/>
          <p:cNvSpPr txBox="true"/>
          <p:nvPr/>
        </p:nvSpPr>
        <p:spPr>
          <a:xfrm rot="0">
            <a:off x="12071662" y="5181283"/>
            <a:ext cx="3217768" cy="1429397"/>
          </a:xfrm>
          <a:prstGeom prst="rect">
            <a:avLst/>
          </a:prstGeom>
        </p:spPr>
        <p:txBody>
          <a:bodyPr anchor="t" rtlCol="false" tIns="0" lIns="0" bIns="0" rIns="0">
            <a:spAutoFit/>
          </a:bodyPr>
          <a:lstStyle/>
          <a:p>
            <a:pPr algn="ctr" marL="411551" indent="-205775" lvl="1">
              <a:lnSpc>
                <a:spcPts val="2668"/>
              </a:lnSpc>
              <a:buFont typeface="Arial"/>
              <a:buChar char="•"/>
            </a:pPr>
            <a:r>
              <a:rPr lang="en-US" sz="1906">
                <a:solidFill>
                  <a:srgbClr val="01070A"/>
                </a:solidFill>
                <a:latin typeface="DM Sans"/>
                <a:ea typeface="DM Sans"/>
                <a:cs typeface="DM Sans"/>
                <a:sym typeface="DM Sans"/>
              </a:rPr>
              <a:t>Ga</a:t>
            </a:r>
            <a:r>
              <a:rPr lang="en-US" sz="1906" strike="noStrike" u="none">
                <a:solidFill>
                  <a:srgbClr val="01070A"/>
                </a:solidFill>
                <a:latin typeface="DM Sans"/>
                <a:ea typeface="DM Sans"/>
                <a:cs typeface="DM Sans"/>
                <a:sym typeface="DM Sans"/>
              </a:rPr>
              <a:t>mification &amp; </a:t>
            </a:r>
          </a:p>
          <a:p>
            <a:pPr algn="ctr">
              <a:lnSpc>
                <a:spcPts val="2668"/>
              </a:lnSpc>
            </a:pPr>
            <a:r>
              <a:rPr lang="en-US" sz="1906" strike="noStrike" u="none">
                <a:solidFill>
                  <a:srgbClr val="01070A"/>
                </a:solidFill>
                <a:latin typeface="DM Sans"/>
                <a:ea typeface="DM Sans"/>
                <a:cs typeface="DM Sans"/>
                <a:sym typeface="DM Sans"/>
              </a:rPr>
              <a:t>Streak</a:t>
            </a:r>
          </a:p>
          <a:p>
            <a:pPr algn="ctr" marL="478789" indent="-239394" lvl="1">
              <a:lnSpc>
                <a:spcPts val="3104"/>
              </a:lnSpc>
              <a:buFont typeface="Arial"/>
              <a:buChar char="•"/>
            </a:pPr>
            <a:r>
              <a:rPr lang="en-US" sz="2217" strike="noStrike" u="none">
                <a:solidFill>
                  <a:srgbClr val="01070A"/>
                </a:solidFill>
                <a:latin typeface="DM Sans"/>
                <a:ea typeface="DM Sans"/>
                <a:cs typeface="DM Sans"/>
                <a:sym typeface="DM Sans"/>
              </a:rPr>
              <a:t>AI-Based Recommendations</a:t>
            </a:r>
          </a:p>
        </p:txBody>
      </p:sp>
      <p:sp>
        <p:nvSpPr>
          <p:cNvPr name="TextBox 32" id="32"/>
          <p:cNvSpPr txBox="true"/>
          <p:nvPr/>
        </p:nvSpPr>
        <p:spPr>
          <a:xfrm rot="0">
            <a:off x="11571490" y="3559119"/>
            <a:ext cx="999650" cy="785190"/>
          </a:xfrm>
          <a:prstGeom prst="rect">
            <a:avLst/>
          </a:prstGeom>
        </p:spPr>
        <p:txBody>
          <a:bodyPr anchor="t" rtlCol="false" tIns="0" lIns="0" bIns="0" rIns="0">
            <a:spAutoFit/>
          </a:bodyPr>
          <a:lstStyle/>
          <a:p>
            <a:pPr algn="ctr" marL="0" indent="0" lvl="0">
              <a:lnSpc>
                <a:spcPts val="6596"/>
              </a:lnSpc>
              <a:spcBef>
                <a:spcPct val="0"/>
              </a:spcBef>
            </a:pPr>
            <a:r>
              <a:rPr lang="en-US" sz="4712">
                <a:solidFill>
                  <a:srgbClr val="FFFFFF"/>
                </a:solidFill>
                <a:latin typeface="Carelia"/>
                <a:ea typeface="Carelia"/>
                <a:cs typeface="Carelia"/>
                <a:sym typeface="Carelia"/>
              </a:rPr>
              <a:t>03</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5555" r="0" b="-5555"/>
            </a:stretch>
          </a:blipFill>
        </p:spPr>
      </p:sp>
      <p:grpSp>
        <p:nvGrpSpPr>
          <p:cNvPr name="Group 3" id="3"/>
          <p:cNvGrpSpPr/>
          <p:nvPr/>
        </p:nvGrpSpPr>
        <p:grpSpPr>
          <a:xfrm rot="0">
            <a:off x="3037331" y="2030095"/>
            <a:ext cx="13293258" cy="6791564"/>
            <a:chOff x="0" y="0"/>
            <a:chExt cx="3501105" cy="1788725"/>
          </a:xfrm>
        </p:grpSpPr>
        <p:sp>
          <p:nvSpPr>
            <p:cNvPr name="Freeform 4" id="4"/>
            <p:cNvSpPr/>
            <p:nvPr/>
          </p:nvSpPr>
          <p:spPr>
            <a:xfrm flipH="false" flipV="false" rot="0">
              <a:off x="0" y="0"/>
              <a:ext cx="3501105" cy="1788725"/>
            </a:xfrm>
            <a:custGeom>
              <a:avLst/>
              <a:gdLst/>
              <a:ahLst/>
              <a:cxnLst/>
              <a:rect r="r" b="b" t="t" l="l"/>
              <a:pathLst>
                <a:path h="1788725" w="3501105">
                  <a:moveTo>
                    <a:pt x="0" y="0"/>
                  </a:moveTo>
                  <a:lnTo>
                    <a:pt x="3501105" y="0"/>
                  </a:lnTo>
                  <a:lnTo>
                    <a:pt x="3501105" y="1788725"/>
                  </a:lnTo>
                  <a:lnTo>
                    <a:pt x="0" y="1788725"/>
                  </a:lnTo>
                  <a:close/>
                </a:path>
              </a:pathLst>
            </a:custGeom>
            <a:solidFill>
              <a:srgbClr val="000000">
                <a:alpha val="31765"/>
              </a:srgbClr>
            </a:solidFill>
            <a:ln w="38100" cap="sq">
              <a:solidFill>
                <a:srgbClr val="000000">
                  <a:alpha val="31765"/>
                </a:srgbClr>
              </a:solidFill>
              <a:prstDash val="solid"/>
              <a:miter/>
            </a:ln>
          </p:spPr>
        </p:sp>
        <p:sp>
          <p:nvSpPr>
            <p:cNvPr name="TextBox 5" id="5"/>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grpSp>
        <p:nvGrpSpPr>
          <p:cNvPr name="Group 6" id="6"/>
          <p:cNvGrpSpPr/>
          <p:nvPr/>
        </p:nvGrpSpPr>
        <p:grpSpPr>
          <a:xfrm rot="-147716">
            <a:off x="2497371" y="1747718"/>
            <a:ext cx="13293258" cy="6791564"/>
            <a:chOff x="0" y="0"/>
            <a:chExt cx="3501105" cy="1788725"/>
          </a:xfrm>
        </p:grpSpPr>
        <p:sp>
          <p:nvSpPr>
            <p:cNvPr name="Freeform 7" id="7"/>
            <p:cNvSpPr/>
            <p:nvPr/>
          </p:nvSpPr>
          <p:spPr>
            <a:xfrm flipH="false" flipV="false" rot="0">
              <a:off x="0" y="0"/>
              <a:ext cx="3501105" cy="1788725"/>
            </a:xfrm>
            <a:custGeom>
              <a:avLst/>
              <a:gdLst/>
              <a:ahLst/>
              <a:cxnLst/>
              <a:rect r="r" b="b" t="t" l="l"/>
              <a:pathLst>
                <a:path h="1788725" w="3501105">
                  <a:moveTo>
                    <a:pt x="6406" y="0"/>
                  </a:moveTo>
                  <a:lnTo>
                    <a:pt x="3494699" y="0"/>
                  </a:lnTo>
                  <a:cubicBezTo>
                    <a:pt x="3496397" y="0"/>
                    <a:pt x="3498027" y="675"/>
                    <a:pt x="3499229" y="1876"/>
                  </a:cubicBezTo>
                  <a:cubicBezTo>
                    <a:pt x="3500430" y="3078"/>
                    <a:pt x="3501105" y="4707"/>
                    <a:pt x="3501105" y="6406"/>
                  </a:cubicBezTo>
                  <a:lnTo>
                    <a:pt x="3501105" y="1782318"/>
                  </a:lnTo>
                  <a:cubicBezTo>
                    <a:pt x="3501105" y="1785856"/>
                    <a:pt x="3498237" y="1788725"/>
                    <a:pt x="3494699" y="1788725"/>
                  </a:cubicBezTo>
                  <a:lnTo>
                    <a:pt x="6406" y="1788725"/>
                  </a:lnTo>
                  <a:cubicBezTo>
                    <a:pt x="4707" y="1788725"/>
                    <a:pt x="3078" y="1788050"/>
                    <a:pt x="1876" y="1786848"/>
                  </a:cubicBezTo>
                  <a:cubicBezTo>
                    <a:pt x="675" y="1785647"/>
                    <a:pt x="0" y="1784017"/>
                    <a:pt x="0" y="1782318"/>
                  </a:cubicBezTo>
                  <a:lnTo>
                    <a:pt x="0" y="6406"/>
                  </a:lnTo>
                  <a:cubicBezTo>
                    <a:pt x="0" y="4707"/>
                    <a:pt x="675" y="3078"/>
                    <a:pt x="1876" y="1876"/>
                  </a:cubicBezTo>
                  <a:cubicBezTo>
                    <a:pt x="3078" y="675"/>
                    <a:pt x="4707" y="0"/>
                    <a:pt x="6406" y="0"/>
                  </a:cubicBezTo>
                  <a:close/>
                </a:path>
              </a:pathLst>
            </a:custGeom>
            <a:solidFill>
              <a:srgbClr val="FFFFFF"/>
            </a:solidFill>
            <a:ln w="38100" cap="sq">
              <a:solidFill>
                <a:srgbClr val="000000"/>
              </a:solidFill>
              <a:prstDash val="solid"/>
              <a:miter/>
            </a:ln>
          </p:spPr>
        </p:sp>
        <p:sp>
          <p:nvSpPr>
            <p:cNvPr name="TextBox 8" id="8"/>
            <p:cNvSpPr txBox="true"/>
            <p:nvPr/>
          </p:nvSpPr>
          <p:spPr>
            <a:xfrm>
              <a:off x="0" y="-47625"/>
              <a:ext cx="3501105" cy="1836350"/>
            </a:xfrm>
            <a:prstGeom prst="rect">
              <a:avLst/>
            </a:prstGeom>
          </p:spPr>
          <p:txBody>
            <a:bodyPr anchor="ctr" rtlCol="false" tIns="50800" lIns="50800" bIns="50800" rIns="50800"/>
            <a:lstStyle/>
            <a:p>
              <a:pPr algn="ctr">
                <a:lnSpc>
                  <a:spcPts val="3210"/>
                </a:lnSpc>
              </a:pPr>
            </a:p>
          </p:txBody>
        </p:sp>
      </p:grpSp>
      <p:sp>
        <p:nvSpPr>
          <p:cNvPr name="Freeform 9" id="9"/>
          <p:cNvSpPr/>
          <p:nvPr/>
        </p:nvSpPr>
        <p:spPr>
          <a:xfrm flipH="false" flipV="false" rot="0">
            <a:off x="6928985" y="1314623"/>
            <a:ext cx="3667332" cy="946839"/>
          </a:xfrm>
          <a:custGeom>
            <a:avLst/>
            <a:gdLst/>
            <a:ahLst/>
            <a:cxnLst/>
            <a:rect r="r" b="b" t="t" l="l"/>
            <a:pathLst>
              <a:path h="946839" w="3667332">
                <a:moveTo>
                  <a:pt x="0" y="0"/>
                </a:moveTo>
                <a:lnTo>
                  <a:pt x="3667333" y="0"/>
                </a:lnTo>
                <a:lnTo>
                  <a:pt x="3667333" y="946839"/>
                </a:lnTo>
                <a:lnTo>
                  <a:pt x="0" y="94683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4302188" y="5976034"/>
            <a:ext cx="1367954" cy="378053"/>
          </a:xfrm>
          <a:custGeom>
            <a:avLst/>
            <a:gdLst/>
            <a:ahLst/>
            <a:cxnLst/>
            <a:rect r="r" b="b" t="t" l="l"/>
            <a:pathLst>
              <a:path h="378053" w="1367954">
                <a:moveTo>
                  <a:pt x="0" y="0"/>
                </a:moveTo>
                <a:lnTo>
                  <a:pt x="1367954" y="0"/>
                </a:lnTo>
                <a:lnTo>
                  <a:pt x="1367954" y="378053"/>
                </a:lnTo>
                <a:lnTo>
                  <a:pt x="0" y="37805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302188" y="4131793"/>
            <a:ext cx="2622717" cy="324263"/>
          </a:xfrm>
          <a:custGeom>
            <a:avLst/>
            <a:gdLst/>
            <a:ahLst/>
            <a:cxnLst/>
            <a:rect r="r" b="b" t="t" l="l"/>
            <a:pathLst>
              <a:path h="324263" w="2622717">
                <a:moveTo>
                  <a:pt x="0" y="0"/>
                </a:moveTo>
                <a:lnTo>
                  <a:pt x="2622717" y="0"/>
                </a:lnTo>
                <a:lnTo>
                  <a:pt x="2622717" y="324263"/>
                </a:lnTo>
                <a:lnTo>
                  <a:pt x="0" y="3242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2469465" y="5905716"/>
            <a:ext cx="6921795" cy="4114800"/>
          </a:xfrm>
          <a:custGeom>
            <a:avLst/>
            <a:gdLst/>
            <a:ahLst/>
            <a:cxnLst/>
            <a:rect r="r" b="b" t="t" l="l"/>
            <a:pathLst>
              <a:path h="4114800" w="6921795">
                <a:moveTo>
                  <a:pt x="0" y="0"/>
                </a:moveTo>
                <a:lnTo>
                  <a:pt x="6921795" y="0"/>
                </a:lnTo>
                <a:lnTo>
                  <a:pt x="6921795"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6332393" y="2559119"/>
            <a:ext cx="5623213" cy="1086343"/>
          </a:xfrm>
          <a:prstGeom prst="rect">
            <a:avLst/>
          </a:prstGeom>
        </p:spPr>
        <p:txBody>
          <a:bodyPr anchor="t" rtlCol="false" tIns="0" lIns="0" bIns="0" rIns="0">
            <a:spAutoFit/>
          </a:bodyPr>
          <a:lstStyle/>
          <a:p>
            <a:pPr algn="ctr" marL="0" indent="0" lvl="0">
              <a:lnSpc>
                <a:spcPts val="8865"/>
              </a:lnSpc>
              <a:spcBef>
                <a:spcPct val="0"/>
              </a:spcBef>
            </a:pPr>
            <a:r>
              <a:rPr lang="en-US" sz="6332">
                <a:solidFill>
                  <a:srgbClr val="01070A"/>
                </a:solidFill>
                <a:latin typeface="Carelia"/>
                <a:ea typeface="Carelia"/>
                <a:cs typeface="Carelia"/>
                <a:sym typeface="Carelia"/>
              </a:rPr>
              <a:t>CONCLUSION</a:t>
            </a:r>
          </a:p>
        </p:txBody>
      </p:sp>
      <p:sp>
        <p:nvSpPr>
          <p:cNvPr name="TextBox 14" id="14"/>
          <p:cNvSpPr txBox="true"/>
          <p:nvPr/>
        </p:nvSpPr>
        <p:spPr>
          <a:xfrm rot="0">
            <a:off x="3349686" y="3644275"/>
            <a:ext cx="11639619" cy="4219080"/>
          </a:xfrm>
          <a:prstGeom prst="rect">
            <a:avLst/>
          </a:prstGeom>
        </p:spPr>
        <p:txBody>
          <a:bodyPr anchor="t" rtlCol="false" tIns="0" lIns="0" bIns="0" rIns="0">
            <a:spAutoFit/>
          </a:bodyPr>
          <a:lstStyle/>
          <a:p>
            <a:pPr algn="l">
              <a:lnSpc>
                <a:spcPts val="3083"/>
              </a:lnSpc>
            </a:pPr>
          </a:p>
          <a:p>
            <a:pPr algn="l">
              <a:lnSpc>
                <a:spcPts val="3083"/>
              </a:lnSpc>
            </a:pPr>
            <a:r>
              <a:rPr lang="en-US" b="true" sz="2202">
                <a:solidFill>
                  <a:srgbClr val="01070A"/>
                </a:solidFill>
                <a:latin typeface="DM Sans Bold"/>
                <a:ea typeface="DM Sans Bold"/>
                <a:cs typeface="DM Sans Bold"/>
                <a:sym typeface="DM Sans Bold"/>
              </a:rPr>
              <a:t>STUDYSYNC BRIDGES THE GAP BETWEEN STUDENTS WHO WANT TO LEARN AND THOSE THEY SHOULD BE LEARNING WITH.</a:t>
            </a:r>
          </a:p>
          <a:p>
            <a:pPr algn="l">
              <a:lnSpc>
                <a:spcPts val="3083"/>
              </a:lnSpc>
            </a:pPr>
            <a:r>
              <a:rPr lang="en-US" b="true" sz="2202">
                <a:solidFill>
                  <a:srgbClr val="01070A"/>
                </a:solidFill>
                <a:latin typeface="DM Sans Bold"/>
                <a:ea typeface="DM Sans Bold"/>
                <a:cs typeface="DM Sans Bold"/>
                <a:sym typeface="DM Sans Bold"/>
              </a:rPr>
              <a:t> BY INTELLIGENTLY MATCHING PEERS BASED ON ACADEMIC COMPATIBILITY AND AVAILABILITY, WE MAKE GROUP STUDY EFFICIENT, ENGAGING, AND ACCESSIBLE.</a:t>
            </a:r>
          </a:p>
          <a:p>
            <a:pPr algn="l">
              <a:lnSpc>
                <a:spcPts val="3083"/>
              </a:lnSpc>
            </a:pPr>
            <a:r>
              <a:rPr lang="en-US" b="true" sz="2202">
                <a:solidFill>
                  <a:srgbClr val="01070A"/>
                </a:solidFill>
                <a:latin typeface="DM Sans Bold"/>
                <a:ea typeface="DM Sans Bold"/>
                <a:cs typeface="DM Sans Bold"/>
                <a:sym typeface="DM Sans Bold"/>
              </a:rPr>
              <a:t>IN A WORLD OF ISOLATED LEARNERS, WE’RE BUILDING CONNECTED CLASSROOMS—ONE STUDY GROUP AT A TIME.</a:t>
            </a:r>
          </a:p>
          <a:p>
            <a:pPr algn="l" marL="475507" indent="-237754" lvl="1">
              <a:lnSpc>
                <a:spcPts val="3083"/>
              </a:lnSpc>
              <a:buFont typeface="Arial"/>
              <a:buChar char="•"/>
            </a:pPr>
            <a:r>
              <a:rPr lang="en-US" b="true" sz="2202">
                <a:solidFill>
                  <a:srgbClr val="01070A"/>
                </a:solidFill>
                <a:latin typeface="DM Sans Bold"/>
                <a:ea typeface="DM Sans Bold"/>
                <a:cs typeface="DM Sans Bold"/>
                <a:sym typeface="DM Sans Bold"/>
              </a:rPr>
              <a:t>🔜 WHAT’S NEXT?</a:t>
            </a:r>
          </a:p>
          <a:p>
            <a:pPr algn="l" marL="475507" indent="-237754" lvl="1">
              <a:lnSpc>
                <a:spcPts val="3083"/>
              </a:lnSpc>
              <a:buFont typeface="Arial"/>
              <a:buChar char="•"/>
            </a:pPr>
            <a:r>
              <a:rPr lang="en-US" b="true" sz="2202">
                <a:solidFill>
                  <a:srgbClr val="01070A"/>
                </a:solidFill>
                <a:latin typeface="DM Sans Bold"/>
                <a:ea typeface="DM Sans Bold"/>
                <a:cs typeface="DM Sans Bold"/>
                <a:sym typeface="DM Sans Bold"/>
              </a:rPr>
              <a:t>📲 MOBILE APP VERSION WITH NOTIFICATIONS</a:t>
            </a:r>
          </a:p>
          <a:p>
            <a:pPr algn="l" marL="475507" indent="-237754" lvl="1">
              <a:lnSpc>
                <a:spcPts val="3083"/>
              </a:lnSpc>
              <a:buFont typeface="Arial"/>
              <a:buChar char="•"/>
            </a:pPr>
            <a:r>
              <a:rPr lang="en-US" b="true" sz="2202">
                <a:solidFill>
                  <a:srgbClr val="01070A"/>
                </a:solidFill>
                <a:latin typeface="DM Sans Bold"/>
                <a:ea typeface="DM Sans Bold"/>
                <a:cs typeface="DM Sans Bold"/>
                <a:sym typeface="DM Sans Bold"/>
              </a:rPr>
              <a:t>🤖 AI-BASED TOPIC SUGGESTIONS AND LEARNING INSIGHTS</a:t>
            </a:r>
          </a:p>
          <a:p>
            <a:pPr algn="l" marL="475507" indent="-237754" lvl="1">
              <a:lnSpc>
                <a:spcPts val="3083"/>
              </a:lnSpc>
              <a:buFont typeface="Arial"/>
              <a:buChar char="•"/>
            </a:pPr>
            <a:r>
              <a:rPr lang="en-US" b="true" sz="2202">
                <a:solidFill>
                  <a:srgbClr val="01070A"/>
                </a:solidFill>
                <a:latin typeface="DM Sans Bold"/>
                <a:ea typeface="DM Sans Bold"/>
                <a:cs typeface="DM Sans Bold"/>
                <a:sym typeface="DM Sans Bold"/>
              </a:rPr>
              <a:t>🌐 EXPANSION TO OTHER UNIVERSITIES AND ONLINE LEARNERS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DAGuhwULr5E</dc:identifier>
  <dcterms:modified xsi:type="dcterms:W3CDTF">2011-08-01T06:04:30Z</dcterms:modified>
  <cp:revision>1</cp:revision>
  <dc:title>Personalized Study</dc:title>
</cp:coreProperties>
</file>