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1"/>
  </p:notesMasterIdLst>
  <p:sldIdLst>
    <p:sldId id="256" r:id="rId2"/>
    <p:sldId id="263" r:id="rId3"/>
    <p:sldId id="267" r:id="rId4"/>
    <p:sldId id="271" r:id="rId5"/>
    <p:sldId id="285" r:id="rId6"/>
    <p:sldId id="264" r:id="rId7"/>
    <p:sldId id="276" r:id="rId8"/>
    <p:sldId id="265" r:id="rId9"/>
    <p:sldId id="270" r:id="rId10"/>
    <p:sldId id="272" r:id="rId11"/>
    <p:sldId id="273" r:id="rId12"/>
    <p:sldId id="274" r:id="rId13"/>
    <p:sldId id="266" r:id="rId14"/>
    <p:sldId id="268" r:id="rId15"/>
    <p:sldId id="283" r:id="rId16"/>
    <p:sldId id="303" r:id="rId17"/>
    <p:sldId id="298" r:id="rId18"/>
    <p:sldId id="286" r:id="rId19"/>
    <p:sldId id="284" r:id="rId20"/>
    <p:sldId id="296" r:id="rId21"/>
    <p:sldId id="257" r:id="rId22"/>
    <p:sldId id="287" r:id="rId23"/>
    <p:sldId id="288" r:id="rId24"/>
    <p:sldId id="279" r:id="rId25"/>
    <p:sldId id="278" r:id="rId26"/>
    <p:sldId id="281" r:id="rId27"/>
    <p:sldId id="260" r:id="rId28"/>
    <p:sldId id="290" r:id="rId29"/>
    <p:sldId id="306" r:id="rId30"/>
    <p:sldId id="291" r:id="rId31"/>
    <p:sldId id="292" r:id="rId32"/>
    <p:sldId id="294" r:id="rId33"/>
    <p:sldId id="305" r:id="rId34"/>
    <p:sldId id="295" r:id="rId35"/>
    <p:sldId id="304" r:id="rId36"/>
    <p:sldId id="297" r:id="rId37"/>
    <p:sldId id="299" r:id="rId38"/>
    <p:sldId id="301" r:id="rId39"/>
    <p:sldId id="282"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700" y="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0E9681-6F7B-4C76-B7E9-C6651ADF549C}" type="datetimeFigureOut">
              <a:rPr lang="en-IN" smtClean="0"/>
              <a:t>09-10-2024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F31954-900B-47EF-8610-940E2A414F6B}" type="slidenum">
              <a:rPr lang="en-IN" smtClean="0"/>
              <a:t>‹#›</a:t>
            </a:fld>
            <a:endParaRPr lang="en-IN"/>
          </a:p>
        </p:txBody>
      </p:sp>
    </p:spTree>
    <p:extLst>
      <p:ext uri="{BB962C8B-B14F-4D97-AF65-F5344CB8AC3E}">
        <p14:creationId xmlns:p14="http://schemas.microsoft.com/office/powerpoint/2010/main" val="583981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6F31954-900B-47EF-8610-940E2A414F6B}" type="slidenum">
              <a:rPr lang="en-IN" smtClean="0"/>
              <a:t>1</a:t>
            </a:fld>
            <a:endParaRPr lang="en-IN"/>
          </a:p>
        </p:txBody>
      </p:sp>
    </p:spTree>
    <p:extLst>
      <p:ext uri="{BB962C8B-B14F-4D97-AF65-F5344CB8AC3E}">
        <p14:creationId xmlns:p14="http://schemas.microsoft.com/office/powerpoint/2010/main" val="23902128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10/9/2024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10/9/2024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10/9/2024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10/9/2024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10/9/2024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10/9/2024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10/9/2024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10/9/2024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10/9/2024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10/9/2024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hyperlink" Target="https://commons.wikimedia.org/wiki/File:GMC_U-Haul_truck_front_1.JPG" TargetMode="External"/><Relationship Id="rId3" Type="http://schemas.openxmlformats.org/officeDocument/2006/relationships/image" Target="../media/image15.jpeg"/><Relationship Id="rId7" Type="http://schemas.openxmlformats.org/officeDocument/2006/relationships/image" Target="../media/image17.jpeg"/><Relationship Id="rId2" Type="http://schemas.openxmlformats.org/officeDocument/2006/relationships/image" Target="../media/image14.png"/><Relationship Id="rId1" Type="http://schemas.openxmlformats.org/officeDocument/2006/relationships/slideLayout" Target="../slideLayouts/slideLayout1.xml"/><Relationship Id="rId6" Type="http://schemas.openxmlformats.org/officeDocument/2006/relationships/hyperlink" Target="https://www.pexels.com/photo/drone-flying-against-blue-sky-336232/" TargetMode="External"/><Relationship Id="rId5" Type="http://schemas.openxmlformats.org/officeDocument/2006/relationships/image" Target="../media/image16.jpeg"/><Relationship Id="rId4" Type="http://schemas.openxmlformats.org/officeDocument/2006/relationships/hyperlink" Target="https://www.peakpx.com/616557/2-black-smartphones" TargetMode="External"/><Relationship Id="rId9" Type="http://schemas.openxmlformats.org/officeDocument/2006/relationships/hyperlink" Target="https://creativecommons.org/licenses/by-sa/3.0/"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Isosceles Triangle 2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Table 3">
            <a:extLst>
              <a:ext uri="{FF2B5EF4-FFF2-40B4-BE49-F238E27FC236}">
                <a16:creationId xmlns:a16="http://schemas.microsoft.com/office/drawing/2014/main" id="{049BC15E-BF7B-91A9-01B9-ADC56DDF7E8B}"/>
              </a:ext>
            </a:extLst>
          </p:cNvPr>
          <p:cNvGraphicFramePr>
            <a:graphicFrameLocks noGrp="1"/>
          </p:cNvGraphicFramePr>
          <p:nvPr>
            <p:extLst>
              <p:ext uri="{D42A27DB-BD31-4B8C-83A1-F6EECF244321}">
                <p14:modId xmlns:p14="http://schemas.microsoft.com/office/powerpoint/2010/main" val="1230017853"/>
              </p:ext>
            </p:extLst>
          </p:nvPr>
        </p:nvGraphicFramePr>
        <p:xfrm>
          <a:off x="210765" y="1977957"/>
          <a:ext cx="11768270" cy="1524000"/>
        </p:xfrm>
        <a:graphic>
          <a:graphicData uri="http://schemas.openxmlformats.org/drawingml/2006/table">
            <a:tbl>
              <a:tblPr bandRow="1">
                <a:tableStyleId>{5C22544A-7EE6-4342-B048-85BDC9FD1C3A}</a:tableStyleId>
              </a:tblPr>
              <a:tblGrid>
                <a:gridCol w="11768270">
                  <a:extLst>
                    <a:ext uri="{9D8B030D-6E8A-4147-A177-3AD203B41FA5}">
                      <a16:colId xmlns:a16="http://schemas.microsoft.com/office/drawing/2014/main" val="3980277404"/>
                    </a:ext>
                  </a:extLst>
                </a:gridCol>
              </a:tblGrid>
              <a:tr h="1524000">
                <a:tc>
                  <a:txBody>
                    <a:bodyPr/>
                    <a:lstStyle/>
                    <a:p>
                      <a:pPr lvl="0" algn="ctr"/>
                      <a:r>
                        <a:rPr lang="en-US" sz="3300" dirty="0">
                          <a:solidFill>
                            <a:srgbClr val="000000"/>
                          </a:solidFill>
                          <a:effectLst/>
                          <a:latin typeface="-webkit-standard"/>
                        </a:rPr>
                        <a:t>Dynamic Beamforming Optimization Using Genetic Algorithm for Mobile Devices, Fleets, and Drones in Multi-Antenna Systems</a:t>
                      </a:r>
                    </a:p>
                    <a:p>
                      <a:pPr lvl="0" algn="ctr">
                        <a:buNone/>
                      </a:pPr>
                      <a:endParaRPr lang="en-US" sz="3300" dirty="0">
                        <a:solidFill>
                          <a:srgbClr val="000000"/>
                        </a:solidFill>
                        <a:effectLst/>
                        <a:latin typeface="-webkit-standard"/>
                      </a:endParaRPr>
                    </a:p>
                  </a:txBody>
                  <a:tcPr marL="167640" marR="167640" marT="0" marB="0">
                    <a:lnL>
                      <a:noFill/>
                    </a:lnL>
                    <a:lnR>
                      <a:noFill/>
                    </a:lnR>
                    <a:lnT>
                      <a:noFill/>
                    </a:lnT>
                    <a:lnB>
                      <a:noFill/>
                    </a:lnB>
                    <a:noFill/>
                  </a:tcPr>
                </a:tc>
                <a:extLst>
                  <a:ext uri="{0D108BD9-81ED-4DB2-BD59-A6C34878D82A}">
                    <a16:rowId xmlns:a16="http://schemas.microsoft.com/office/drawing/2014/main" val="1578032154"/>
                  </a:ext>
                </a:extLst>
              </a:tr>
            </a:tbl>
          </a:graphicData>
        </a:graphic>
      </p:graphicFrame>
      <p:sp>
        <p:nvSpPr>
          <p:cNvPr id="2" name="TextBox 1">
            <a:extLst>
              <a:ext uri="{FF2B5EF4-FFF2-40B4-BE49-F238E27FC236}">
                <a16:creationId xmlns:a16="http://schemas.microsoft.com/office/drawing/2014/main" id="{199E5D97-D486-B1BA-6F43-CCF13C98D882}"/>
              </a:ext>
            </a:extLst>
          </p:cNvPr>
          <p:cNvSpPr txBox="1"/>
          <p:nvPr/>
        </p:nvSpPr>
        <p:spPr>
          <a:xfrm>
            <a:off x="4797427" y="4791504"/>
            <a:ext cx="2805148" cy="1938992"/>
          </a:xfrm>
          <a:prstGeom prst="rect">
            <a:avLst/>
          </a:prstGeom>
          <a:noFill/>
        </p:spPr>
        <p:txBody>
          <a:bodyPr wrap="square" lIns="91440" tIns="45720" rIns="91440" bIns="45720" rtlCol="0" anchor="t">
            <a:spAutoFit/>
          </a:bodyPr>
          <a:lstStyle/>
          <a:p>
            <a:pPr algn="ctr"/>
            <a:endParaRPr lang="en-IN" sz="2000" b="1"/>
          </a:p>
          <a:p>
            <a:pPr algn="ctr"/>
            <a:r>
              <a:rPr lang="en-IN" sz="2000" b="1"/>
              <a:t>Srikanth Saravanan</a:t>
            </a:r>
          </a:p>
          <a:p>
            <a:pPr algn="ctr"/>
            <a:r>
              <a:rPr lang="en-IN" sz="2000" b="1"/>
              <a:t>Prasanna Karthikeyan</a:t>
            </a:r>
          </a:p>
          <a:p>
            <a:pPr algn="ctr"/>
            <a:r>
              <a:rPr lang="en-IN" sz="2000" b="1"/>
              <a:t>Syed Azim</a:t>
            </a:r>
          </a:p>
          <a:p>
            <a:pPr algn="ctr"/>
            <a:r>
              <a:rPr lang="en-IN" sz="2000" b="1" err="1"/>
              <a:t>Kaythry</a:t>
            </a:r>
            <a:r>
              <a:rPr lang="en-IN" sz="2000" b="1"/>
              <a:t> P (Mentor)</a:t>
            </a:r>
            <a:endParaRPr lang="en-IN" sz="2000"/>
          </a:p>
          <a:p>
            <a:pPr algn="ctr"/>
            <a:endParaRPr lang="en-IN" sz="2000" b="1"/>
          </a:p>
        </p:txBody>
      </p:sp>
      <p:pic>
        <p:nvPicPr>
          <p:cNvPr id="5" name="Picture 4">
            <a:extLst>
              <a:ext uri="{FF2B5EF4-FFF2-40B4-BE49-F238E27FC236}">
                <a16:creationId xmlns:a16="http://schemas.microsoft.com/office/drawing/2014/main" id="{9CA0E10F-C04A-5A25-CE2F-11368057261B}"/>
              </a:ext>
            </a:extLst>
          </p:cNvPr>
          <p:cNvPicPr>
            <a:picLocks noChangeAspect="1"/>
          </p:cNvPicPr>
          <p:nvPr/>
        </p:nvPicPr>
        <p:blipFill>
          <a:blip r:embed="rId3"/>
          <a:stretch>
            <a:fillRect/>
          </a:stretch>
        </p:blipFill>
        <p:spPr>
          <a:xfrm>
            <a:off x="3858475" y="293882"/>
            <a:ext cx="4587920" cy="1411668"/>
          </a:xfrm>
          <a:prstGeom prst="rect">
            <a:avLst/>
          </a:prstGeom>
        </p:spPr>
      </p:pic>
      <p:graphicFrame>
        <p:nvGraphicFramePr>
          <p:cNvPr id="3" name="Table 2">
            <a:extLst>
              <a:ext uri="{FF2B5EF4-FFF2-40B4-BE49-F238E27FC236}">
                <a16:creationId xmlns:a16="http://schemas.microsoft.com/office/drawing/2014/main" id="{65E7E9F8-5EC3-47FF-11F1-4BADA7584923}"/>
              </a:ext>
            </a:extLst>
          </p:cNvPr>
          <p:cNvGraphicFramePr>
            <a:graphicFrameLocks noGrp="1"/>
          </p:cNvGraphicFramePr>
          <p:nvPr>
            <p:extLst>
              <p:ext uri="{D42A27DB-BD31-4B8C-83A1-F6EECF244321}">
                <p14:modId xmlns:p14="http://schemas.microsoft.com/office/powerpoint/2010/main" val="2482999975"/>
              </p:ext>
            </p:extLst>
          </p:nvPr>
        </p:nvGraphicFramePr>
        <p:xfrm>
          <a:off x="210312" y="512525"/>
          <a:ext cx="11868912" cy="1015813"/>
        </p:xfrm>
        <a:graphic>
          <a:graphicData uri="http://schemas.openxmlformats.org/drawingml/2006/table">
            <a:tbl>
              <a:tblPr bandRow="1">
                <a:tableStyleId>{5C22544A-7EE6-4342-B048-85BDC9FD1C3A}</a:tableStyleId>
              </a:tblPr>
              <a:tblGrid>
                <a:gridCol w="11868912">
                  <a:extLst>
                    <a:ext uri="{9D8B030D-6E8A-4147-A177-3AD203B41FA5}">
                      <a16:colId xmlns:a16="http://schemas.microsoft.com/office/drawing/2014/main" val="3980277404"/>
                    </a:ext>
                  </a:extLst>
                </a:gridCol>
              </a:tblGrid>
              <a:tr h="1015813">
                <a:tc>
                  <a:txBody>
                    <a:bodyPr/>
                    <a:lstStyle/>
                    <a:p>
                      <a:pPr lvl="0" algn="ctr"/>
                      <a:endParaRPr lang="en-US" sz="3300" b="1">
                        <a:solidFill>
                          <a:srgbClr val="000000"/>
                        </a:solidFill>
                        <a:effectLst/>
                        <a:latin typeface="-webkit-standard"/>
                      </a:endParaRPr>
                    </a:p>
                  </a:txBody>
                  <a:tcPr marL="167640" marR="167640" marT="0" marB="0">
                    <a:lnL>
                      <a:noFill/>
                    </a:lnL>
                    <a:lnR>
                      <a:noFill/>
                    </a:lnR>
                    <a:lnT>
                      <a:noFill/>
                    </a:lnT>
                    <a:lnB>
                      <a:noFill/>
                    </a:lnB>
                    <a:noFill/>
                  </a:tcPr>
                </a:tc>
                <a:extLst>
                  <a:ext uri="{0D108BD9-81ED-4DB2-BD59-A6C34878D82A}">
                    <a16:rowId xmlns:a16="http://schemas.microsoft.com/office/drawing/2014/main" val="1578032154"/>
                  </a:ext>
                </a:extLst>
              </a:tr>
            </a:tbl>
          </a:graphicData>
        </a:graphic>
      </p:graphicFrame>
      <p:sp>
        <p:nvSpPr>
          <p:cNvPr id="6" name="TextBox 5">
            <a:extLst>
              <a:ext uri="{FF2B5EF4-FFF2-40B4-BE49-F238E27FC236}">
                <a16:creationId xmlns:a16="http://schemas.microsoft.com/office/drawing/2014/main" id="{0387E9BF-42A3-096A-B119-D9E5590685CA}"/>
              </a:ext>
            </a:extLst>
          </p:cNvPr>
          <p:cNvSpPr txBox="1"/>
          <p:nvPr/>
        </p:nvSpPr>
        <p:spPr>
          <a:xfrm>
            <a:off x="2803745" y="3263460"/>
            <a:ext cx="6790443" cy="11079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300">
                <a:latin typeface="TimesNewRomanPSMT"/>
                <a:cs typeface="Segoe UI"/>
              </a:rPr>
              <a:t>ITU WTSA-24</a:t>
            </a:r>
          </a:p>
          <a:p>
            <a:pPr algn="ctr"/>
            <a:r>
              <a:rPr lang="en-US" sz="3300">
                <a:latin typeface="TimesNewRomanPSMT"/>
                <a:cs typeface="Segoe UI"/>
              </a:rPr>
              <a:t>Hackathon</a:t>
            </a:r>
            <a:endParaRPr lang="en-US">
              <a:latin typeface="TimesNewRomanPSMT"/>
            </a:endParaRPr>
          </a:p>
        </p:txBody>
      </p:sp>
      <p:sp>
        <p:nvSpPr>
          <p:cNvPr id="8" name="Slide Number Placeholder 7">
            <a:extLst>
              <a:ext uri="{FF2B5EF4-FFF2-40B4-BE49-F238E27FC236}">
                <a16:creationId xmlns:a16="http://schemas.microsoft.com/office/drawing/2014/main" id="{028DCB50-3AA1-F1EB-91B6-6A60A2A00262}"/>
              </a:ext>
            </a:extLst>
          </p:cNvPr>
          <p:cNvSpPr>
            <a:spLocks noGrp="1"/>
          </p:cNvSpPr>
          <p:nvPr>
            <p:ph type="sldNum" sz="quarter" idx="12"/>
          </p:nvPr>
        </p:nvSpPr>
        <p:spPr/>
        <p:txBody>
          <a:bodyPr/>
          <a:lstStyle/>
          <a:p>
            <a:fld id="{330EA680-D336-4FF7-8B7A-9848BB0A1C32}" type="slidenum">
              <a:rPr lang="en-US" smtClean="0"/>
              <a:t>1</a:t>
            </a:fld>
            <a:endParaRPr lang="en-US"/>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C74D6-2F00-E328-1AFE-69A4A7B8FDE8}"/>
              </a:ext>
            </a:extLst>
          </p:cNvPr>
          <p:cNvSpPr>
            <a:spLocks noGrp="1"/>
          </p:cNvSpPr>
          <p:nvPr>
            <p:ph type="title"/>
          </p:nvPr>
        </p:nvSpPr>
        <p:spPr/>
        <p:txBody>
          <a:bodyPr/>
          <a:lstStyle/>
          <a:p>
            <a:r>
              <a:rPr lang="en-US" sz="4400" b="1" i="0">
                <a:solidFill>
                  <a:srgbClr val="000000"/>
                </a:solidFill>
                <a:effectLst/>
                <a:latin typeface="TimesNewRomanPS-BoldMT"/>
              </a:rPr>
              <a:t>Genetic Algorithm Overview</a:t>
            </a:r>
            <a:endParaRPr lang="en-IN"/>
          </a:p>
        </p:txBody>
      </p:sp>
      <p:sp>
        <p:nvSpPr>
          <p:cNvPr id="3" name="Content Placeholder 2">
            <a:extLst>
              <a:ext uri="{FF2B5EF4-FFF2-40B4-BE49-F238E27FC236}">
                <a16:creationId xmlns:a16="http://schemas.microsoft.com/office/drawing/2014/main" id="{C33128D6-2F9D-5447-106F-746C5BE8C9F3}"/>
              </a:ext>
            </a:extLst>
          </p:cNvPr>
          <p:cNvSpPr>
            <a:spLocks noGrp="1"/>
          </p:cNvSpPr>
          <p:nvPr>
            <p:ph idx="1"/>
          </p:nvPr>
        </p:nvSpPr>
        <p:spPr/>
        <p:txBody>
          <a:bodyPr>
            <a:normAutofit/>
          </a:bodyPr>
          <a:lstStyle/>
          <a:p>
            <a:pPr marL="0" indent="0">
              <a:buNone/>
            </a:pPr>
            <a:r>
              <a:rPr lang="en-US" sz="2000" b="1" i="0">
                <a:solidFill>
                  <a:srgbClr val="000000"/>
                </a:solidFill>
                <a:effectLst/>
                <a:latin typeface="TimesNewRomanPS-BoldMT"/>
              </a:rPr>
              <a:t>3. Selection: </a:t>
            </a:r>
          </a:p>
          <a:p>
            <a:pPr marL="0" indent="0">
              <a:buNone/>
            </a:pPr>
            <a:r>
              <a:rPr lang="en-US" sz="2000" b="0" i="0">
                <a:solidFill>
                  <a:srgbClr val="000000"/>
                </a:solidFill>
                <a:effectLst/>
                <a:latin typeface="TimesNewRomanPSMT"/>
              </a:rPr>
              <a:t>Individuals with better fitness (stronger signal strength) have a higher probability of being selected for reproduction. </a:t>
            </a:r>
            <a:r>
              <a:rPr lang="en-US" sz="2000" b="1">
                <a:solidFill>
                  <a:srgbClr val="000000"/>
                </a:solidFill>
                <a:latin typeface="TimesNewRomanPSMT"/>
              </a:rPr>
              <a:t>Rank based Roulette wheel approach</a:t>
            </a:r>
            <a:r>
              <a:rPr lang="en-US" sz="2000">
                <a:solidFill>
                  <a:srgbClr val="000000"/>
                </a:solidFill>
                <a:latin typeface="TimesNewRomanPSMT"/>
              </a:rPr>
              <a:t> is used for selection.</a:t>
            </a:r>
          </a:p>
          <a:p>
            <a:pPr marL="0" indent="0">
              <a:buNone/>
            </a:pPr>
            <a:endParaRPr lang="en-US" sz="2000" b="0" i="0">
              <a:solidFill>
                <a:srgbClr val="000000"/>
              </a:solidFill>
              <a:effectLst/>
              <a:latin typeface="TimesNewRomanPSMT"/>
            </a:endParaRPr>
          </a:p>
          <a:p>
            <a:pPr marL="0" indent="0">
              <a:buNone/>
            </a:pPr>
            <a:endParaRPr lang="en-US" sz="2000" b="0" i="0">
              <a:solidFill>
                <a:srgbClr val="000000"/>
              </a:solidFill>
              <a:effectLst/>
              <a:latin typeface="TimesNewRomanPSMT"/>
            </a:endParaRPr>
          </a:p>
        </p:txBody>
      </p:sp>
      <p:pic>
        <p:nvPicPr>
          <p:cNvPr id="1026" name="Picture 2" descr="Casino Roulette Wheel 3d Vector Of Gamble Game Stock Illustration -  Download Image Now - Roulette Wheel, Roulette, Casino - iStock">
            <a:extLst>
              <a:ext uri="{FF2B5EF4-FFF2-40B4-BE49-F238E27FC236}">
                <a16:creationId xmlns:a16="http://schemas.microsoft.com/office/drawing/2014/main" id="{49263AAA-0AB1-573C-7B83-63F5D4520B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07259" y="3209618"/>
            <a:ext cx="3258779" cy="3221505"/>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7DAA6FEF-64BE-6A84-FDA2-DE0509011C4C}"/>
              </a:ext>
            </a:extLst>
          </p:cNvPr>
          <p:cNvSpPr>
            <a:spLocks noGrp="1"/>
          </p:cNvSpPr>
          <p:nvPr>
            <p:ph type="sldNum" sz="quarter" idx="12"/>
          </p:nvPr>
        </p:nvSpPr>
        <p:spPr/>
        <p:txBody>
          <a:bodyPr/>
          <a:lstStyle/>
          <a:p>
            <a:fld id="{330EA680-D336-4FF7-8B7A-9848BB0A1C32}" type="slidenum">
              <a:rPr lang="en-US" smtClean="0"/>
              <a:t>10</a:t>
            </a:fld>
            <a:endParaRPr lang="en-US"/>
          </a:p>
        </p:txBody>
      </p:sp>
    </p:spTree>
    <p:extLst>
      <p:ext uri="{BB962C8B-B14F-4D97-AF65-F5344CB8AC3E}">
        <p14:creationId xmlns:p14="http://schemas.microsoft.com/office/powerpoint/2010/main" val="12372487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Gene mutation - Free education icons">
            <a:extLst>
              <a:ext uri="{FF2B5EF4-FFF2-40B4-BE49-F238E27FC236}">
                <a16:creationId xmlns:a16="http://schemas.microsoft.com/office/drawing/2014/main" id="{2E195F10-CA1D-58C9-5694-AA6994B3B3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4040" y="706120"/>
            <a:ext cx="5704840" cy="570484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D3C74D6-2F00-E328-1AFE-69A4A7B8FDE8}"/>
              </a:ext>
            </a:extLst>
          </p:cNvPr>
          <p:cNvSpPr>
            <a:spLocks noGrp="1"/>
          </p:cNvSpPr>
          <p:nvPr>
            <p:ph type="title"/>
          </p:nvPr>
        </p:nvSpPr>
        <p:spPr/>
        <p:txBody>
          <a:bodyPr/>
          <a:lstStyle/>
          <a:p>
            <a:r>
              <a:rPr lang="en-US" sz="4400" b="1" i="0">
                <a:solidFill>
                  <a:srgbClr val="000000"/>
                </a:solidFill>
                <a:effectLst/>
                <a:latin typeface="TimesNewRomanPS-BoldMT"/>
              </a:rPr>
              <a:t>Genetic Algorithm Overview</a:t>
            </a:r>
            <a:endParaRPr lang="en-IN"/>
          </a:p>
        </p:txBody>
      </p:sp>
      <p:sp>
        <p:nvSpPr>
          <p:cNvPr id="3" name="Content Placeholder 2">
            <a:extLst>
              <a:ext uri="{FF2B5EF4-FFF2-40B4-BE49-F238E27FC236}">
                <a16:creationId xmlns:a16="http://schemas.microsoft.com/office/drawing/2014/main" id="{C33128D6-2F9D-5447-106F-746C5BE8C9F3}"/>
              </a:ext>
            </a:extLst>
          </p:cNvPr>
          <p:cNvSpPr>
            <a:spLocks noGrp="1"/>
          </p:cNvSpPr>
          <p:nvPr>
            <p:ph idx="1"/>
          </p:nvPr>
        </p:nvSpPr>
        <p:spPr/>
        <p:txBody>
          <a:bodyPr vert="horz" lIns="91440" tIns="45720" rIns="91440" bIns="45720" rtlCol="0" anchor="t">
            <a:normAutofit/>
          </a:bodyPr>
          <a:lstStyle/>
          <a:p>
            <a:pPr marL="0" indent="0">
              <a:buNone/>
            </a:pPr>
            <a:r>
              <a:rPr lang="en-US" sz="2000" b="1" i="0" u="sng">
                <a:solidFill>
                  <a:srgbClr val="000000"/>
                </a:solidFill>
                <a:effectLst/>
                <a:latin typeface="TimesNewRomanPS-BoldMT"/>
              </a:rPr>
              <a:t>RL Procedures</a:t>
            </a:r>
          </a:p>
          <a:p>
            <a:pPr marL="0" indent="0">
              <a:buNone/>
            </a:pPr>
            <a:endParaRPr lang="en-US" sz="2000" b="1" i="0" u="sng">
              <a:solidFill>
                <a:srgbClr val="000000"/>
              </a:solidFill>
              <a:effectLst/>
              <a:latin typeface="TimesNewRomanPS-BoldMT"/>
            </a:endParaRPr>
          </a:p>
          <a:p>
            <a:pPr marL="0" indent="0">
              <a:buNone/>
            </a:pPr>
            <a:r>
              <a:rPr lang="en-US" sz="2000" b="1" i="1" u="sng">
                <a:solidFill>
                  <a:srgbClr val="000000"/>
                </a:solidFill>
                <a:latin typeface="TimesNewRomanPS-BoldMT"/>
              </a:rPr>
              <a:t>Exploit</a:t>
            </a:r>
          </a:p>
          <a:p>
            <a:pPr marL="0" indent="0" algn="just">
              <a:buNone/>
            </a:pPr>
            <a:r>
              <a:rPr lang="en-US" sz="2000" b="1" i="0">
                <a:solidFill>
                  <a:srgbClr val="000000"/>
                </a:solidFill>
                <a:effectLst/>
                <a:latin typeface="TimesNewRomanPS-BoldMT"/>
              </a:rPr>
              <a:t>4. Crossover: </a:t>
            </a:r>
            <a:r>
              <a:rPr lang="en-US" sz="2000">
                <a:solidFill>
                  <a:srgbClr val="000000"/>
                </a:solidFill>
                <a:latin typeface="TimesNewRomanPSMT"/>
              </a:rPr>
              <a:t>P</a:t>
            </a:r>
            <a:r>
              <a:rPr lang="en-US" sz="2000" b="0" i="0">
                <a:solidFill>
                  <a:srgbClr val="000000"/>
                </a:solidFill>
                <a:effectLst/>
                <a:latin typeface="TimesNewRomanPSMT"/>
              </a:rPr>
              <a:t>ortions of the antenna weight values from two-parent solutions are combined to create a new solution. This encourages the exploration of new configurations while regaining the properties of the parent.</a:t>
            </a:r>
          </a:p>
          <a:p>
            <a:pPr marL="0" indent="0">
              <a:buNone/>
            </a:pPr>
            <a:endParaRPr lang="en-US" sz="2000" b="0" i="0">
              <a:solidFill>
                <a:srgbClr val="000000"/>
              </a:solidFill>
              <a:effectLst/>
              <a:latin typeface="TimesNewRomanPSMT"/>
            </a:endParaRPr>
          </a:p>
          <a:p>
            <a:pPr marL="0" indent="0">
              <a:buNone/>
            </a:pPr>
            <a:r>
              <a:rPr lang="en-US" sz="2000" b="1" i="1" u="sng">
                <a:solidFill>
                  <a:srgbClr val="000000"/>
                </a:solidFill>
                <a:effectLst/>
                <a:latin typeface="TimesNewRomanPSMT"/>
              </a:rPr>
              <a:t>Explore</a:t>
            </a:r>
          </a:p>
          <a:p>
            <a:pPr marL="0" indent="0" algn="just">
              <a:buNone/>
            </a:pPr>
            <a:r>
              <a:rPr lang="en-US" sz="2000" b="1" i="0">
                <a:solidFill>
                  <a:srgbClr val="000000"/>
                </a:solidFill>
                <a:effectLst/>
                <a:latin typeface="TimesNewRomanPS-BoldMT"/>
              </a:rPr>
              <a:t>5. Mutation: </a:t>
            </a:r>
            <a:r>
              <a:rPr lang="en-US" sz="2000" b="0" i="0">
                <a:solidFill>
                  <a:srgbClr val="000000"/>
                </a:solidFill>
                <a:effectLst/>
                <a:latin typeface="TimesNewRomanPSMT"/>
              </a:rPr>
              <a:t>Mutation introduces small random changes to individual solutions. This step is crucial for maintaining diversity within the population and avoiding premature convergence on suboptimal solutions. Since vehicle motion can be abrupt and random, introducing some amount of randomness in the search process could prove to be beneficial.</a:t>
            </a:r>
          </a:p>
        </p:txBody>
      </p:sp>
      <p:sp>
        <p:nvSpPr>
          <p:cNvPr id="4" name="Slide Number Placeholder 3">
            <a:extLst>
              <a:ext uri="{FF2B5EF4-FFF2-40B4-BE49-F238E27FC236}">
                <a16:creationId xmlns:a16="http://schemas.microsoft.com/office/drawing/2014/main" id="{DD4F7993-673D-4B7A-E568-03E626DB881F}"/>
              </a:ext>
            </a:extLst>
          </p:cNvPr>
          <p:cNvSpPr>
            <a:spLocks noGrp="1"/>
          </p:cNvSpPr>
          <p:nvPr>
            <p:ph type="sldNum" sz="quarter" idx="12"/>
          </p:nvPr>
        </p:nvSpPr>
        <p:spPr/>
        <p:txBody>
          <a:bodyPr/>
          <a:lstStyle/>
          <a:p>
            <a:fld id="{330EA680-D336-4FF7-8B7A-9848BB0A1C32}" type="slidenum">
              <a:rPr lang="en-US" smtClean="0"/>
              <a:t>11</a:t>
            </a:fld>
            <a:endParaRPr lang="en-US"/>
          </a:p>
        </p:txBody>
      </p:sp>
    </p:spTree>
    <p:extLst>
      <p:ext uri="{BB962C8B-B14F-4D97-AF65-F5344CB8AC3E}">
        <p14:creationId xmlns:p14="http://schemas.microsoft.com/office/powerpoint/2010/main" val="4460693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C74D6-2F00-E328-1AFE-69A4A7B8FDE8}"/>
              </a:ext>
            </a:extLst>
          </p:cNvPr>
          <p:cNvSpPr>
            <a:spLocks noGrp="1"/>
          </p:cNvSpPr>
          <p:nvPr>
            <p:ph type="title"/>
          </p:nvPr>
        </p:nvSpPr>
        <p:spPr>
          <a:xfrm>
            <a:off x="838200" y="365125"/>
            <a:ext cx="10515600" cy="771382"/>
          </a:xfrm>
        </p:spPr>
        <p:txBody>
          <a:bodyPr>
            <a:normAutofit/>
          </a:bodyPr>
          <a:lstStyle/>
          <a:p>
            <a:r>
              <a:rPr lang="en-US" sz="3600" b="1" i="0">
                <a:solidFill>
                  <a:srgbClr val="000000"/>
                </a:solidFill>
                <a:effectLst/>
                <a:latin typeface="TimesNewRomanPS-BoldMT"/>
              </a:rPr>
              <a:t>Genetic Algorithm Overview</a:t>
            </a:r>
            <a:endParaRPr lang="en-IN" sz="3600"/>
          </a:p>
        </p:txBody>
      </p:sp>
      <p:sp>
        <p:nvSpPr>
          <p:cNvPr id="3" name="Content Placeholder 2">
            <a:extLst>
              <a:ext uri="{FF2B5EF4-FFF2-40B4-BE49-F238E27FC236}">
                <a16:creationId xmlns:a16="http://schemas.microsoft.com/office/drawing/2014/main" id="{C33128D6-2F9D-5447-106F-746C5BE8C9F3}"/>
              </a:ext>
            </a:extLst>
          </p:cNvPr>
          <p:cNvSpPr>
            <a:spLocks noGrp="1"/>
          </p:cNvSpPr>
          <p:nvPr>
            <p:ph idx="1"/>
          </p:nvPr>
        </p:nvSpPr>
        <p:spPr/>
        <p:txBody>
          <a:bodyPr>
            <a:normAutofit/>
          </a:bodyPr>
          <a:lstStyle/>
          <a:p>
            <a:pPr marL="0" indent="0">
              <a:buNone/>
            </a:pPr>
            <a:r>
              <a:rPr lang="en-US" sz="2000" b="1" i="0">
                <a:solidFill>
                  <a:srgbClr val="000000"/>
                </a:solidFill>
                <a:effectLst/>
                <a:latin typeface="TimesNewRomanPS-BoldMT"/>
              </a:rPr>
              <a:t>6. Adaptive Learning: </a:t>
            </a:r>
            <a:r>
              <a:rPr lang="en-US" sz="2000" b="0" i="0">
                <a:solidFill>
                  <a:srgbClr val="000000"/>
                </a:solidFill>
                <a:effectLst/>
                <a:latin typeface="TimesNewRomanPSMT"/>
              </a:rPr>
              <a:t>As the GA operates, it learns from the historical weight values and signal strengths, enabling it to predict the next optimal weight configurations when the device, fleet, or drone moves again.</a:t>
            </a:r>
          </a:p>
          <a:p>
            <a:pPr marL="0" indent="0">
              <a:buNone/>
            </a:pPr>
            <a:endParaRPr lang="en-US" sz="2000" b="0" i="0">
              <a:solidFill>
                <a:srgbClr val="000000"/>
              </a:solidFill>
              <a:effectLst/>
              <a:latin typeface="TimesNewRomanPSMT"/>
            </a:endParaRPr>
          </a:p>
          <a:p>
            <a:pPr marL="0" indent="0">
              <a:buNone/>
            </a:pPr>
            <a:r>
              <a:rPr lang="en-US" sz="2000" b="1" i="0">
                <a:solidFill>
                  <a:srgbClr val="000000"/>
                </a:solidFill>
                <a:effectLst/>
                <a:latin typeface="TimesNewRomanPS-BoldMT"/>
              </a:rPr>
              <a:t>7. Error function: </a:t>
            </a:r>
            <a:r>
              <a:rPr lang="en-US" sz="2000" b="0" i="0">
                <a:solidFill>
                  <a:srgbClr val="000000"/>
                </a:solidFill>
                <a:effectLst/>
                <a:latin typeface="TimesNewRomanPSMT"/>
              </a:rPr>
              <a:t>The Euclidean distance between the estimated genetic algorithm and the actual point of maximum signal strength is used as an error function</a:t>
            </a:r>
            <a:r>
              <a:rPr lang="en-US" sz="2000"/>
              <a:t> </a:t>
            </a:r>
            <a:endParaRPr lang="en-IN" sz="2000"/>
          </a:p>
        </p:txBody>
      </p:sp>
      <p:pic>
        <p:nvPicPr>
          <p:cNvPr id="3074" name="Picture 2" descr="Free Education Clipart for Teachers, students, School - Clip Art Library">
            <a:extLst>
              <a:ext uri="{FF2B5EF4-FFF2-40B4-BE49-F238E27FC236}">
                <a16:creationId xmlns:a16="http://schemas.microsoft.com/office/drawing/2014/main" id="{F89F77E7-1D7D-B1FC-76FB-64FAE966C0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63846" y="3745724"/>
            <a:ext cx="2812026" cy="2816524"/>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DA747B32-2D78-4448-EDB2-BA3C26AFDF51}"/>
              </a:ext>
            </a:extLst>
          </p:cNvPr>
          <p:cNvSpPr>
            <a:spLocks noGrp="1"/>
          </p:cNvSpPr>
          <p:nvPr>
            <p:ph type="sldNum" sz="quarter" idx="12"/>
          </p:nvPr>
        </p:nvSpPr>
        <p:spPr/>
        <p:txBody>
          <a:bodyPr/>
          <a:lstStyle/>
          <a:p>
            <a:fld id="{330EA680-D336-4FF7-8B7A-9848BB0A1C32}" type="slidenum">
              <a:rPr lang="en-US" smtClean="0"/>
              <a:t>12</a:t>
            </a:fld>
            <a:endParaRPr lang="en-US"/>
          </a:p>
        </p:txBody>
      </p:sp>
    </p:spTree>
    <p:extLst>
      <p:ext uri="{BB962C8B-B14F-4D97-AF65-F5344CB8AC3E}">
        <p14:creationId xmlns:p14="http://schemas.microsoft.com/office/powerpoint/2010/main" val="40468503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B9448-07C5-FFB0-EE4B-954C92218CE1}"/>
              </a:ext>
            </a:extLst>
          </p:cNvPr>
          <p:cNvSpPr>
            <a:spLocks noGrp="1"/>
          </p:cNvSpPr>
          <p:nvPr>
            <p:ph type="title"/>
          </p:nvPr>
        </p:nvSpPr>
        <p:spPr>
          <a:xfrm>
            <a:off x="561109" y="418107"/>
            <a:ext cx="10515600" cy="667473"/>
          </a:xfrm>
        </p:spPr>
        <p:txBody>
          <a:bodyPr>
            <a:normAutofit/>
          </a:bodyPr>
          <a:lstStyle/>
          <a:p>
            <a:r>
              <a:rPr lang="en-US" sz="3600" b="1">
                <a:latin typeface="TimesNewRomanPSMT"/>
              </a:rPr>
              <a:t>Relation to SDG </a:t>
            </a:r>
          </a:p>
        </p:txBody>
      </p:sp>
      <p:sp>
        <p:nvSpPr>
          <p:cNvPr id="3" name="Content Placeholder 2">
            <a:extLst>
              <a:ext uri="{FF2B5EF4-FFF2-40B4-BE49-F238E27FC236}">
                <a16:creationId xmlns:a16="http://schemas.microsoft.com/office/drawing/2014/main" id="{7426A879-0BFF-4D2B-92E6-A54E27EADE33}"/>
              </a:ext>
            </a:extLst>
          </p:cNvPr>
          <p:cNvSpPr>
            <a:spLocks noGrp="1"/>
          </p:cNvSpPr>
          <p:nvPr>
            <p:ph idx="1"/>
          </p:nvPr>
        </p:nvSpPr>
        <p:spPr>
          <a:xfrm>
            <a:off x="838200" y="1408091"/>
            <a:ext cx="10515600" cy="5082022"/>
          </a:xfrm>
        </p:spPr>
        <p:txBody>
          <a:bodyPr vert="horz" lIns="91440" tIns="45720" rIns="91440" bIns="45720" rtlCol="0" anchor="t">
            <a:normAutofit/>
          </a:bodyPr>
          <a:lstStyle/>
          <a:p>
            <a:pPr marL="0" indent="0">
              <a:buNone/>
            </a:pPr>
            <a:r>
              <a:rPr lang="en-US" sz="2000" b="1">
                <a:latin typeface="Times New Roman"/>
                <a:ea typeface="+mn-lt"/>
                <a:cs typeface="+mn-lt"/>
              </a:rPr>
              <a:t>SDG 9: Industry, Innovation, and Infrastructure </a:t>
            </a:r>
            <a:endParaRPr lang="en-US" sz="2000" b="1">
              <a:latin typeface="Times New Roman"/>
              <a:cs typeface="Times New Roman"/>
            </a:endParaRPr>
          </a:p>
          <a:p>
            <a:pPr marL="457200" lvl="1">
              <a:lnSpc>
                <a:spcPct val="150000"/>
              </a:lnSpc>
              <a:buNone/>
            </a:pPr>
            <a:r>
              <a:rPr lang="en-US" sz="2000">
                <a:latin typeface="Times New Roman"/>
                <a:ea typeface="+mn-lt"/>
                <a:cs typeface="+mn-lt"/>
              </a:rPr>
              <a:t>• Develop efficient and reliable communication infrastructure (Target 9.1). </a:t>
            </a:r>
          </a:p>
          <a:p>
            <a:pPr marL="457200" lvl="1">
              <a:lnSpc>
                <a:spcPct val="150000"/>
              </a:lnSpc>
              <a:buNone/>
            </a:pPr>
            <a:r>
              <a:rPr lang="en-US" sz="2000">
                <a:latin typeface="Times New Roman"/>
                <a:ea typeface="+mn-lt"/>
                <a:cs typeface="+mn-lt"/>
              </a:rPr>
              <a:t>• Enhance technological capabilities for industrial diversification (Target 9.4).</a:t>
            </a:r>
          </a:p>
          <a:p>
            <a:pPr marL="457200" lvl="1">
              <a:lnSpc>
                <a:spcPct val="150000"/>
              </a:lnSpc>
              <a:buNone/>
            </a:pPr>
            <a:r>
              <a:rPr lang="en-US" sz="2000">
                <a:latin typeface="Times New Roman"/>
                <a:ea typeface="+mn-lt"/>
                <a:cs typeface="+mn-lt"/>
              </a:rPr>
              <a:t>• Foster innovation and entrepreneurship (Target 9.5). </a:t>
            </a:r>
          </a:p>
          <a:p>
            <a:pPr marL="0" indent="0">
              <a:buNone/>
            </a:pPr>
            <a:endParaRPr lang="en-US" sz="2000" b="1">
              <a:latin typeface="Times New Roman"/>
              <a:ea typeface="+mn-lt"/>
              <a:cs typeface="+mn-lt"/>
            </a:endParaRPr>
          </a:p>
          <a:p>
            <a:pPr marL="0" indent="0">
              <a:buNone/>
            </a:pPr>
            <a:r>
              <a:rPr lang="en-US" sz="2000" b="1">
                <a:latin typeface="Times New Roman"/>
                <a:ea typeface="+mn-lt"/>
                <a:cs typeface="+mn-lt"/>
              </a:rPr>
              <a:t>SDG 11: Sustainable Cities and Communities </a:t>
            </a:r>
          </a:p>
          <a:p>
            <a:pPr marL="457200" lvl="1">
              <a:lnSpc>
                <a:spcPct val="150000"/>
              </a:lnSpc>
              <a:buNone/>
            </a:pPr>
            <a:r>
              <a:rPr lang="en-US" sz="2000">
                <a:latin typeface="Times New Roman"/>
                <a:ea typeface="+mn-lt"/>
                <a:cs typeface="+mn-lt"/>
              </a:rPr>
              <a:t>• Develop and implement sustainable transportation systems (Target 11.2). </a:t>
            </a:r>
          </a:p>
          <a:p>
            <a:pPr marL="457200" lvl="1">
              <a:lnSpc>
                <a:spcPct val="150000"/>
              </a:lnSpc>
              <a:buNone/>
            </a:pPr>
            <a:r>
              <a:rPr lang="en-US" sz="2000">
                <a:latin typeface="Times New Roman"/>
                <a:ea typeface="+mn-lt"/>
                <a:cs typeface="+mn-lt"/>
              </a:rPr>
              <a:t>• Enhance public transportation efficiency and accessibility (Target 11.2). </a:t>
            </a:r>
          </a:p>
          <a:p>
            <a:pPr marL="457200" lvl="1">
              <a:lnSpc>
                <a:spcPct val="150000"/>
              </a:lnSpc>
              <a:buNone/>
            </a:pPr>
            <a:r>
              <a:rPr lang="en-US" sz="2000">
                <a:latin typeface="Times New Roman"/>
                <a:ea typeface="+mn-lt"/>
                <a:cs typeface="+mn-lt"/>
              </a:rPr>
              <a:t>• Reduce the environmental impact of urbanization (Target 11.6). </a:t>
            </a:r>
            <a:endParaRPr lang="en-US" sz="2000">
              <a:latin typeface="Times New Roman"/>
              <a:cs typeface="Times New Roman"/>
            </a:endParaRPr>
          </a:p>
        </p:txBody>
      </p:sp>
      <p:pic>
        <p:nvPicPr>
          <p:cNvPr id="4" name="Picture 3" descr="Sustainable Development Goal 9 - Wikipedia">
            <a:extLst>
              <a:ext uri="{FF2B5EF4-FFF2-40B4-BE49-F238E27FC236}">
                <a16:creationId xmlns:a16="http://schemas.microsoft.com/office/drawing/2014/main" id="{AA69EBE7-40D4-B3C2-46BF-F8CF40CBF2B2}"/>
              </a:ext>
            </a:extLst>
          </p:cNvPr>
          <p:cNvPicPr>
            <a:picLocks noChangeAspect="1"/>
          </p:cNvPicPr>
          <p:nvPr/>
        </p:nvPicPr>
        <p:blipFill>
          <a:blip r:embed="rId2"/>
          <a:stretch>
            <a:fillRect/>
          </a:stretch>
        </p:blipFill>
        <p:spPr>
          <a:xfrm>
            <a:off x="9575560" y="1083958"/>
            <a:ext cx="2143125" cy="2143125"/>
          </a:xfrm>
          <a:prstGeom prst="rect">
            <a:avLst/>
          </a:prstGeom>
        </p:spPr>
      </p:pic>
      <p:pic>
        <p:nvPicPr>
          <p:cNvPr id="5" name="Picture 4" descr="SDG 11: Sustainable Cities and ...">
            <a:extLst>
              <a:ext uri="{FF2B5EF4-FFF2-40B4-BE49-F238E27FC236}">
                <a16:creationId xmlns:a16="http://schemas.microsoft.com/office/drawing/2014/main" id="{5751D780-D7B2-BB1D-AC71-A14B36B5E6DC}"/>
              </a:ext>
            </a:extLst>
          </p:cNvPr>
          <p:cNvPicPr>
            <a:picLocks noChangeAspect="1"/>
          </p:cNvPicPr>
          <p:nvPr/>
        </p:nvPicPr>
        <p:blipFill>
          <a:blip r:embed="rId3"/>
          <a:stretch>
            <a:fillRect/>
          </a:stretch>
        </p:blipFill>
        <p:spPr>
          <a:xfrm>
            <a:off x="9575561" y="3620479"/>
            <a:ext cx="2143125" cy="2143125"/>
          </a:xfrm>
          <a:prstGeom prst="rect">
            <a:avLst/>
          </a:prstGeom>
        </p:spPr>
      </p:pic>
      <p:sp>
        <p:nvSpPr>
          <p:cNvPr id="6" name="Slide Number Placeholder 5">
            <a:extLst>
              <a:ext uri="{FF2B5EF4-FFF2-40B4-BE49-F238E27FC236}">
                <a16:creationId xmlns:a16="http://schemas.microsoft.com/office/drawing/2014/main" id="{B54AA688-27C9-F51B-1FD3-F08F510586E3}"/>
              </a:ext>
            </a:extLst>
          </p:cNvPr>
          <p:cNvSpPr>
            <a:spLocks noGrp="1"/>
          </p:cNvSpPr>
          <p:nvPr>
            <p:ph type="sldNum" sz="quarter" idx="12"/>
          </p:nvPr>
        </p:nvSpPr>
        <p:spPr/>
        <p:txBody>
          <a:bodyPr/>
          <a:lstStyle/>
          <a:p>
            <a:fld id="{330EA680-D336-4FF7-8B7A-9848BB0A1C32}" type="slidenum">
              <a:rPr lang="en-US" smtClean="0"/>
              <a:t>13</a:t>
            </a:fld>
            <a:endParaRPr lang="en-US"/>
          </a:p>
        </p:txBody>
      </p:sp>
    </p:spTree>
    <p:extLst>
      <p:ext uri="{BB962C8B-B14F-4D97-AF65-F5344CB8AC3E}">
        <p14:creationId xmlns:p14="http://schemas.microsoft.com/office/powerpoint/2010/main" val="28607328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F2DB0-80A7-9573-0008-661E28C43D74}"/>
              </a:ext>
            </a:extLst>
          </p:cNvPr>
          <p:cNvSpPr>
            <a:spLocks noGrp="1"/>
          </p:cNvSpPr>
          <p:nvPr>
            <p:ph type="title"/>
          </p:nvPr>
        </p:nvSpPr>
        <p:spPr>
          <a:xfrm>
            <a:off x="653473" y="353580"/>
            <a:ext cx="10515600" cy="725200"/>
          </a:xfrm>
        </p:spPr>
        <p:txBody>
          <a:bodyPr>
            <a:normAutofit/>
          </a:bodyPr>
          <a:lstStyle/>
          <a:p>
            <a:r>
              <a:rPr lang="en-US" sz="3600" b="1">
                <a:latin typeface="Times New Roman"/>
                <a:cs typeface="Times New Roman"/>
              </a:rPr>
              <a:t>Relation to SDG</a:t>
            </a:r>
          </a:p>
        </p:txBody>
      </p:sp>
      <p:sp>
        <p:nvSpPr>
          <p:cNvPr id="3" name="Content Placeholder 2">
            <a:extLst>
              <a:ext uri="{FF2B5EF4-FFF2-40B4-BE49-F238E27FC236}">
                <a16:creationId xmlns:a16="http://schemas.microsoft.com/office/drawing/2014/main" id="{E3282346-99E9-47B0-A1A1-B1CAA631E8C1}"/>
              </a:ext>
            </a:extLst>
          </p:cNvPr>
          <p:cNvSpPr>
            <a:spLocks noGrp="1"/>
          </p:cNvSpPr>
          <p:nvPr>
            <p:ph idx="1"/>
          </p:nvPr>
        </p:nvSpPr>
        <p:spPr/>
        <p:txBody>
          <a:bodyPr vert="horz" lIns="91440" tIns="45720" rIns="91440" bIns="45720" rtlCol="0" anchor="t">
            <a:normAutofit/>
          </a:bodyPr>
          <a:lstStyle/>
          <a:p>
            <a:pPr marL="0" indent="0">
              <a:buNone/>
            </a:pPr>
            <a:r>
              <a:rPr lang="en-US" sz="2000" b="1">
                <a:latin typeface="Times New Roman"/>
                <a:cs typeface="Times New Roman"/>
              </a:rPr>
              <a:t>SDG 12: Responsible Consumption and Production </a:t>
            </a:r>
          </a:p>
          <a:p>
            <a:pPr marL="457200" lvl="1">
              <a:lnSpc>
                <a:spcPct val="150000"/>
              </a:lnSpc>
              <a:buNone/>
            </a:pPr>
            <a:r>
              <a:rPr lang="en-US" sz="2000">
                <a:latin typeface="Times New Roman"/>
                <a:cs typeface="Times New Roman"/>
              </a:rPr>
              <a:t>• Implement efficient resource utilization and management (Target 12.2). </a:t>
            </a:r>
          </a:p>
          <a:p>
            <a:pPr marL="457200" lvl="1">
              <a:lnSpc>
                <a:spcPct val="150000"/>
              </a:lnSpc>
              <a:buNone/>
            </a:pPr>
            <a:r>
              <a:rPr lang="en-US" sz="2000">
                <a:latin typeface="Times New Roman"/>
                <a:cs typeface="Times New Roman"/>
              </a:rPr>
              <a:t>• Reduce electronic waste through optimized device performance (Target 12.5). </a:t>
            </a:r>
          </a:p>
          <a:p>
            <a:pPr marL="0" indent="0">
              <a:buNone/>
            </a:pPr>
            <a:endParaRPr lang="en-US" sz="2000">
              <a:latin typeface="Times New Roman"/>
              <a:cs typeface="Times New Roman"/>
            </a:endParaRPr>
          </a:p>
          <a:p>
            <a:pPr marL="0" indent="0">
              <a:buNone/>
            </a:pPr>
            <a:endParaRPr lang="en-US" sz="2000">
              <a:latin typeface="Times New Roman"/>
              <a:cs typeface="Times New Roman"/>
            </a:endParaRPr>
          </a:p>
          <a:p>
            <a:pPr marL="0" indent="0">
              <a:buNone/>
            </a:pPr>
            <a:r>
              <a:rPr lang="en-US" sz="2000" b="1">
                <a:latin typeface="Times New Roman"/>
                <a:cs typeface="Times New Roman"/>
              </a:rPr>
              <a:t>SDG 13: Climate Action </a:t>
            </a:r>
          </a:p>
          <a:p>
            <a:pPr marL="457200" lvl="1">
              <a:lnSpc>
                <a:spcPct val="150000"/>
              </a:lnSpc>
              <a:buNone/>
            </a:pPr>
            <a:r>
              <a:rPr lang="en-US" sz="2000">
                <a:latin typeface="Times New Roman"/>
                <a:cs typeface="Times New Roman"/>
              </a:rPr>
              <a:t>• Mitigate climate change through reduced energy consumption (Target 13.2). </a:t>
            </a:r>
          </a:p>
          <a:p>
            <a:pPr marL="457200" lvl="1">
              <a:lnSpc>
                <a:spcPct val="150000"/>
              </a:lnSpc>
              <a:buNone/>
            </a:pPr>
            <a:r>
              <a:rPr lang="en-US" sz="2000">
                <a:latin typeface="Times New Roman"/>
                <a:cs typeface="Times New Roman"/>
              </a:rPr>
              <a:t>• Promote sustainable technologies and practices (Target 13.3) </a:t>
            </a:r>
          </a:p>
          <a:p>
            <a:endParaRPr lang="en-US"/>
          </a:p>
        </p:txBody>
      </p:sp>
      <p:pic>
        <p:nvPicPr>
          <p:cNvPr id="4" name="Picture 3" descr="WDO | World Industrial Design Day 2019 ...">
            <a:extLst>
              <a:ext uri="{FF2B5EF4-FFF2-40B4-BE49-F238E27FC236}">
                <a16:creationId xmlns:a16="http://schemas.microsoft.com/office/drawing/2014/main" id="{78D428A0-0872-F526-A238-3BEF7C3949B6}"/>
              </a:ext>
            </a:extLst>
          </p:cNvPr>
          <p:cNvPicPr>
            <a:picLocks noChangeAspect="1"/>
          </p:cNvPicPr>
          <p:nvPr/>
        </p:nvPicPr>
        <p:blipFill>
          <a:blip r:embed="rId2"/>
          <a:stretch>
            <a:fillRect/>
          </a:stretch>
        </p:blipFill>
        <p:spPr>
          <a:xfrm>
            <a:off x="9742575" y="1167465"/>
            <a:ext cx="2143125" cy="2143125"/>
          </a:xfrm>
          <a:prstGeom prst="rect">
            <a:avLst/>
          </a:prstGeom>
        </p:spPr>
      </p:pic>
      <p:pic>
        <p:nvPicPr>
          <p:cNvPr id="5" name="Picture 4" descr="Sustainable Development Goal 13 - Wikipedia">
            <a:extLst>
              <a:ext uri="{FF2B5EF4-FFF2-40B4-BE49-F238E27FC236}">
                <a16:creationId xmlns:a16="http://schemas.microsoft.com/office/drawing/2014/main" id="{367B2158-1B9D-9D75-F31D-73F12FBEB2A6}"/>
              </a:ext>
            </a:extLst>
          </p:cNvPr>
          <p:cNvPicPr>
            <a:picLocks noChangeAspect="1"/>
          </p:cNvPicPr>
          <p:nvPr/>
        </p:nvPicPr>
        <p:blipFill>
          <a:blip r:embed="rId3"/>
          <a:stretch>
            <a:fillRect/>
          </a:stretch>
        </p:blipFill>
        <p:spPr>
          <a:xfrm>
            <a:off x="9742575" y="3871000"/>
            <a:ext cx="2143125" cy="2143125"/>
          </a:xfrm>
          <a:prstGeom prst="rect">
            <a:avLst/>
          </a:prstGeom>
        </p:spPr>
      </p:pic>
      <p:sp>
        <p:nvSpPr>
          <p:cNvPr id="6" name="Slide Number Placeholder 5">
            <a:extLst>
              <a:ext uri="{FF2B5EF4-FFF2-40B4-BE49-F238E27FC236}">
                <a16:creationId xmlns:a16="http://schemas.microsoft.com/office/drawing/2014/main" id="{BD86D5B5-E29D-4AC7-8BF5-DD555FE4A140}"/>
              </a:ext>
            </a:extLst>
          </p:cNvPr>
          <p:cNvSpPr>
            <a:spLocks noGrp="1"/>
          </p:cNvSpPr>
          <p:nvPr>
            <p:ph type="sldNum" sz="quarter" idx="12"/>
          </p:nvPr>
        </p:nvSpPr>
        <p:spPr/>
        <p:txBody>
          <a:bodyPr/>
          <a:lstStyle/>
          <a:p>
            <a:fld id="{330EA680-D336-4FF7-8B7A-9848BB0A1C32}" type="slidenum">
              <a:rPr lang="en-US" smtClean="0"/>
              <a:t>14</a:t>
            </a:fld>
            <a:endParaRPr lang="en-US"/>
          </a:p>
        </p:txBody>
      </p:sp>
    </p:spTree>
    <p:extLst>
      <p:ext uri="{BB962C8B-B14F-4D97-AF65-F5344CB8AC3E}">
        <p14:creationId xmlns:p14="http://schemas.microsoft.com/office/powerpoint/2010/main" val="12652673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9C79F-5C80-4985-033F-030CF17A7FA1}"/>
              </a:ext>
            </a:extLst>
          </p:cNvPr>
          <p:cNvSpPr>
            <a:spLocks noGrp="1"/>
          </p:cNvSpPr>
          <p:nvPr>
            <p:ph type="title"/>
          </p:nvPr>
        </p:nvSpPr>
        <p:spPr>
          <a:xfrm>
            <a:off x="715297" y="365125"/>
            <a:ext cx="10515600" cy="797080"/>
          </a:xfrm>
        </p:spPr>
        <p:txBody>
          <a:bodyPr>
            <a:normAutofit/>
          </a:bodyPr>
          <a:lstStyle/>
          <a:p>
            <a:r>
              <a:rPr lang="en-US" sz="3600" b="1">
                <a:latin typeface="Times New Roman"/>
                <a:cs typeface="Times New Roman"/>
              </a:rPr>
              <a:t>Relation to Standards</a:t>
            </a:r>
          </a:p>
        </p:txBody>
      </p:sp>
      <p:sp>
        <p:nvSpPr>
          <p:cNvPr id="3" name="Content Placeholder 2">
            <a:extLst>
              <a:ext uri="{FF2B5EF4-FFF2-40B4-BE49-F238E27FC236}">
                <a16:creationId xmlns:a16="http://schemas.microsoft.com/office/drawing/2014/main" id="{04F6A0FF-FB0C-132F-2073-45CDF6CE6875}"/>
              </a:ext>
            </a:extLst>
          </p:cNvPr>
          <p:cNvSpPr>
            <a:spLocks noGrp="1"/>
          </p:cNvSpPr>
          <p:nvPr>
            <p:ph idx="1"/>
          </p:nvPr>
        </p:nvSpPr>
        <p:spPr>
          <a:xfrm>
            <a:off x="838200" y="1592109"/>
            <a:ext cx="10515600" cy="4351338"/>
          </a:xfrm>
        </p:spPr>
        <p:txBody>
          <a:bodyPr vert="horz" lIns="91440" tIns="45720" rIns="91440" bIns="45720" rtlCol="0" anchor="t">
            <a:normAutofit fontScale="85000" lnSpcReduction="20000"/>
          </a:bodyPr>
          <a:lstStyle/>
          <a:p>
            <a:pPr marL="0" indent="0">
              <a:lnSpc>
                <a:spcPct val="145000"/>
              </a:lnSpc>
              <a:buNone/>
            </a:pPr>
            <a:r>
              <a:rPr lang="en-IN" sz="2000" b="1" u="sng">
                <a:latin typeface="Times New Roman"/>
                <a:cs typeface="Times New Roman"/>
              </a:rPr>
              <a:t>According to ITU Y.3601 – Autonomous Networks</a:t>
            </a:r>
          </a:p>
          <a:p>
            <a:pPr lvl="1" indent="-457200" algn="just">
              <a:lnSpc>
                <a:spcPct val="110000"/>
              </a:lnSpc>
              <a:buAutoNum type="alphaLcParenR"/>
            </a:pPr>
            <a:r>
              <a:rPr lang="en-IN" sz="2000">
                <a:latin typeface="Times New Roman"/>
                <a:cs typeface="Times New Roman"/>
              </a:rPr>
              <a:t>An intelligent solution based on automatically optimized beam forming - providing seamless connectivity services for fast-moving mobile devices. Reinforcement modelling and inference, facilities parameters control policies decision, facilities adjustment actions implementation, result evaluation, and continuous optimization. </a:t>
            </a:r>
            <a:endParaRPr lang="en-IN" sz="2000" b="1" u="sng">
              <a:latin typeface="Times New Roman"/>
              <a:cs typeface="Times New Roman"/>
            </a:endParaRPr>
          </a:p>
          <a:p>
            <a:pPr lvl="1" indent="-457200" algn="just">
              <a:lnSpc>
                <a:spcPct val="110000"/>
              </a:lnSpc>
              <a:buAutoNum type="alphaLcParenR"/>
            </a:pPr>
            <a:r>
              <a:rPr lang="en-IN" sz="2000">
                <a:latin typeface="Times New Roman"/>
                <a:cs typeface="Times New Roman"/>
              </a:rPr>
              <a:t>Optimal adjustment of antenna beamforming parameters with AI-enabled multi-dimensional analysis and prediction</a:t>
            </a:r>
          </a:p>
          <a:p>
            <a:pPr lvl="1" indent="-457200" algn="just">
              <a:lnSpc>
                <a:spcPct val="110000"/>
              </a:lnSpc>
              <a:buAutoNum type="alphaLcParenR"/>
            </a:pPr>
            <a:endParaRPr lang="en-IN" sz="2000" b="1" u="sng">
              <a:latin typeface="Times New Roman"/>
              <a:cs typeface="Times New Roman"/>
            </a:endParaRPr>
          </a:p>
          <a:p>
            <a:pPr marL="0" indent="0" algn="just">
              <a:buNone/>
            </a:pPr>
            <a:r>
              <a:rPr lang="en-IN" sz="2000">
                <a:ea typeface="+mn-lt"/>
                <a:cs typeface="+mn-lt"/>
              </a:rPr>
              <a:t>The proposed solution aligns with ITU Y.3601 in several aspects: </a:t>
            </a:r>
          </a:p>
          <a:p>
            <a:pPr algn="just">
              <a:buFont typeface="Wingdings" panose="020B0604020202020204" pitchFamily="34" charset="0"/>
              <a:buChar char="ü"/>
            </a:pPr>
            <a:r>
              <a:rPr lang="en-IN" sz="2000" b="1">
                <a:ea typeface="+mn-lt"/>
                <a:cs typeface="+mn-lt"/>
              </a:rPr>
              <a:t>Dynamic Beamforming</a:t>
            </a:r>
            <a:r>
              <a:rPr lang="en-IN" sz="2000">
                <a:ea typeface="+mn-lt"/>
                <a:cs typeface="+mn-lt"/>
              </a:rPr>
              <a:t>: The recommendation emphasizes the importance of dynamic beamforming in wireless access systems. </a:t>
            </a:r>
          </a:p>
          <a:p>
            <a:pPr algn="just">
              <a:buFont typeface="Wingdings" panose="020B0604020202020204" pitchFamily="34" charset="0"/>
              <a:buChar char="ü"/>
            </a:pPr>
            <a:r>
              <a:rPr lang="en-IN" sz="2000" b="1">
                <a:ea typeface="+mn-lt"/>
                <a:cs typeface="+mn-lt"/>
              </a:rPr>
              <a:t>Optimization Methods:</a:t>
            </a:r>
            <a:r>
              <a:rPr lang="en-IN" sz="2000">
                <a:ea typeface="+mn-lt"/>
                <a:cs typeface="+mn-lt"/>
              </a:rPr>
              <a:t> ITU Y.3601 mentions optimization techniques, including genetic algorithms, for beamforming. </a:t>
            </a:r>
          </a:p>
          <a:p>
            <a:pPr algn="just">
              <a:buFont typeface="Wingdings" panose="020B0604020202020204" pitchFamily="34" charset="0"/>
              <a:buChar char="ü"/>
            </a:pPr>
            <a:r>
              <a:rPr lang="en-IN" sz="2000" b="1">
                <a:ea typeface="+mn-lt"/>
                <a:cs typeface="+mn-lt"/>
              </a:rPr>
              <a:t>Multi-Antenna Systems:</a:t>
            </a:r>
            <a:r>
              <a:rPr lang="en-IN" sz="2000">
                <a:ea typeface="+mn-lt"/>
                <a:cs typeface="+mn-lt"/>
              </a:rPr>
              <a:t> The recommendation addresses multi-antenna systems, which are crucial for dynamic beamforming. </a:t>
            </a:r>
          </a:p>
          <a:p>
            <a:pPr algn="just">
              <a:buFont typeface="Wingdings" panose="020B0604020202020204" pitchFamily="34" charset="0"/>
              <a:buChar char="ü"/>
            </a:pPr>
            <a:r>
              <a:rPr lang="en-IN" sz="2000" b="1">
                <a:ea typeface="+mn-lt"/>
                <a:cs typeface="+mn-lt"/>
              </a:rPr>
              <a:t>Mobile Devices, Fleets, and Drones: </a:t>
            </a:r>
            <a:r>
              <a:rPr lang="en-IN" sz="2000">
                <a:ea typeface="+mn-lt"/>
                <a:cs typeface="+mn-lt"/>
              </a:rPr>
              <a:t>ITU Y.3601 considers various wireless devices, including mobile devices, fleets, and drones.</a:t>
            </a:r>
            <a:endParaRPr lang="en-IN" sz="2000"/>
          </a:p>
          <a:p>
            <a:pPr lvl="1" indent="-457200" algn="just">
              <a:lnSpc>
                <a:spcPct val="110000"/>
              </a:lnSpc>
              <a:buAutoNum type="alphaLcParenR"/>
            </a:pPr>
            <a:endParaRPr lang="en-IN" sz="2000">
              <a:latin typeface="Times New Roman" panose="02020603050405020304" pitchFamily="18" charset="0"/>
              <a:cs typeface="Times New Roman" panose="02020603050405020304" pitchFamily="18" charset="0"/>
            </a:endParaRPr>
          </a:p>
          <a:p>
            <a:pPr marL="0" indent="0">
              <a:lnSpc>
                <a:spcPct val="110000"/>
              </a:lnSpc>
              <a:buNone/>
            </a:pPr>
            <a:endParaRPr lang="en-IN" sz="200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CA5E261B-29C6-6580-29D9-243CFA2612A6}"/>
              </a:ext>
            </a:extLst>
          </p:cNvPr>
          <p:cNvSpPr>
            <a:spLocks noGrp="1"/>
          </p:cNvSpPr>
          <p:nvPr>
            <p:ph type="sldNum" sz="quarter" idx="12"/>
          </p:nvPr>
        </p:nvSpPr>
        <p:spPr/>
        <p:txBody>
          <a:bodyPr/>
          <a:lstStyle/>
          <a:p>
            <a:fld id="{330EA680-D336-4FF7-8B7A-9848BB0A1C32}" type="slidenum">
              <a:rPr lang="en-US" smtClean="0"/>
              <a:t>15</a:t>
            </a:fld>
            <a:endParaRPr lang="en-US"/>
          </a:p>
        </p:txBody>
      </p:sp>
    </p:spTree>
    <p:extLst>
      <p:ext uri="{BB962C8B-B14F-4D97-AF65-F5344CB8AC3E}">
        <p14:creationId xmlns:p14="http://schemas.microsoft.com/office/powerpoint/2010/main" val="7671601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9EB727B-6BB5-FFAE-DA7C-1E66899E3FBE}"/>
              </a:ext>
            </a:extLst>
          </p:cNvPr>
          <p:cNvSpPr/>
          <p:nvPr/>
        </p:nvSpPr>
        <p:spPr>
          <a:xfrm>
            <a:off x="2148840" y="342639"/>
            <a:ext cx="6549674" cy="13333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b="1" dirty="0"/>
              <a:t>Beamforming</a:t>
            </a:r>
          </a:p>
          <a:p>
            <a:pPr algn="ctr"/>
            <a:endParaRPr lang="en-IN" dirty="0"/>
          </a:p>
          <a:p>
            <a:pPr algn="ctr"/>
            <a:r>
              <a:rPr lang="en-IN" sz="2400" dirty="0"/>
              <a:t>Non Real Time RIC</a:t>
            </a:r>
          </a:p>
        </p:txBody>
      </p:sp>
      <p:cxnSp>
        <p:nvCxnSpPr>
          <p:cNvPr id="6" name="Straight Connector 5">
            <a:extLst>
              <a:ext uri="{FF2B5EF4-FFF2-40B4-BE49-F238E27FC236}">
                <a16:creationId xmlns:a16="http://schemas.microsoft.com/office/drawing/2014/main" id="{EF7A42F2-A306-2A66-2C0E-9773C360E851}"/>
              </a:ext>
            </a:extLst>
          </p:cNvPr>
          <p:cNvCxnSpPr>
            <a:cxnSpLocks/>
          </p:cNvCxnSpPr>
          <p:nvPr/>
        </p:nvCxnSpPr>
        <p:spPr>
          <a:xfrm flipV="1">
            <a:off x="2223277" y="1044717"/>
            <a:ext cx="6400800" cy="18417"/>
          </a:xfrm>
          <a:prstGeom prst="line">
            <a:avLst/>
          </a:prstGeom>
          <a:ln w="12700">
            <a:solidFill>
              <a:schemeClr val="bg1"/>
            </a:solidFill>
            <a:prstDash val="lgDash"/>
          </a:ln>
        </p:spPr>
        <p:style>
          <a:lnRef idx="1">
            <a:schemeClr val="dk1"/>
          </a:lnRef>
          <a:fillRef idx="0">
            <a:schemeClr val="dk1"/>
          </a:fillRef>
          <a:effectRef idx="0">
            <a:schemeClr val="dk1"/>
          </a:effectRef>
          <a:fontRef idx="minor">
            <a:schemeClr val="tx1"/>
          </a:fontRef>
        </p:style>
      </p:cxnSp>
      <p:sp>
        <p:nvSpPr>
          <p:cNvPr id="11" name="Title 10">
            <a:extLst>
              <a:ext uri="{FF2B5EF4-FFF2-40B4-BE49-F238E27FC236}">
                <a16:creationId xmlns:a16="http://schemas.microsoft.com/office/drawing/2014/main" id="{29597A1E-82C7-7F04-DF73-496FF23276F8}"/>
              </a:ext>
            </a:extLst>
          </p:cNvPr>
          <p:cNvSpPr>
            <a:spLocks noGrp="1"/>
          </p:cNvSpPr>
          <p:nvPr>
            <p:ph type="ctrTitle"/>
          </p:nvPr>
        </p:nvSpPr>
        <p:spPr>
          <a:xfrm>
            <a:off x="2230895" y="2063741"/>
            <a:ext cx="6385563" cy="846226"/>
          </a:xfrm>
          <a:prstGeom prst="rect">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r>
              <a:rPr lang="en-IN" sz="2400" dirty="0"/>
              <a:t>Near Real Time RAN Intelligent Controller (RIC)</a:t>
            </a:r>
          </a:p>
        </p:txBody>
      </p:sp>
      <p:cxnSp>
        <p:nvCxnSpPr>
          <p:cNvPr id="13" name="Straight Connector 12">
            <a:extLst>
              <a:ext uri="{FF2B5EF4-FFF2-40B4-BE49-F238E27FC236}">
                <a16:creationId xmlns:a16="http://schemas.microsoft.com/office/drawing/2014/main" id="{05671327-19E1-2AC9-653C-F9B8C2C03438}"/>
              </a:ext>
            </a:extLst>
          </p:cNvPr>
          <p:cNvCxnSpPr>
            <a:cxnSpLocks/>
          </p:cNvCxnSpPr>
          <p:nvPr/>
        </p:nvCxnSpPr>
        <p:spPr>
          <a:xfrm flipH="1">
            <a:off x="5143727" y="1648444"/>
            <a:ext cx="1" cy="464023"/>
          </a:xfrm>
          <a:prstGeom prst="line">
            <a:avLst/>
          </a:prstGeom>
          <a:ln w="31750"/>
        </p:spPr>
        <p:style>
          <a:lnRef idx="2">
            <a:schemeClr val="dk1"/>
          </a:lnRef>
          <a:fillRef idx="0">
            <a:schemeClr val="dk1"/>
          </a:fillRef>
          <a:effectRef idx="1">
            <a:schemeClr val="dk1"/>
          </a:effectRef>
          <a:fontRef idx="minor">
            <a:schemeClr val="tx1"/>
          </a:fontRef>
        </p:style>
      </p:cxnSp>
      <p:sp>
        <p:nvSpPr>
          <p:cNvPr id="16" name="TextBox 15">
            <a:extLst>
              <a:ext uri="{FF2B5EF4-FFF2-40B4-BE49-F238E27FC236}">
                <a16:creationId xmlns:a16="http://schemas.microsoft.com/office/drawing/2014/main" id="{803A730E-232D-ED3D-CB7F-B550B22087BC}"/>
              </a:ext>
            </a:extLst>
          </p:cNvPr>
          <p:cNvSpPr txBox="1"/>
          <p:nvPr/>
        </p:nvSpPr>
        <p:spPr>
          <a:xfrm>
            <a:off x="5366244" y="1599505"/>
            <a:ext cx="845475" cy="369332"/>
          </a:xfrm>
          <a:prstGeom prst="rect">
            <a:avLst/>
          </a:prstGeom>
          <a:noFill/>
        </p:spPr>
        <p:txBody>
          <a:bodyPr wrap="square" rtlCol="0">
            <a:spAutoFit/>
          </a:bodyPr>
          <a:lstStyle/>
          <a:p>
            <a:r>
              <a:rPr lang="en-IN" dirty="0"/>
              <a:t>A1</a:t>
            </a:r>
          </a:p>
        </p:txBody>
      </p:sp>
      <p:sp>
        <p:nvSpPr>
          <p:cNvPr id="17" name="Flowchart: Multidocument 16">
            <a:extLst>
              <a:ext uri="{FF2B5EF4-FFF2-40B4-BE49-F238E27FC236}">
                <a16:creationId xmlns:a16="http://schemas.microsoft.com/office/drawing/2014/main" id="{53B909AF-18DB-68B3-4FBB-D88B2AF16E4E}"/>
              </a:ext>
            </a:extLst>
          </p:cNvPr>
          <p:cNvSpPr/>
          <p:nvPr/>
        </p:nvSpPr>
        <p:spPr>
          <a:xfrm>
            <a:off x="6984673" y="648892"/>
            <a:ext cx="1699260" cy="758952"/>
          </a:xfrm>
          <a:prstGeom prst="flowChartMultidocumen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err="1"/>
              <a:t>xApp</a:t>
            </a:r>
            <a:endParaRPr lang="en-IN" sz="2000" b="1" dirty="0"/>
          </a:p>
        </p:txBody>
      </p:sp>
      <p:sp>
        <p:nvSpPr>
          <p:cNvPr id="21" name="Rectangle 20">
            <a:extLst>
              <a:ext uri="{FF2B5EF4-FFF2-40B4-BE49-F238E27FC236}">
                <a16:creationId xmlns:a16="http://schemas.microsoft.com/office/drawing/2014/main" id="{31194B3D-E997-5E36-DE5E-587D4FFC896A}"/>
              </a:ext>
            </a:extLst>
          </p:cNvPr>
          <p:cNvSpPr/>
          <p:nvPr/>
        </p:nvSpPr>
        <p:spPr>
          <a:xfrm>
            <a:off x="4771884" y="3427817"/>
            <a:ext cx="4078676" cy="1652769"/>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26" name="Straight Connector 25">
            <a:extLst>
              <a:ext uri="{FF2B5EF4-FFF2-40B4-BE49-F238E27FC236}">
                <a16:creationId xmlns:a16="http://schemas.microsoft.com/office/drawing/2014/main" id="{498844CF-FCA0-DB25-7226-6209A9DE700C}"/>
              </a:ext>
            </a:extLst>
          </p:cNvPr>
          <p:cNvCxnSpPr>
            <a:cxnSpLocks/>
          </p:cNvCxnSpPr>
          <p:nvPr/>
        </p:nvCxnSpPr>
        <p:spPr>
          <a:xfrm>
            <a:off x="4771884" y="4165720"/>
            <a:ext cx="4130038"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2D1060D1-C234-A542-5FC3-31620BD1EF49}"/>
              </a:ext>
            </a:extLst>
          </p:cNvPr>
          <p:cNvSpPr txBox="1"/>
          <p:nvPr/>
        </p:nvSpPr>
        <p:spPr>
          <a:xfrm>
            <a:off x="6324490" y="3580945"/>
            <a:ext cx="1379447" cy="584775"/>
          </a:xfrm>
          <a:prstGeom prst="rect">
            <a:avLst/>
          </a:prstGeom>
          <a:noFill/>
        </p:spPr>
        <p:txBody>
          <a:bodyPr wrap="square" rtlCol="0">
            <a:spAutoFit/>
          </a:bodyPr>
          <a:lstStyle/>
          <a:p>
            <a:r>
              <a:rPr lang="en-IN" sz="2800" b="1" dirty="0"/>
              <a:t>O-CU</a:t>
            </a:r>
            <a:r>
              <a:rPr lang="en-IN" sz="3200" dirty="0"/>
              <a:t> </a:t>
            </a:r>
          </a:p>
        </p:txBody>
      </p:sp>
      <p:sp>
        <p:nvSpPr>
          <p:cNvPr id="29" name="TextBox 28">
            <a:extLst>
              <a:ext uri="{FF2B5EF4-FFF2-40B4-BE49-F238E27FC236}">
                <a16:creationId xmlns:a16="http://schemas.microsoft.com/office/drawing/2014/main" id="{89C64CB0-F14D-07CA-4727-B34A490D4C5F}"/>
              </a:ext>
            </a:extLst>
          </p:cNvPr>
          <p:cNvSpPr txBox="1"/>
          <p:nvPr/>
        </p:nvSpPr>
        <p:spPr>
          <a:xfrm>
            <a:off x="6324491" y="4386039"/>
            <a:ext cx="1120250" cy="523220"/>
          </a:xfrm>
          <a:prstGeom prst="rect">
            <a:avLst/>
          </a:prstGeom>
          <a:noFill/>
        </p:spPr>
        <p:txBody>
          <a:bodyPr wrap="square" rtlCol="0">
            <a:spAutoFit/>
          </a:bodyPr>
          <a:lstStyle/>
          <a:p>
            <a:r>
              <a:rPr lang="en-IN" sz="2800" b="1" dirty="0"/>
              <a:t>O-DU</a:t>
            </a:r>
          </a:p>
        </p:txBody>
      </p:sp>
      <p:cxnSp>
        <p:nvCxnSpPr>
          <p:cNvPr id="30" name="Straight Connector 29">
            <a:extLst>
              <a:ext uri="{FF2B5EF4-FFF2-40B4-BE49-F238E27FC236}">
                <a16:creationId xmlns:a16="http://schemas.microsoft.com/office/drawing/2014/main" id="{CAFF90D5-1EFA-68FA-8E2D-21620B752FAE}"/>
              </a:ext>
            </a:extLst>
          </p:cNvPr>
          <p:cNvCxnSpPr>
            <a:cxnSpLocks/>
          </p:cNvCxnSpPr>
          <p:nvPr/>
        </p:nvCxnSpPr>
        <p:spPr>
          <a:xfrm>
            <a:off x="6713446" y="2888676"/>
            <a:ext cx="0" cy="509960"/>
          </a:xfrm>
          <a:prstGeom prst="line">
            <a:avLst/>
          </a:prstGeom>
          <a:ln w="31750"/>
        </p:spPr>
        <p:style>
          <a:lnRef idx="2">
            <a:schemeClr val="dk1"/>
          </a:lnRef>
          <a:fillRef idx="0">
            <a:schemeClr val="dk1"/>
          </a:fillRef>
          <a:effectRef idx="1">
            <a:schemeClr val="dk1"/>
          </a:effectRef>
          <a:fontRef idx="minor">
            <a:schemeClr val="tx1"/>
          </a:fontRef>
        </p:style>
      </p:cxnSp>
      <p:sp>
        <p:nvSpPr>
          <p:cNvPr id="32" name="TextBox 31">
            <a:extLst>
              <a:ext uri="{FF2B5EF4-FFF2-40B4-BE49-F238E27FC236}">
                <a16:creationId xmlns:a16="http://schemas.microsoft.com/office/drawing/2014/main" id="{9CF9BF6D-9249-C223-95DB-2E787A7F422D}"/>
              </a:ext>
            </a:extLst>
          </p:cNvPr>
          <p:cNvSpPr txBox="1"/>
          <p:nvPr/>
        </p:nvSpPr>
        <p:spPr>
          <a:xfrm>
            <a:off x="6816204" y="2919226"/>
            <a:ext cx="1070493" cy="461665"/>
          </a:xfrm>
          <a:prstGeom prst="rect">
            <a:avLst/>
          </a:prstGeom>
          <a:noFill/>
        </p:spPr>
        <p:txBody>
          <a:bodyPr wrap="square" rtlCol="0">
            <a:spAutoFit/>
          </a:bodyPr>
          <a:lstStyle/>
          <a:p>
            <a:r>
              <a:rPr lang="en-IN" sz="2400" dirty="0"/>
              <a:t>E2-CP</a:t>
            </a:r>
          </a:p>
        </p:txBody>
      </p:sp>
      <p:cxnSp>
        <p:nvCxnSpPr>
          <p:cNvPr id="51" name="Straight Connector 50">
            <a:extLst>
              <a:ext uri="{FF2B5EF4-FFF2-40B4-BE49-F238E27FC236}">
                <a16:creationId xmlns:a16="http://schemas.microsoft.com/office/drawing/2014/main" id="{BF7125C7-48C2-0AC6-5403-8AD1ED20B482}"/>
              </a:ext>
            </a:extLst>
          </p:cNvPr>
          <p:cNvCxnSpPr/>
          <p:nvPr/>
        </p:nvCxnSpPr>
        <p:spPr>
          <a:xfrm>
            <a:off x="4008120" y="2919226"/>
            <a:ext cx="0" cy="1652774"/>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689EEC53-6CB6-F51E-9A7D-A2020A0D52A1}"/>
              </a:ext>
            </a:extLst>
          </p:cNvPr>
          <p:cNvCxnSpPr>
            <a:cxnSpLocks/>
          </p:cNvCxnSpPr>
          <p:nvPr/>
        </p:nvCxnSpPr>
        <p:spPr>
          <a:xfrm>
            <a:off x="4008120" y="4572000"/>
            <a:ext cx="76376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6B621191-6B8D-69EE-CDCC-AD818D471E48}"/>
              </a:ext>
            </a:extLst>
          </p:cNvPr>
          <p:cNvSpPr txBox="1"/>
          <p:nvPr/>
        </p:nvSpPr>
        <p:spPr>
          <a:xfrm>
            <a:off x="3048568" y="3244334"/>
            <a:ext cx="1037171" cy="461665"/>
          </a:xfrm>
          <a:prstGeom prst="rect">
            <a:avLst/>
          </a:prstGeom>
          <a:noFill/>
        </p:spPr>
        <p:txBody>
          <a:bodyPr wrap="square">
            <a:spAutoFit/>
          </a:bodyPr>
          <a:lstStyle/>
          <a:p>
            <a:r>
              <a:rPr lang="en-IN" sz="2400" dirty="0"/>
              <a:t>E2-DU</a:t>
            </a:r>
          </a:p>
        </p:txBody>
      </p:sp>
      <p:sp>
        <p:nvSpPr>
          <p:cNvPr id="57" name="Rectangle 56">
            <a:extLst>
              <a:ext uri="{FF2B5EF4-FFF2-40B4-BE49-F238E27FC236}">
                <a16:creationId xmlns:a16="http://schemas.microsoft.com/office/drawing/2014/main" id="{ABEAA28A-69A2-E623-FAAA-BBB175CBCD20}"/>
              </a:ext>
            </a:extLst>
          </p:cNvPr>
          <p:cNvSpPr/>
          <p:nvPr/>
        </p:nvSpPr>
        <p:spPr>
          <a:xfrm>
            <a:off x="3332045" y="5389323"/>
            <a:ext cx="2879678" cy="682388"/>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8" name="TextBox 57">
            <a:extLst>
              <a:ext uri="{FF2B5EF4-FFF2-40B4-BE49-F238E27FC236}">
                <a16:creationId xmlns:a16="http://schemas.microsoft.com/office/drawing/2014/main" id="{BE4E7397-DD31-1A25-0625-F83751D1E6BD}"/>
              </a:ext>
            </a:extLst>
          </p:cNvPr>
          <p:cNvSpPr txBox="1"/>
          <p:nvPr/>
        </p:nvSpPr>
        <p:spPr>
          <a:xfrm>
            <a:off x="4177524" y="5566804"/>
            <a:ext cx="1188720" cy="461665"/>
          </a:xfrm>
          <a:prstGeom prst="rect">
            <a:avLst/>
          </a:prstGeom>
          <a:noFill/>
        </p:spPr>
        <p:txBody>
          <a:bodyPr wrap="square" rtlCol="0">
            <a:spAutoFit/>
          </a:bodyPr>
          <a:lstStyle/>
          <a:p>
            <a:r>
              <a:rPr lang="en-IN" sz="2400" b="1" dirty="0"/>
              <a:t>O-RU</a:t>
            </a:r>
          </a:p>
        </p:txBody>
      </p:sp>
      <p:cxnSp>
        <p:nvCxnSpPr>
          <p:cNvPr id="60" name="Straight Connector 59">
            <a:extLst>
              <a:ext uri="{FF2B5EF4-FFF2-40B4-BE49-F238E27FC236}">
                <a16:creationId xmlns:a16="http://schemas.microsoft.com/office/drawing/2014/main" id="{29412B19-06E0-96F9-AF7A-34C12A2AE042}"/>
              </a:ext>
            </a:extLst>
          </p:cNvPr>
          <p:cNvCxnSpPr/>
          <p:nvPr/>
        </p:nvCxnSpPr>
        <p:spPr>
          <a:xfrm>
            <a:off x="5366244" y="5080586"/>
            <a:ext cx="0" cy="30873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CF68D9FC-1A66-A808-C408-64B364799819}"/>
              </a:ext>
            </a:extLst>
          </p:cNvPr>
          <p:cNvCxnSpPr>
            <a:cxnSpLocks/>
          </p:cNvCxnSpPr>
          <p:nvPr/>
        </p:nvCxnSpPr>
        <p:spPr>
          <a:xfrm flipH="1">
            <a:off x="1876809" y="192523"/>
            <a:ext cx="25137" cy="6103619"/>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CD49BA72-241B-EA08-EBE2-6A992F554815}"/>
              </a:ext>
            </a:extLst>
          </p:cNvPr>
          <p:cNvCxnSpPr>
            <a:cxnSpLocks/>
          </p:cNvCxnSpPr>
          <p:nvPr/>
        </p:nvCxnSpPr>
        <p:spPr>
          <a:xfrm>
            <a:off x="9026628" y="192524"/>
            <a:ext cx="16378" cy="5110996"/>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7F2D4403-B6AC-6051-DD62-DF244CF5F9F1}"/>
              </a:ext>
            </a:extLst>
          </p:cNvPr>
          <p:cNvCxnSpPr>
            <a:cxnSpLocks/>
          </p:cNvCxnSpPr>
          <p:nvPr/>
        </p:nvCxnSpPr>
        <p:spPr>
          <a:xfrm flipV="1">
            <a:off x="1891805" y="192524"/>
            <a:ext cx="7161048" cy="20476"/>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70" name="Rectangle 69">
            <a:extLst>
              <a:ext uri="{FF2B5EF4-FFF2-40B4-BE49-F238E27FC236}">
                <a16:creationId xmlns:a16="http://schemas.microsoft.com/office/drawing/2014/main" id="{445EF506-D455-2A2A-0AA1-F40C7A88D184}"/>
              </a:ext>
            </a:extLst>
          </p:cNvPr>
          <p:cNvSpPr/>
          <p:nvPr/>
        </p:nvSpPr>
        <p:spPr>
          <a:xfrm>
            <a:off x="2518040" y="525780"/>
            <a:ext cx="1832980" cy="36127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800" b="1" dirty="0"/>
              <a:t>AI/ML/GA             </a:t>
            </a:r>
          </a:p>
        </p:txBody>
      </p:sp>
      <p:cxnSp>
        <p:nvCxnSpPr>
          <p:cNvPr id="71" name="Straight Connector 70">
            <a:extLst>
              <a:ext uri="{FF2B5EF4-FFF2-40B4-BE49-F238E27FC236}">
                <a16:creationId xmlns:a16="http://schemas.microsoft.com/office/drawing/2014/main" id="{0E79BEC2-218A-F8AD-6E8C-153180F2F944}"/>
              </a:ext>
            </a:extLst>
          </p:cNvPr>
          <p:cNvCxnSpPr>
            <a:cxnSpLocks/>
          </p:cNvCxnSpPr>
          <p:nvPr/>
        </p:nvCxnSpPr>
        <p:spPr>
          <a:xfrm flipV="1">
            <a:off x="1850584" y="6224769"/>
            <a:ext cx="4862862" cy="24423"/>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1EF89326-A383-CEC5-172E-BB089F269DFA}"/>
              </a:ext>
            </a:extLst>
          </p:cNvPr>
          <p:cNvCxnSpPr/>
          <p:nvPr/>
        </p:nvCxnSpPr>
        <p:spPr>
          <a:xfrm flipV="1">
            <a:off x="6713446" y="5303520"/>
            <a:ext cx="0" cy="93346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35112206-4CFD-4620-93A0-DA5ED71278C9}"/>
              </a:ext>
            </a:extLst>
          </p:cNvPr>
          <p:cNvCxnSpPr>
            <a:cxnSpLocks/>
          </p:cNvCxnSpPr>
          <p:nvPr/>
        </p:nvCxnSpPr>
        <p:spPr>
          <a:xfrm>
            <a:off x="6713446" y="5303520"/>
            <a:ext cx="2320801" cy="6383"/>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82" name="Rectangle 81">
            <a:extLst>
              <a:ext uri="{FF2B5EF4-FFF2-40B4-BE49-F238E27FC236}">
                <a16:creationId xmlns:a16="http://schemas.microsoft.com/office/drawing/2014/main" id="{80FCEC27-A5E9-9C5F-9C61-6C6E72D4578B}"/>
              </a:ext>
            </a:extLst>
          </p:cNvPr>
          <p:cNvSpPr/>
          <p:nvPr/>
        </p:nvSpPr>
        <p:spPr>
          <a:xfrm>
            <a:off x="9385701" y="1009326"/>
            <a:ext cx="2368058" cy="1959666"/>
          </a:xfrm>
          <a:prstGeom prst="rect">
            <a:avLst/>
          </a:prstGeom>
          <a:solidFill>
            <a:srgbClr val="20E8B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5G Core </a:t>
            </a:r>
          </a:p>
        </p:txBody>
      </p:sp>
      <p:cxnSp>
        <p:nvCxnSpPr>
          <p:cNvPr id="84" name="Straight Connector 83">
            <a:extLst>
              <a:ext uri="{FF2B5EF4-FFF2-40B4-BE49-F238E27FC236}">
                <a16:creationId xmlns:a16="http://schemas.microsoft.com/office/drawing/2014/main" id="{376B0711-9565-EE91-4583-C7DFAF8E9A1E}"/>
              </a:ext>
            </a:extLst>
          </p:cNvPr>
          <p:cNvCxnSpPr>
            <a:cxnSpLocks/>
          </p:cNvCxnSpPr>
          <p:nvPr/>
        </p:nvCxnSpPr>
        <p:spPr>
          <a:xfrm>
            <a:off x="9052853" y="3745613"/>
            <a:ext cx="1379735"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9135B3A3-35C3-94F2-156F-D9C8BD47647B}"/>
              </a:ext>
            </a:extLst>
          </p:cNvPr>
          <p:cNvCxnSpPr>
            <a:cxnSpLocks/>
          </p:cNvCxnSpPr>
          <p:nvPr/>
        </p:nvCxnSpPr>
        <p:spPr>
          <a:xfrm>
            <a:off x="10432588" y="2968992"/>
            <a:ext cx="0" cy="77662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5AEBDC35-3A61-6C7F-C6A6-EE565B57AD5F}"/>
              </a:ext>
            </a:extLst>
          </p:cNvPr>
          <p:cNvCxnSpPr>
            <a:cxnSpLocks/>
          </p:cNvCxnSpPr>
          <p:nvPr/>
        </p:nvCxnSpPr>
        <p:spPr>
          <a:xfrm>
            <a:off x="6211719" y="5936257"/>
            <a:ext cx="1332077"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pic>
        <p:nvPicPr>
          <p:cNvPr id="94" name="Picture 93">
            <a:extLst>
              <a:ext uri="{FF2B5EF4-FFF2-40B4-BE49-F238E27FC236}">
                <a16:creationId xmlns:a16="http://schemas.microsoft.com/office/drawing/2014/main" id="{5E188479-0C00-6703-EC35-9D0C0F3126A6}"/>
              </a:ext>
            </a:extLst>
          </p:cNvPr>
          <p:cNvPicPr>
            <a:picLocks noChangeAspect="1"/>
          </p:cNvPicPr>
          <p:nvPr/>
        </p:nvPicPr>
        <p:blipFill>
          <a:blip r:embed="rId2"/>
          <a:stretch>
            <a:fillRect/>
          </a:stretch>
        </p:blipFill>
        <p:spPr>
          <a:xfrm>
            <a:off x="7591677" y="5353393"/>
            <a:ext cx="1470815" cy="1193461"/>
          </a:xfrm>
          <a:prstGeom prst="rect">
            <a:avLst/>
          </a:prstGeom>
          <a:noFill/>
          <a:ln>
            <a:solidFill>
              <a:schemeClr val="bg1"/>
            </a:solidFill>
          </a:ln>
        </p:spPr>
      </p:pic>
      <p:pic>
        <p:nvPicPr>
          <p:cNvPr id="3" name="Picture 2">
            <a:extLst>
              <a:ext uri="{FF2B5EF4-FFF2-40B4-BE49-F238E27FC236}">
                <a16:creationId xmlns:a16="http://schemas.microsoft.com/office/drawing/2014/main" id="{E105DACA-D510-12FC-57D9-628DD8A7F81B}"/>
              </a:ext>
            </a:extLst>
          </p:cNvPr>
          <p:cNvPicPr>
            <a:picLocks noChangeAspect="1"/>
          </p:cNvPicPr>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8958343" y="6281116"/>
            <a:ext cx="1067371" cy="474795"/>
          </a:xfrm>
          <a:prstGeom prst="rect">
            <a:avLst/>
          </a:prstGeom>
        </p:spPr>
      </p:pic>
      <p:pic>
        <p:nvPicPr>
          <p:cNvPr id="7" name="Picture 6">
            <a:extLst>
              <a:ext uri="{FF2B5EF4-FFF2-40B4-BE49-F238E27FC236}">
                <a16:creationId xmlns:a16="http://schemas.microsoft.com/office/drawing/2014/main" id="{2626CB5B-B922-E409-F978-DF514AD0276E}"/>
              </a:ext>
            </a:extLst>
          </p:cNvPr>
          <p:cNvPicPr>
            <a:picLocks noChangeAspect="1"/>
          </p:cNvPicPr>
          <p:nvPr/>
        </p:nvPicPr>
        <p:blipFill>
          <a:blip r:embed="rId5" cstate="print">
            <a:extLst>
              <a:ext uri="{28A0092B-C50C-407E-A947-70E740481C1C}">
                <a14:useLocalDpi xmlns:a14="http://schemas.microsoft.com/office/drawing/2010/main" val="0"/>
              </a:ext>
              <a:ext uri="{837473B0-CC2E-450A-ABE3-18F120FF3D39}">
                <a1611:picAttrSrcUrl xmlns:a1611="http://schemas.microsoft.com/office/drawing/2016/11/main" r:id="rId6"/>
              </a:ext>
            </a:extLst>
          </a:blip>
          <a:srcRect l="18091" t="6632" r="15061" b="28650"/>
          <a:stretch/>
        </p:blipFill>
        <p:spPr>
          <a:xfrm>
            <a:off x="9110373" y="5865482"/>
            <a:ext cx="1067371" cy="371498"/>
          </a:xfrm>
          <a:prstGeom prst="rect">
            <a:avLst/>
          </a:prstGeom>
        </p:spPr>
      </p:pic>
      <p:pic>
        <p:nvPicPr>
          <p:cNvPr id="9" name="Picture 8">
            <a:extLst>
              <a:ext uri="{FF2B5EF4-FFF2-40B4-BE49-F238E27FC236}">
                <a16:creationId xmlns:a16="http://schemas.microsoft.com/office/drawing/2014/main" id="{27A97932-0B56-BDA1-4EC6-87AAE48FEF0C}"/>
              </a:ext>
            </a:extLst>
          </p:cNvPr>
          <p:cNvPicPr>
            <a:picLocks noChangeAspect="1"/>
          </p:cNvPicPr>
          <p:nvPr/>
        </p:nvPicPr>
        <p:blipFill>
          <a:blip r:embed="rId7" cstate="print">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9118788" y="5282575"/>
            <a:ext cx="975835" cy="538771"/>
          </a:xfrm>
          <a:prstGeom prst="rect">
            <a:avLst/>
          </a:prstGeom>
        </p:spPr>
      </p:pic>
      <p:sp>
        <p:nvSpPr>
          <p:cNvPr id="10" name="TextBox 9">
            <a:extLst>
              <a:ext uri="{FF2B5EF4-FFF2-40B4-BE49-F238E27FC236}">
                <a16:creationId xmlns:a16="http://schemas.microsoft.com/office/drawing/2014/main" id="{1942E22D-672C-28F7-8BD5-E9B5477AA5C9}"/>
              </a:ext>
            </a:extLst>
          </p:cNvPr>
          <p:cNvSpPr txBox="1"/>
          <p:nvPr/>
        </p:nvSpPr>
        <p:spPr>
          <a:xfrm>
            <a:off x="9602969" y="7148539"/>
            <a:ext cx="286394" cy="5078313"/>
          </a:xfrm>
          <a:prstGeom prst="rect">
            <a:avLst/>
          </a:prstGeom>
          <a:noFill/>
        </p:spPr>
        <p:txBody>
          <a:bodyPr wrap="square" rtlCol="0">
            <a:spAutoFit/>
          </a:bodyPr>
          <a:lstStyle/>
          <a:p>
            <a:r>
              <a:rPr lang="en-IN" sz="900">
                <a:hlinkClick r:id="rId8" tooltip="https://commons.wikimedia.org/wiki/File:GMC_U-Haul_truck_front_1.JPG"/>
              </a:rPr>
              <a:t>This Photo</a:t>
            </a:r>
            <a:r>
              <a:rPr lang="en-IN" sz="900"/>
              <a:t> by Unknown Author is licensed under </a:t>
            </a:r>
            <a:r>
              <a:rPr lang="en-IN" sz="900">
                <a:hlinkClick r:id="rId9" tooltip="https://creativecommons.org/licenses/by-sa/3.0/"/>
              </a:rPr>
              <a:t>CC BY-SA</a:t>
            </a:r>
            <a:endParaRPr lang="en-IN" sz="900"/>
          </a:p>
        </p:txBody>
      </p:sp>
    </p:spTree>
    <p:extLst>
      <p:ext uri="{BB962C8B-B14F-4D97-AF65-F5344CB8AC3E}">
        <p14:creationId xmlns:p14="http://schemas.microsoft.com/office/powerpoint/2010/main" val="38995341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C65B79-B3B3-6CF2-C65A-384C06E27F99}"/>
              </a:ext>
            </a:extLst>
          </p:cNvPr>
          <p:cNvSpPr>
            <a:spLocks noGrp="1"/>
          </p:cNvSpPr>
          <p:nvPr>
            <p:ph idx="1"/>
          </p:nvPr>
        </p:nvSpPr>
        <p:spPr>
          <a:xfrm>
            <a:off x="838200" y="544512"/>
            <a:ext cx="10515600" cy="5811838"/>
          </a:xfrm>
        </p:spPr>
        <p:txBody>
          <a:bodyPr vert="horz" lIns="91440" tIns="45720" rIns="91440" bIns="45720" rtlCol="0" anchor="t">
            <a:normAutofit/>
          </a:bodyPr>
          <a:lstStyle/>
          <a:p>
            <a:pPr marL="0" indent="0" algn="just">
              <a:buNone/>
            </a:pPr>
            <a:r>
              <a:rPr lang="en-US" sz="3600" dirty="0"/>
              <a:t>Progress up to Demo 1</a:t>
            </a:r>
          </a:p>
          <a:p>
            <a:pPr algn="just">
              <a:buFont typeface="Wingdings" panose="05000000000000000000" pitchFamily="2" charset="2"/>
              <a:buChar char="ü"/>
            </a:pPr>
            <a:r>
              <a:rPr lang="en-US" sz="2000" dirty="0"/>
              <a:t>Ideation</a:t>
            </a:r>
            <a:endParaRPr lang="en-US" dirty="0"/>
          </a:p>
          <a:p>
            <a:pPr algn="just">
              <a:buFont typeface="Wingdings" panose="05000000000000000000" pitchFamily="2" charset="2"/>
              <a:buChar char="ü"/>
            </a:pPr>
            <a:r>
              <a:rPr lang="en-US" sz="2000" dirty="0"/>
              <a:t>Beamforming in URA antenna and codebook-based beamforming</a:t>
            </a:r>
          </a:p>
          <a:p>
            <a:pPr algn="just">
              <a:buFont typeface="Wingdings" panose="05000000000000000000" pitchFamily="2" charset="2"/>
              <a:buChar char="ü"/>
            </a:pPr>
            <a:r>
              <a:rPr lang="en-US" sz="2000" dirty="0"/>
              <a:t>Genetic Algorithm implementation for motion in a straight-line path with constant velocity in   3D space using a time-varying inverse Ackley function for a population size of 6.</a:t>
            </a:r>
          </a:p>
          <a:p>
            <a:pPr algn="just">
              <a:buFont typeface="Wingdings" panose="05000000000000000000" pitchFamily="2" charset="2"/>
              <a:buChar char="ü"/>
            </a:pPr>
            <a:endParaRPr lang="en-US" sz="2000" dirty="0"/>
          </a:p>
          <a:p>
            <a:pPr marL="0" indent="0" algn="just">
              <a:buNone/>
            </a:pPr>
            <a:r>
              <a:rPr lang="en-US" sz="3600" dirty="0">
                <a:cs typeface="Times New Roman"/>
              </a:rPr>
              <a:t>Work to be done for upcoming Demo</a:t>
            </a:r>
          </a:p>
          <a:p>
            <a:pPr algn="just"/>
            <a:r>
              <a:rPr lang="en-US" sz="2000" dirty="0"/>
              <a:t>Genetic Algorithm implementation with time-varying Ackley function with channel impairments</a:t>
            </a:r>
          </a:p>
          <a:p>
            <a:pPr algn="just"/>
            <a:r>
              <a:rPr lang="en-US" sz="2000" dirty="0"/>
              <a:t>Analysis using real-time dataset</a:t>
            </a:r>
          </a:p>
          <a:p>
            <a:pPr algn="just"/>
            <a:r>
              <a:rPr lang="en-US" sz="2000" dirty="0"/>
              <a:t>Working with varying motion, different velocities, accelerated, circular, helical motions.</a:t>
            </a:r>
          </a:p>
        </p:txBody>
      </p:sp>
      <p:sp>
        <p:nvSpPr>
          <p:cNvPr id="4" name="Slide Number Placeholder 3">
            <a:extLst>
              <a:ext uri="{FF2B5EF4-FFF2-40B4-BE49-F238E27FC236}">
                <a16:creationId xmlns:a16="http://schemas.microsoft.com/office/drawing/2014/main" id="{53381F52-C67B-8107-3549-395B32B2CCB4}"/>
              </a:ext>
            </a:extLst>
          </p:cNvPr>
          <p:cNvSpPr>
            <a:spLocks noGrp="1"/>
          </p:cNvSpPr>
          <p:nvPr>
            <p:ph type="sldNum" sz="quarter" idx="12"/>
          </p:nvPr>
        </p:nvSpPr>
        <p:spPr/>
        <p:txBody>
          <a:bodyPr/>
          <a:lstStyle/>
          <a:p>
            <a:fld id="{330EA680-D336-4FF7-8B7A-9848BB0A1C32}" type="slidenum">
              <a:rPr lang="en-US" smtClean="0"/>
              <a:t>17</a:t>
            </a:fld>
            <a:endParaRPr lang="en-US"/>
          </a:p>
        </p:txBody>
      </p:sp>
    </p:spTree>
    <p:extLst>
      <p:ext uri="{BB962C8B-B14F-4D97-AF65-F5344CB8AC3E}">
        <p14:creationId xmlns:p14="http://schemas.microsoft.com/office/powerpoint/2010/main" val="36384439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9C79F-5C80-4985-033F-030CF17A7FA1}"/>
              </a:ext>
            </a:extLst>
          </p:cNvPr>
          <p:cNvSpPr>
            <a:spLocks noGrp="1"/>
          </p:cNvSpPr>
          <p:nvPr>
            <p:ph type="title"/>
          </p:nvPr>
        </p:nvSpPr>
        <p:spPr>
          <a:xfrm>
            <a:off x="715297" y="365125"/>
            <a:ext cx="10515600" cy="797080"/>
          </a:xfrm>
        </p:spPr>
        <p:txBody>
          <a:bodyPr>
            <a:normAutofit/>
          </a:bodyPr>
          <a:lstStyle/>
          <a:p>
            <a:r>
              <a:rPr lang="en-US" sz="3600" b="1">
                <a:latin typeface="Times New Roman"/>
                <a:cs typeface="Times New Roman"/>
              </a:rPr>
              <a:t>Feedbacks Addressed During Midnight Marathon</a:t>
            </a:r>
          </a:p>
        </p:txBody>
      </p:sp>
      <p:sp>
        <p:nvSpPr>
          <p:cNvPr id="3" name="Content Placeholder 2">
            <a:extLst>
              <a:ext uri="{FF2B5EF4-FFF2-40B4-BE49-F238E27FC236}">
                <a16:creationId xmlns:a16="http://schemas.microsoft.com/office/drawing/2014/main" id="{04F6A0FF-FB0C-132F-2073-45CDF6CE6875}"/>
              </a:ext>
            </a:extLst>
          </p:cNvPr>
          <p:cNvSpPr>
            <a:spLocks noGrp="1"/>
          </p:cNvSpPr>
          <p:nvPr>
            <p:ph idx="1"/>
          </p:nvPr>
        </p:nvSpPr>
        <p:spPr>
          <a:xfrm>
            <a:off x="838200" y="1592109"/>
            <a:ext cx="10515600" cy="4351338"/>
          </a:xfrm>
        </p:spPr>
        <p:txBody>
          <a:bodyPr vert="horz" lIns="91440" tIns="45720" rIns="91440" bIns="45720" rtlCol="0" anchor="t">
            <a:normAutofit/>
          </a:bodyPr>
          <a:lstStyle/>
          <a:p>
            <a:pPr marL="0" indent="0">
              <a:buNone/>
            </a:pPr>
            <a:br>
              <a:rPr lang="en-US" sz="1400"/>
            </a:br>
            <a:endParaRPr lang="en-IN" sz="2000">
              <a:latin typeface="Times New Roman"/>
              <a:cs typeface="Times New Roman"/>
            </a:endParaRPr>
          </a:p>
        </p:txBody>
      </p:sp>
      <p:sp>
        <p:nvSpPr>
          <p:cNvPr id="4" name="Slide Number Placeholder 3">
            <a:extLst>
              <a:ext uri="{FF2B5EF4-FFF2-40B4-BE49-F238E27FC236}">
                <a16:creationId xmlns:a16="http://schemas.microsoft.com/office/drawing/2014/main" id="{CA5E261B-29C6-6580-29D9-243CFA2612A6}"/>
              </a:ext>
            </a:extLst>
          </p:cNvPr>
          <p:cNvSpPr>
            <a:spLocks noGrp="1"/>
          </p:cNvSpPr>
          <p:nvPr>
            <p:ph type="sldNum" sz="quarter" idx="12"/>
          </p:nvPr>
        </p:nvSpPr>
        <p:spPr/>
        <p:txBody>
          <a:bodyPr/>
          <a:lstStyle/>
          <a:p>
            <a:fld id="{330EA680-D336-4FF7-8B7A-9848BB0A1C32}" type="slidenum">
              <a:rPr lang="en-US" smtClean="0"/>
              <a:t>18</a:t>
            </a:fld>
            <a:endParaRPr lang="en-US"/>
          </a:p>
        </p:txBody>
      </p:sp>
      <p:pic>
        <p:nvPicPr>
          <p:cNvPr id="6" name="Picture 5">
            <a:extLst>
              <a:ext uri="{FF2B5EF4-FFF2-40B4-BE49-F238E27FC236}">
                <a16:creationId xmlns:a16="http://schemas.microsoft.com/office/drawing/2014/main" id="{145A2F65-F4B0-D91A-4C17-002E134B2FF4}"/>
              </a:ext>
            </a:extLst>
          </p:cNvPr>
          <p:cNvPicPr>
            <a:picLocks noChangeAspect="1"/>
          </p:cNvPicPr>
          <p:nvPr/>
        </p:nvPicPr>
        <p:blipFill>
          <a:blip r:embed="rId2"/>
          <a:stretch>
            <a:fillRect/>
          </a:stretch>
        </p:blipFill>
        <p:spPr>
          <a:xfrm>
            <a:off x="838200" y="2162336"/>
            <a:ext cx="9462588" cy="3103555"/>
          </a:xfrm>
          <a:prstGeom prst="rect">
            <a:avLst/>
          </a:prstGeom>
        </p:spPr>
      </p:pic>
    </p:spTree>
    <p:extLst>
      <p:ext uri="{BB962C8B-B14F-4D97-AF65-F5344CB8AC3E}">
        <p14:creationId xmlns:p14="http://schemas.microsoft.com/office/powerpoint/2010/main" val="24299714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9C79F-5C80-4985-033F-030CF17A7FA1}"/>
              </a:ext>
            </a:extLst>
          </p:cNvPr>
          <p:cNvSpPr>
            <a:spLocks noGrp="1"/>
          </p:cNvSpPr>
          <p:nvPr>
            <p:ph type="title"/>
          </p:nvPr>
        </p:nvSpPr>
        <p:spPr>
          <a:xfrm>
            <a:off x="715297" y="365125"/>
            <a:ext cx="10515600" cy="797080"/>
          </a:xfrm>
        </p:spPr>
        <p:txBody>
          <a:bodyPr>
            <a:normAutofit/>
          </a:bodyPr>
          <a:lstStyle/>
          <a:p>
            <a:r>
              <a:rPr lang="en-US" sz="3600" b="1" dirty="0">
                <a:latin typeface="Times New Roman"/>
                <a:cs typeface="Times New Roman"/>
              </a:rPr>
              <a:t>Feedbacks by mentors </a:t>
            </a:r>
          </a:p>
        </p:txBody>
      </p:sp>
      <p:sp>
        <p:nvSpPr>
          <p:cNvPr id="3" name="Content Placeholder 2">
            <a:extLst>
              <a:ext uri="{FF2B5EF4-FFF2-40B4-BE49-F238E27FC236}">
                <a16:creationId xmlns:a16="http://schemas.microsoft.com/office/drawing/2014/main" id="{04F6A0FF-FB0C-132F-2073-45CDF6CE6875}"/>
              </a:ext>
            </a:extLst>
          </p:cNvPr>
          <p:cNvSpPr>
            <a:spLocks noGrp="1"/>
          </p:cNvSpPr>
          <p:nvPr>
            <p:ph idx="1"/>
          </p:nvPr>
        </p:nvSpPr>
        <p:spPr>
          <a:xfrm>
            <a:off x="838200" y="1592109"/>
            <a:ext cx="10515600" cy="4351338"/>
          </a:xfrm>
        </p:spPr>
        <p:txBody>
          <a:bodyPr vert="horz" lIns="91440" tIns="45720" rIns="91440" bIns="45720" rtlCol="0" anchor="t">
            <a:normAutofit/>
          </a:bodyPr>
          <a:lstStyle/>
          <a:p>
            <a:pPr marL="457200" lvl="1" indent="0">
              <a:buNone/>
            </a:pPr>
            <a:endParaRPr lang="en-IN" sz="1600" dirty="0">
              <a:latin typeface="Times New Roman"/>
              <a:cs typeface="Times New Roman"/>
            </a:endParaRPr>
          </a:p>
          <a:p>
            <a:pPr marL="457200" indent="-457200">
              <a:buFont typeface="+mj-lt"/>
              <a:buAutoNum type="arabicPeriod"/>
            </a:pPr>
            <a:r>
              <a:rPr lang="en-IN" sz="2000" dirty="0">
                <a:latin typeface="Times New Roman"/>
                <a:cs typeface="Times New Roman"/>
              </a:rPr>
              <a:t>ITU Y.3061 Framework</a:t>
            </a:r>
          </a:p>
          <a:p>
            <a:pPr marL="457200" indent="-457200">
              <a:buFont typeface="+mj-lt"/>
              <a:buAutoNum type="arabicPeriod"/>
            </a:pPr>
            <a:r>
              <a:rPr lang="en-IN" sz="2000" dirty="0">
                <a:latin typeface="Times New Roman"/>
                <a:cs typeface="Times New Roman"/>
              </a:rPr>
              <a:t>Rank-based Roulette Wheel approach for Genetic Algorithm Selection procedure</a:t>
            </a:r>
          </a:p>
          <a:p>
            <a:pPr marL="457200" indent="-457200">
              <a:buFont typeface="+mj-lt"/>
              <a:buAutoNum type="arabicPeriod"/>
            </a:pPr>
            <a:r>
              <a:rPr lang="en-IN" sz="2000" dirty="0">
                <a:latin typeface="Times New Roman"/>
                <a:cs typeface="Times New Roman"/>
              </a:rPr>
              <a:t>Emphasis on Ackley Function as Dataset</a:t>
            </a:r>
          </a:p>
          <a:p>
            <a:pPr marL="457200" indent="-457200">
              <a:buFont typeface="+mj-lt"/>
              <a:buAutoNum type="arabicPeriod"/>
            </a:pPr>
            <a:r>
              <a:rPr lang="en-IN" sz="2000" dirty="0">
                <a:latin typeface="Times New Roman"/>
                <a:cs typeface="Times New Roman"/>
              </a:rPr>
              <a:t>Why Genetic Algorithm? Why not other techniques?</a:t>
            </a:r>
          </a:p>
          <a:p>
            <a:pPr marL="457200" indent="-457200">
              <a:buFont typeface="+mj-lt"/>
              <a:buAutoNum type="arabicPeriod"/>
            </a:pPr>
            <a:r>
              <a:rPr lang="en-IN" sz="2000" dirty="0">
                <a:latin typeface="Times New Roman"/>
                <a:cs typeface="Times New Roman"/>
              </a:rPr>
              <a:t>What is the fitness function? How is RSS used in the fitness function of Genetic Algorithm</a:t>
            </a:r>
          </a:p>
          <a:p>
            <a:pPr marL="457200" indent="-457200">
              <a:buFont typeface="+mj-lt"/>
              <a:buAutoNum type="arabicPeriod"/>
            </a:pPr>
            <a:r>
              <a:rPr lang="en-IN" sz="2000" dirty="0">
                <a:latin typeface="Times New Roman"/>
                <a:cs typeface="Times New Roman"/>
              </a:rPr>
              <a:t>Assumption of feedback mechanism in existing structure</a:t>
            </a:r>
          </a:p>
          <a:p>
            <a:pPr marL="457200" indent="-457200">
              <a:buFont typeface="+mj-lt"/>
              <a:buAutoNum type="arabicPeriod"/>
            </a:pPr>
            <a:r>
              <a:rPr lang="en-IN" sz="2000" dirty="0">
                <a:latin typeface="Times New Roman"/>
                <a:cs typeface="Times New Roman"/>
              </a:rPr>
              <a:t>Assumption that direction of arrival of signal is known</a:t>
            </a:r>
          </a:p>
        </p:txBody>
      </p:sp>
      <p:sp>
        <p:nvSpPr>
          <p:cNvPr id="4" name="Slide Number Placeholder 3">
            <a:extLst>
              <a:ext uri="{FF2B5EF4-FFF2-40B4-BE49-F238E27FC236}">
                <a16:creationId xmlns:a16="http://schemas.microsoft.com/office/drawing/2014/main" id="{CA5E261B-29C6-6580-29D9-243CFA2612A6}"/>
              </a:ext>
            </a:extLst>
          </p:cNvPr>
          <p:cNvSpPr>
            <a:spLocks noGrp="1"/>
          </p:cNvSpPr>
          <p:nvPr>
            <p:ph type="sldNum" sz="quarter" idx="12"/>
          </p:nvPr>
        </p:nvSpPr>
        <p:spPr/>
        <p:txBody>
          <a:bodyPr/>
          <a:lstStyle/>
          <a:p>
            <a:fld id="{330EA680-D336-4FF7-8B7A-9848BB0A1C32}" type="slidenum">
              <a:rPr lang="en-US" smtClean="0"/>
              <a:t>19</a:t>
            </a:fld>
            <a:endParaRPr lang="en-US"/>
          </a:p>
        </p:txBody>
      </p:sp>
    </p:spTree>
    <p:extLst>
      <p:ext uri="{BB962C8B-B14F-4D97-AF65-F5344CB8AC3E}">
        <p14:creationId xmlns:p14="http://schemas.microsoft.com/office/powerpoint/2010/main" val="34053057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5E7CFE9-0AAC-35EA-5086-BF1DA1598D21}"/>
              </a:ext>
            </a:extLst>
          </p:cNvPr>
          <p:cNvSpPr txBox="1"/>
          <p:nvPr/>
        </p:nvSpPr>
        <p:spPr>
          <a:xfrm>
            <a:off x="1493949" y="1375894"/>
            <a:ext cx="9547538" cy="465364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lnSpc>
                <a:spcPct val="150000"/>
              </a:lnSpc>
            </a:pPr>
            <a:r>
              <a:rPr lang="en-US" sz="2000" b="1">
                <a:latin typeface="Times New Roman"/>
                <a:cs typeface="Times New Roman"/>
              </a:rPr>
              <a:t>Context</a:t>
            </a:r>
            <a:endParaRPr lang="en-US" sz="2000">
              <a:latin typeface="Times New Roman"/>
              <a:cs typeface="Times New Roman"/>
            </a:endParaRPr>
          </a:p>
          <a:p>
            <a:pPr marL="685800" lvl="2" indent="-228600" algn="just">
              <a:lnSpc>
                <a:spcPct val="150000"/>
              </a:lnSpc>
              <a:buFont typeface="Wingdings"/>
              <a:buChar char="§"/>
            </a:pPr>
            <a:r>
              <a:rPr lang="en-US" sz="2000">
                <a:latin typeface="Times New Roman"/>
                <a:cs typeface="Times New Roman"/>
              </a:rPr>
              <a:t>Dynamic environments (mobile devices, fleets, drones) challenge traditional beamforming methods.</a:t>
            </a:r>
          </a:p>
          <a:p>
            <a:pPr marL="685800" lvl="2" indent="-228600" algn="just">
              <a:lnSpc>
                <a:spcPct val="150000"/>
              </a:lnSpc>
              <a:buFont typeface="Wingdings"/>
              <a:buChar char="§"/>
            </a:pPr>
            <a:r>
              <a:rPr lang="en-US" sz="2000">
                <a:latin typeface="Times New Roman"/>
                <a:cs typeface="Times New Roman"/>
              </a:rPr>
              <a:t>Maintaining strong, uninterrupted wireless connectivity is critical.</a:t>
            </a:r>
          </a:p>
          <a:p>
            <a:pPr algn="just">
              <a:lnSpc>
                <a:spcPct val="150000"/>
              </a:lnSpc>
            </a:pPr>
            <a:r>
              <a:rPr lang="en-US" sz="2000" b="1">
                <a:latin typeface="Times New Roman"/>
                <a:cs typeface="Times New Roman"/>
              </a:rPr>
              <a:t>Objectives</a:t>
            </a:r>
            <a:endParaRPr lang="en-US" sz="2000">
              <a:latin typeface="Times New Roman"/>
              <a:cs typeface="Times New Roman"/>
            </a:endParaRPr>
          </a:p>
          <a:p>
            <a:pPr marL="685800" lvl="2" indent="-228600" algn="just">
              <a:lnSpc>
                <a:spcPct val="150000"/>
              </a:lnSpc>
              <a:buFont typeface="Wingdings"/>
              <a:buChar char="§"/>
            </a:pPr>
            <a:r>
              <a:rPr lang="en-US" sz="2000">
                <a:latin typeface="Times New Roman"/>
                <a:cs typeface="Times New Roman"/>
              </a:rPr>
              <a:t>Optimize beamforming in real time using a </a:t>
            </a:r>
            <a:r>
              <a:rPr lang="en-US" sz="2000" b="1">
                <a:latin typeface="Times New Roman"/>
                <a:cs typeface="Times New Roman"/>
              </a:rPr>
              <a:t>genetic algorithm</a:t>
            </a:r>
            <a:r>
              <a:rPr lang="en-US" sz="2000">
                <a:latin typeface="Times New Roman"/>
                <a:cs typeface="Times New Roman"/>
              </a:rPr>
              <a:t>.</a:t>
            </a:r>
          </a:p>
          <a:p>
            <a:pPr marL="685800" lvl="2" indent="-228600" algn="just">
              <a:lnSpc>
                <a:spcPct val="150000"/>
              </a:lnSpc>
              <a:buFont typeface="Wingdings"/>
              <a:buChar char="§"/>
            </a:pPr>
            <a:r>
              <a:rPr lang="en-US" sz="2000">
                <a:latin typeface="Times New Roman"/>
                <a:cs typeface="Times New Roman"/>
              </a:rPr>
              <a:t>Adjust antenna configurations dynamically to ensure consistent signal strength.</a:t>
            </a:r>
          </a:p>
          <a:p>
            <a:pPr algn="just">
              <a:lnSpc>
                <a:spcPct val="150000"/>
              </a:lnSpc>
            </a:pPr>
            <a:r>
              <a:rPr lang="en-US" sz="2000" b="1">
                <a:latin typeface="Times New Roman"/>
                <a:cs typeface="Times New Roman"/>
              </a:rPr>
              <a:t>Key Approach</a:t>
            </a:r>
            <a:endParaRPr lang="en-US" sz="2000">
              <a:latin typeface="Times New Roman"/>
              <a:cs typeface="Times New Roman"/>
            </a:endParaRPr>
          </a:p>
          <a:p>
            <a:pPr marL="685800" lvl="2" indent="-228600" algn="just">
              <a:lnSpc>
                <a:spcPct val="150000"/>
              </a:lnSpc>
              <a:buFont typeface="Wingdings"/>
              <a:buChar char="§"/>
            </a:pPr>
            <a:r>
              <a:rPr lang="en-US" sz="2000">
                <a:latin typeface="Times New Roman"/>
                <a:cs typeface="Times New Roman"/>
              </a:rPr>
              <a:t>Use historical antenna weight values and signal strength data.</a:t>
            </a:r>
          </a:p>
          <a:p>
            <a:pPr marL="685800" lvl="2" indent="-228600" algn="just">
              <a:lnSpc>
                <a:spcPct val="150000"/>
              </a:lnSpc>
              <a:buFont typeface="Wingdings"/>
              <a:buChar char="§"/>
            </a:pPr>
            <a:r>
              <a:rPr lang="en-US" sz="2000">
                <a:latin typeface="Times New Roman"/>
                <a:cs typeface="Times New Roman"/>
              </a:rPr>
              <a:t>Predict optimal weight adjustments for continuous monitoring and connectivity.</a:t>
            </a:r>
          </a:p>
        </p:txBody>
      </p:sp>
      <p:sp>
        <p:nvSpPr>
          <p:cNvPr id="6" name="Title 1">
            <a:extLst>
              <a:ext uri="{FF2B5EF4-FFF2-40B4-BE49-F238E27FC236}">
                <a16:creationId xmlns:a16="http://schemas.microsoft.com/office/drawing/2014/main" id="{DB26C3CE-2C1D-9A91-742F-C0EF333393D6}"/>
              </a:ext>
            </a:extLst>
          </p:cNvPr>
          <p:cNvSpPr>
            <a:spLocks noGrp="1"/>
          </p:cNvSpPr>
          <p:nvPr>
            <p:ph type="title"/>
          </p:nvPr>
        </p:nvSpPr>
        <p:spPr>
          <a:xfrm>
            <a:off x="838200" y="504646"/>
            <a:ext cx="10515600" cy="788944"/>
          </a:xfrm>
        </p:spPr>
        <p:txBody>
          <a:bodyPr>
            <a:normAutofit/>
          </a:bodyPr>
          <a:lstStyle/>
          <a:p>
            <a:r>
              <a:rPr lang="en-IN" sz="3600" b="1">
                <a:latin typeface="TimesNewRomanPSMT"/>
              </a:rPr>
              <a:t>Introduction</a:t>
            </a:r>
          </a:p>
        </p:txBody>
      </p:sp>
      <p:sp>
        <p:nvSpPr>
          <p:cNvPr id="2" name="Slide Number Placeholder 1">
            <a:extLst>
              <a:ext uri="{FF2B5EF4-FFF2-40B4-BE49-F238E27FC236}">
                <a16:creationId xmlns:a16="http://schemas.microsoft.com/office/drawing/2014/main" id="{5BE3EF52-341A-4881-5BC5-1D46950235BD}"/>
              </a:ext>
            </a:extLst>
          </p:cNvPr>
          <p:cNvSpPr>
            <a:spLocks noGrp="1"/>
          </p:cNvSpPr>
          <p:nvPr>
            <p:ph type="sldNum" sz="quarter" idx="12"/>
          </p:nvPr>
        </p:nvSpPr>
        <p:spPr/>
        <p:txBody>
          <a:bodyPr/>
          <a:lstStyle/>
          <a:p>
            <a:fld id="{330EA680-D336-4FF7-8B7A-9848BB0A1C32}" type="slidenum">
              <a:rPr lang="en-US" smtClean="0"/>
              <a:t>2</a:t>
            </a:fld>
            <a:endParaRPr lang="en-US"/>
          </a:p>
        </p:txBody>
      </p:sp>
    </p:spTree>
    <p:extLst>
      <p:ext uri="{BB962C8B-B14F-4D97-AF65-F5344CB8AC3E}">
        <p14:creationId xmlns:p14="http://schemas.microsoft.com/office/powerpoint/2010/main" val="22980677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E6DCA-D7CF-8086-0D70-7EE1DE122F48}"/>
              </a:ext>
            </a:extLst>
          </p:cNvPr>
          <p:cNvSpPr>
            <a:spLocks noGrp="1"/>
          </p:cNvSpPr>
          <p:nvPr>
            <p:ph type="title"/>
          </p:nvPr>
        </p:nvSpPr>
        <p:spPr>
          <a:xfrm>
            <a:off x="838200" y="2870331"/>
            <a:ext cx="10515600" cy="1325563"/>
          </a:xfrm>
        </p:spPr>
        <p:txBody>
          <a:bodyPr/>
          <a:lstStyle/>
          <a:p>
            <a:r>
              <a:rPr lang="en-US" dirty="0"/>
              <a:t>       </a:t>
            </a:r>
            <a:r>
              <a:rPr lang="en-US" b="1" dirty="0">
                <a:latin typeface="TimesNewRomanPSMT"/>
              </a:rPr>
              <a:t>DEMO 2</a:t>
            </a:r>
          </a:p>
        </p:txBody>
      </p:sp>
      <p:sp>
        <p:nvSpPr>
          <p:cNvPr id="4" name="Slide Number Placeholder 3">
            <a:extLst>
              <a:ext uri="{FF2B5EF4-FFF2-40B4-BE49-F238E27FC236}">
                <a16:creationId xmlns:a16="http://schemas.microsoft.com/office/drawing/2014/main" id="{F19E32D5-A2F5-DEE2-25C5-5C448080B78A}"/>
              </a:ext>
            </a:extLst>
          </p:cNvPr>
          <p:cNvSpPr>
            <a:spLocks noGrp="1"/>
          </p:cNvSpPr>
          <p:nvPr>
            <p:ph type="sldNum" sz="quarter" idx="12"/>
          </p:nvPr>
        </p:nvSpPr>
        <p:spPr/>
        <p:txBody>
          <a:bodyPr/>
          <a:lstStyle/>
          <a:p>
            <a:fld id="{330EA680-D336-4FF7-8B7A-9848BB0A1C32}" type="slidenum">
              <a:rPr lang="en-US" smtClean="0"/>
              <a:t>20</a:t>
            </a:fld>
            <a:endParaRPr lang="en-US"/>
          </a:p>
        </p:txBody>
      </p:sp>
    </p:spTree>
    <p:extLst>
      <p:ext uri="{BB962C8B-B14F-4D97-AF65-F5344CB8AC3E}">
        <p14:creationId xmlns:p14="http://schemas.microsoft.com/office/powerpoint/2010/main" val="23310969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FE02148B-EF02-3796-6E69-8DE6CBEC760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277"/>
          <a:stretch/>
        </p:blipFill>
        <p:spPr bwMode="auto">
          <a:xfrm>
            <a:off x="328439" y="2057020"/>
            <a:ext cx="5605636" cy="480162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AF31E891-5872-FC40-2C25-2B7C4326034C}"/>
              </a:ext>
            </a:extLst>
          </p:cNvPr>
          <p:cNvSpPr txBox="1">
            <a:spLocks/>
          </p:cNvSpPr>
          <p:nvPr/>
        </p:nvSpPr>
        <p:spPr>
          <a:xfrm>
            <a:off x="778050" y="451883"/>
            <a:ext cx="3495263" cy="574295"/>
          </a:xfrm>
          <a:prstGeom prst="rect">
            <a:avLst/>
          </a:prstGeom>
        </p:spPr>
        <p:txBody>
          <a:bodyPr vert="horz" lIns="91440" tIns="45720" rIns="91440" bIns="45720" rtlCol="0" anchor="b">
            <a:normAutofit fontScale="850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IN" sz="3600" b="1" dirty="0">
                <a:latin typeface="Times New Roman"/>
                <a:cs typeface="Times New Roman"/>
              </a:rPr>
              <a:t>Modifications done</a:t>
            </a:r>
          </a:p>
        </p:txBody>
      </p:sp>
      <p:sp>
        <p:nvSpPr>
          <p:cNvPr id="3" name="TextBox 2">
            <a:extLst>
              <a:ext uri="{FF2B5EF4-FFF2-40B4-BE49-F238E27FC236}">
                <a16:creationId xmlns:a16="http://schemas.microsoft.com/office/drawing/2014/main" id="{63AA4346-FC3E-A889-2CC1-B5A1D1D3AE87}"/>
              </a:ext>
            </a:extLst>
          </p:cNvPr>
          <p:cNvSpPr txBox="1"/>
          <p:nvPr/>
        </p:nvSpPr>
        <p:spPr>
          <a:xfrm>
            <a:off x="778050" y="1546675"/>
            <a:ext cx="5180125" cy="400110"/>
          </a:xfrm>
          <a:prstGeom prst="rect">
            <a:avLst/>
          </a:prstGeom>
          <a:noFill/>
        </p:spPr>
        <p:txBody>
          <a:bodyPr wrap="square" lIns="91440" tIns="45720" rIns="91440" bIns="45720" rtlCol="0" anchor="t">
            <a:spAutoFit/>
          </a:bodyPr>
          <a:lstStyle/>
          <a:p>
            <a:r>
              <a:rPr lang="en-IN" sz="2000" b="1">
                <a:latin typeface="Times New Roman"/>
                <a:cs typeface="Times New Roman"/>
              </a:rPr>
              <a:t>Time-Varying Inverse Ackley Function</a:t>
            </a:r>
          </a:p>
        </p:txBody>
      </p:sp>
      <p:sp>
        <p:nvSpPr>
          <p:cNvPr id="4" name="Slide Number Placeholder 3">
            <a:extLst>
              <a:ext uri="{FF2B5EF4-FFF2-40B4-BE49-F238E27FC236}">
                <a16:creationId xmlns:a16="http://schemas.microsoft.com/office/drawing/2014/main" id="{BD70FE78-8ACE-A5B5-EC78-9AAD95804E1C}"/>
              </a:ext>
            </a:extLst>
          </p:cNvPr>
          <p:cNvSpPr>
            <a:spLocks noGrp="1"/>
          </p:cNvSpPr>
          <p:nvPr>
            <p:ph type="sldNum" sz="quarter" idx="12"/>
          </p:nvPr>
        </p:nvSpPr>
        <p:spPr/>
        <p:txBody>
          <a:bodyPr/>
          <a:lstStyle/>
          <a:p>
            <a:fld id="{330EA680-D336-4FF7-8B7A-9848BB0A1C32}" type="slidenum">
              <a:rPr lang="en-US" smtClean="0"/>
              <a:t>21</a:t>
            </a:fld>
            <a:endParaRPr lang="en-US"/>
          </a:p>
        </p:txBody>
      </p:sp>
      <p:pic>
        <p:nvPicPr>
          <p:cNvPr id="5" name="Picture 2">
            <a:extLst>
              <a:ext uri="{FF2B5EF4-FFF2-40B4-BE49-F238E27FC236}">
                <a16:creationId xmlns:a16="http://schemas.microsoft.com/office/drawing/2014/main" id="{5C19C311-A840-81C1-37AD-B429F09EDFD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5448"/>
          <a:stretch/>
        </p:blipFill>
        <p:spPr bwMode="auto">
          <a:xfrm>
            <a:off x="6453668" y="2067521"/>
            <a:ext cx="5419725" cy="480162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D69B0335-69EE-779A-BDAB-1F502D057A76}"/>
              </a:ext>
            </a:extLst>
          </p:cNvPr>
          <p:cNvSpPr txBox="1"/>
          <p:nvPr/>
        </p:nvSpPr>
        <p:spPr>
          <a:xfrm>
            <a:off x="6805396" y="294337"/>
            <a:ext cx="5180125" cy="2246769"/>
          </a:xfrm>
          <a:prstGeom prst="rect">
            <a:avLst/>
          </a:prstGeom>
          <a:noFill/>
        </p:spPr>
        <p:txBody>
          <a:bodyPr wrap="square" lIns="91440" tIns="45720" rIns="91440" bIns="45720" rtlCol="0" anchor="t">
            <a:spAutoFit/>
          </a:bodyPr>
          <a:lstStyle/>
          <a:p>
            <a:r>
              <a:rPr lang="en-IN" sz="2000" b="1" dirty="0">
                <a:latin typeface="Times New Roman"/>
                <a:cs typeface="Times New Roman"/>
              </a:rPr>
              <a:t>Time-Varying Inverse Ackley Function with channel impairments</a:t>
            </a:r>
          </a:p>
          <a:p>
            <a:pPr marL="342900" indent="-342900">
              <a:buFont typeface="Arial" panose="020B0604020202020204" pitchFamily="34" charset="0"/>
              <a:buChar char="•"/>
            </a:pPr>
            <a:r>
              <a:rPr lang="en-US" sz="2000" dirty="0"/>
              <a:t>Additive White Gaussian Noise (AWGN),</a:t>
            </a:r>
          </a:p>
          <a:p>
            <a:pPr marL="342900" indent="-342900">
              <a:buFont typeface="Arial" panose="020B0604020202020204" pitchFamily="34" charset="0"/>
              <a:buChar char="•"/>
            </a:pPr>
            <a:r>
              <a:rPr lang="en-US" sz="2000" dirty="0"/>
              <a:t>Rayleigh, </a:t>
            </a:r>
          </a:p>
          <a:p>
            <a:pPr marL="342900" indent="-342900">
              <a:buFont typeface="Arial" panose="020B0604020202020204" pitchFamily="34" charset="0"/>
              <a:buChar char="•"/>
            </a:pPr>
            <a:r>
              <a:rPr lang="en-US" sz="2000" dirty="0"/>
              <a:t>Rician, </a:t>
            </a:r>
          </a:p>
          <a:p>
            <a:pPr marL="342900" indent="-342900">
              <a:buFont typeface="Arial" panose="020B0604020202020204" pitchFamily="34" charset="0"/>
              <a:buChar char="•"/>
            </a:pPr>
            <a:r>
              <a:rPr lang="en-US" sz="2000" dirty="0" err="1"/>
              <a:t>Nakagami</a:t>
            </a:r>
            <a:r>
              <a:rPr lang="en-US" sz="2000" dirty="0"/>
              <a:t>-m fading, </a:t>
            </a:r>
          </a:p>
          <a:p>
            <a:pPr marL="342900" indent="-342900">
              <a:buFont typeface="Arial" panose="020B0604020202020204" pitchFamily="34" charset="0"/>
              <a:buChar char="•"/>
            </a:pPr>
            <a:r>
              <a:rPr lang="en-US" sz="2000" dirty="0"/>
              <a:t>Co-channel interference</a:t>
            </a:r>
            <a:endParaRPr lang="en-IN" sz="2000" b="1" dirty="0">
              <a:latin typeface="Times New Roman"/>
              <a:cs typeface="Times New Roman"/>
            </a:endParaRPr>
          </a:p>
        </p:txBody>
      </p:sp>
    </p:spTree>
    <p:extLst>
      <p:ext uri="{BB962C8B-B14F-4D97-AF65-F5344CB8AC3E}">
        <p14:creationId xmlns:p14="http://schemas.microsoft.com/office/powerpoint/2010/main" val="18067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C65B79-B3B3-6CF2-C65A-384C06E27F99}"/>
              </a:ext>
            </a:extLst>
          </p:cNvPr>
          <p:cNvSpPr>
            <a:spLocks noGrp="1"/>
          </p:cNvSpPr>
          <p:nvPr>
            <p:ph idx="1"/>
          </p:nvPr>
        </p:nvSpPr>
        <p:spPr>
          <a:xfrm>
            <a:off x="838200" y="544512"/>
            <a:ext cx="10515600" cy="5811838"/>
          </a:xfrm>
        </p:spPr>
        <p:txBody>
          <a:bodyPr vert="horz" lIns="91440" tIns="45720" rIns="91440" bIns="45720" rtlCol="0" anchor="t">
            <a:normAutofit/>
          </a:bodyPr>
          <a:lstStyle/>
          <a:p>
            <a:pPr marL="0" indent="0" algn="just">
              <a:buNone/>
            </a:pPr>
            <a:r>
              <a:rPr lang="en-US" sz="3600" dirty="0"/>
              <a:t>Progress for Demo 2</a:t>
            </a:r>
          </a:p>
          <a:p>
            <a:pPr algn="just">
              <a:buFont typeface="Wingdings" panose="05000000000000000000" pitchFamily="2" charset="2"/>
              <a:buChar char="ü"/>
            </a:pPr>
            <a:r>
              <a:rPr lang="en-US" sz="2000" dirty="0"/>
              <a:t>Ideation</a:t>
            </a:r>
            <a:endParaRPr lang="en-US" dirty="0"/>
          </a:p>
          <a:p>
            <a:pPr algn="just">
              <a:buFont typeface="Wingdings" panose="05000000000000000000" pitchFamily="2" charset="2"/>
              <a:buChar char="ü"/>
            </a:pPr>
            <a:r>
              <a:rPr lang="en-US" sz="2000" dirty="0"/>
              <a:t>Beamforming in URA antenna and codebook-based beamforming</a:t>
            </a:r>
          </a:p>
          <a:p>
            <a:pPr algn="just">
              <a:buFont typeface="Wingdings" panose="05000000000000000000" pitchFamily="2" charset="2"/>
              <a:buChar char="ü"/>
            </a:pPr>
            <a:r>
              <a:rPr lang="en-US" sz="2000" dirty="0"/>
              <a:t>Genetic Algorithm implementation for motion in a straight-line path with constant velocity in   3D space using a time-varying inverse Ackley function for a population size of 6.</a:t>
            </a:r>
          </a:p>
          <a:p>
            <a:pPr algn="just">
              <a:buFont typeface="Wingdings" panose="05000000000000000000" pitchFamily="2" charset="2"/>
              <a:buChar char="ü"/>
            </a:pPr>
            <a:r>
              <a:rPr lang="en-US" sz="2000" dirty="0"/>
              <a:t>Genetic Algorithm implementation with time-varying Ackley function with channel impairments</a:t>
            </a:r>
            <a:endParaRPr lang="en-US" dirty="0"/>
          </a:p>
          <a:p>
            <a:pPr algn="just">
              <a:buFont typeface="Wingdings" panose="05000000000000000000" pitchFamily="2" charset="2"/>
              <a:buChar char="ü"/>
            </a:pPr>
            <a:endParaRPr lang="en-US" sz="2000" dirty="0"/>
          </a:p>
          <a:p>
            <a:pPr marL="0" indent="0" algn="just">
              <a:buNone/>
            </a:pPr>
            <a:r>
              <a:rPr lang="en-US" sz="3600" dirty="0">
                <a:cs typeface="Times New Roman" panose="02020603050405020304" pitchFamily="18" charset="0"/>
              </a:rPr>
              <a:t>Work to be done for Upcoming Demo</a:t>
            </a:r>
          </a:p>
          <a:p>
            <a:pPr algn="just"/>
            <a:r>
              <a:rPr lang="en-US" sz="2000" dirty="0"/>
              <a:t>Analysis using real-time dataset</a:t>
            </a:r>
          </a:p>
          <a:p>
            <a:pPr algn="just"/>
            <a:r>
              <a:rPr lang="en-US" sz="2000" dirty="0"/>
              <a:t>Working with varying motion, different velocities, accelerated, circular, helical motions.</a:t>
            </a:r>
          </a:p>
        </p:txBody>
      </p:sp>
      <p:sp>
        <p:nvSpPr>
          <p:cNvPr id="4" name="Slide Number Placeholder 3">
            <a:extLst>
              <a:ext uri="{FF2B5EF4-FFF2-40B4-BE49-F238E27FC236}">
                <a16:creationId xmlns:a16="http://schemas.microsoft.com/office/drawing/2014/main" id="{53381F52-C67B-8107-3549-395B32B2CCB4}"/>
              </a:ext>
            </a:extLst>
          </p:cNvPr>
          <p:cNvSpPr>
            <a:spLocks noGrp="1"/>
          </p:cNvSpPr>
          <p:nvPr>
            <p:ph type="sldNum" sz="quarter" idx="12"/>
          </p:nvPr>
        </p:nvSpPr>
        <p:spPr/>
        <p:txBody>
          <a:bodyPr/>
          <a:lstStyle/>
          <a:p>
            <a:fld id="{330EA680-D336-4FF7-8B7A-9848BB0A1C32}" type="slidenum">
              <a:rPr lang="en-US" smtClean="0"/>
              <a:t>22</a:t>
            </a:fld>
            <a:endParaRPr lang="en-US"/>
          </a:p>
        </p:txBody>
      </p:sp>
    </p:spTree>
    <p:extLst>
      <p:ext uri="{BB962C8B-B14F-4D97-AF65-F5344CB8AC3E}">
        <p14:creationId xmlns:p14="http://schemas.microsoft.com/office/powerpoint/2010/main" val="21378591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DDFA55-0789-424D-A788-1969631B38D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558BF9A-8678-7456-BFBC-0E2D3C57B278}"/>
              </a:ext>
            </a:extLst>
          </p:cNvPr>
          <p:cNvSpPr>
            <a:spLocks noGrp="1"/>
          </p:cNvSpPr>
          <p:nvPr>
            <p:ph type="title"/>
          </p:nvPr>
        </p:nvSpPr>
        <p:spPr>
          <a:xfrm>
            <a:off x="715297" y="365125"/>
            <a:ext cx="10515600" cy="797080"/>
          </a:xfrm>
        </p:spPr>
        <p:txBody>
          <a:bodyPr>
            <a:normAutofit/>
          </a:bodyPr>
          <a:lstStyle/>
          <a:p>
            <a:r>
              <a:rPr lang="en-US" sz="3600" b="1" dirty="0">
                <a:latin typeface="Times New Roman"/>
                <a:cs typeface="Times New Roman"/>
              </a:rPr>
              <a:t>Feedbacks given during Demo</a:t>
            </a:r>
          </a:p>
        </p:txBody>
      </p:sp>
      <p:sp>
        <p:nvSpPr>
          <p:cNvPr id="3" name="Content Placeholder 2">
            <a:extLst>
              <a:ext uri="{FF2B5EF4-FFF2-40B4-BE49-F238E27FC236}">
                <a16:creationId xmlns:a16="http://schemas.microsoft.com/office/drawing/2014/main" id="{36439E7C-87A0-BECF-9EA1-64E62B4BDC6C}"/>
              </a:ext>
            </a:extLst>
          </p:cNvPr>
          <p:cNvSpPr>
            <a:spLocks noGrp="1"/>
          </p:cNvSpPr>
          <p:nvPr>
            <p:ph idx="1"/>
          </p:nvPr>
        </p:nvSpPr>
        <p:spPr>
          <a:xfrm>
            <a:off x="838200" y="1592109"/>
            <a:ext cx="10515600" cy="4351338"/>
          </a:xfrm>
        </p:spPr>
        <p:txBody>
          <a:bodyPr vert="horz" lIns="91440" tIns="45720" rIns="91440" bIns="45720" rtlCol="0" anchor="t">
            <a:normAutofit/>
          </a:bodyPr>
          <a:lstStyle/>
          <a:p>
            <a:pPr marL="457200" lvl="1" indent="0">
              <a:buNone/>
            </a:pPr>
            <a:endParaRPr lang="en-IN" sz="1600" dirty="0">
              <a:latin typeface="Times New Roman"/>
              <a:cs typeface="Times New Roman"/>
            </a:endParaRPr>
          </a:p>
          <a:p>
            <a:pPr marL="457200" indent="-457200">
              <a:buFont typeface="+mj-lt"/>
              <a:buAutoNum type="arabicPeriod"/>
            </a:pPr>
            <a:r>
              <a:rPr lang="en-IN" sz="2000" dirty="0">
                <a:latin typeface="Times New Roman"/>
                <a:cs typeface="Times New Roman"/>
              </a:rPr>
              <a:t>Why use Genetic Algorithm?</a:t>
            </a:r>
          </a:p>
          <a:p>
            <a:pPr marL="457200" indent="-457200">
              <a:buFont typeface="+mj-lt"/>
              <a:buAutoNum type="arabicPeriod"/>
            </a:pPr>
            <a:r>
              <a:rPr lang="en-IN" sz="2000" dirty="0">
                <a:latin typeface="Times New Roman"/>
                <a:cs typeface="Times New Roman"/>
              </a:rPr>
              <a:t>Is Ackley function sufficient to model real environment channel impairments?</a:t>
            </a:r>
          </a:p>
          <a:p>
            <a:pPr marL="457200" indent="-457200">
              <a:buAutoNum type="arabicPeriod"/>
            </a:pPr>
            <a:r>
              <a:rPr lang="en-IN" sz="2000" dirty="0">
                <a:latin typeface="Times New Roman"/>
                <a:cs typeface="Times New Roman"/>
              </a:rPr>
              <a:t>Considerations distance between multiantenna system</a:t>
            </a:r>
          </a:p>
          <a:p>
            <a:pPr marL="457200" indent="-457200">
              <a:buAutoNum type="arabicPeriod"/>
            </a:pPr>
            <a:r>
              <a:rPr lang="en-IN" sz="2000" dirty="0">
                <a:latin typeface="Times New Roman"/>
                <a:cs typeface="Times New Roman"/>
              </a:rPr>
              <a:t>Consideration of cost function?</a:t>
            </a:r>
          </a:p>
        </p:txBody>
      </p:sp>
      <p:sp>
        <p:nvSpPr>
          <p:cNvPr id="4" name="Slide Number Placeholder 3">
            <a:extLst>
              <a:ext uri="{FF2B5EF4-FFF2-40B4-BE49-F238E27FC236}">
                <a16:creationId xmlns:a16="http://schemas.microsoft.com/office/drawing/2014/main" id="{7A9DD6AE-E0AE-B3B2-350E-D3CD9C803206}"/>
              </a:ext>
            </a:extLst>
          </p:cNvPr>
          <p:cNvSpPr>
            <a:spLocks noGrp="1"/>
          </p:cNvSpPr>
          <p:nvPr>
            <p:ph type="sldNum" sz="quarter" idx="12"/>
          </p:nvPr>
        </p:nvSpPr>
        <p:spPr/>
        <p:txBody>
          <a:bodyPr/>
          <a:lstStyle/>
          <a:p>
            <a:fld id="{330EA680-D336-4FF7-8B7A-9848BB0A1C32}" type="slidenum">
              <a:rPr lang="en-US" smtClean="0"/>
              <a:t>23</a:t>
            </a:fld>
            <a:endParaRPr lang="en-US"/>
          </a:p>
        </p:txBody>
      </p:sp>
    </p:spTree>
    <p:extLst>
      <p:ext uri="{BB962C8B-B14F-4D97-AF65-F5344CB8AC3E}">
        <p14:creationId xmlns:p14="http://schemas.microsoft.com/office/powerpoint/2010/main" val="19669406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C74D6-2F00-E328-1AFE-69A4A7B8FDE8}"/>
              </a:ext>
            </a:extLst>
          </p:cNvPr>
          <p:cNvSpPr>
            <a:spLocks noGrp="1"/>
          </p:cNvSpPr>
          <p:nvPr>
            <p:ph type="title"/>
          </p:nvPr>
        </p:nvSpPr>
        <p:spPr>
          <a:xfrm>
            <a:off x="838200" y="365125"/>
            <a:ext cx="10515600" cy="713654"/>
          </a:xfrm>
        </p:spPr>
        <p:txBody>
          <a:bodyPr>
            <a:normAutofit fontScale="90000"/>
          </a:bodyPr>
          <a:lstStyle/>
          <a:p>
            <a:pPr algn="ctr"/>
            <a:r>
              <a:rPr lang="en-IN" sz="3600" b="1" dirty="0">
                <a:latin typeface="Times New Roman"/>
                <a:cs typeface="Times New Roman"/>
              </a:rPr>
              <a:t>Constant Velocity 0.5 units/s – Signal Strengths Output</a:t>
            </a:r>
          </a:p>
        </p:txBody>
      </p:sp>
      <p:pic>
        <p:nvPicPr>
          <p:cNvPr id="6" name="Picture 1" descr="A graph of a signal&#10;&#10;Description automatically generated">
            <a:extLst>
              <a:ext uri="{FF2B5EF4-FFF2-40B4-BE49-F238E27FC236}">
                <a16:creationId xmlns:a16="http://schemas.microsoft.com/office/drawing/2014/main" id="{31B4B44B-1BC3-07FE-8153-FEC26F2A0F8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28032" y="1359385"/>
            <a:ext cx="11535935" cy="513349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009E629B-CC90-8D87-5740-D848B8E139E6}"/>
              </a:ext>
            </a:extLst>
          </p:cNvPr>
          <p:cNvSpPr>
            <a:spLocks noGrp="1"/>
          </p:cNvSpPr>
          <p:nvPr>
            <p:ph type="sldNum" sz="quarter" idx="12"/>
          </p:nvPr>
        </p:nvSpPr>
        <p:spPr/>
        <p:txBody>
          <a:bodyPr/>
          <a:lstStyle/>
          <a:p>
            <a:fld id="{330EA680-D336-4FF7-8B7A-9848BB0A1C32}" type="slidenum">
              <a:rPr lang="en-US" smtClean="0"/>
              <a:t>24</a:t>
            </a:fld>
            <a:endParaRPr lang="en-US"/>
          </a:p>
        </p:txBody>
      </p:sp>
    </p:spTree>
    <p:extLst>
      <p:ext uri="{BB962C8B-B14F-4D97-AF65-F5344CB8AC3E}">
        <p14:creationId xmlns:p14="http://schemas.microsoft.com/office/powerpoint/2010/main" val="18122521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descr="A graph with lines and numbers&#10;&#10;Description automatically generated">
            <a:extLst>
              <a:ext uri="{FF2B5EF4-FFF2-40B4-BE49-F238E27FC236}">
                <a16:creationId xmlns:a16="http://schemas.microsoft.com/office/drawing/2014/main" id="{7097BCDD-4EB0-D0A9-1C4A-F219E5E5CEF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55594" y="1391171"/>
            <a:ext cx="10912245" cy="485594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C9EA42FC-5A4B-4B08-556D-5DA11BD8E858}"/>
              </a:ext>
            </a:extLst>
          </p:cNvPr>
          <p:cNvSpPr txBox="1">
            <a:spLocks/>
          </p:cNvSpPr>
          <p:nvPr/>
        </p:nvSpPr>
        <p:spPr>
          <a:xfrm>
            <a:off x="838200" y="445943"/>
            <a:ext cx="10515600" cy="66747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3600" b="1" dirty="0">
                <a:latin typeface="Times New Roman"/>
                <a:cs typeface="Times New Roman"/>
              </a:rPr>
              <a:t>Constant Velocity 0.5 units/s - Path Traced Output</a:t>
            </a:r>
            <a:endParaRPr lang="en-US" dirty="0"/>
          </a:p>
        </p:txBody>
      </p:sp>
      <p:sp>
        <p:nvSpPr>
          <p:cNvPr id="3" name="Slide Number Placeholder 2">
            <a:extLst>
              <a:ext uri="{FF2B5EF4-FFF2-40B4-BE49-F238E27FC236}">
                <a16:creationId xmlns:a16="http://schemas.microsoft.com/office/drawing/2014/main" id="{99B75064-4D8D-296C-866B-BEA83CCD6F09}"/>
              </a:ext>
            </a:extLst>
          </p:cNvPr>
          <p:cNvSpPr>
            <a:spLocks noGrp="1"/>
          </p:cNvSpPr>
          <p:nvPr>
            <p:ph type="sldNum" sz="quarter" idx="12"/>
          </p:nvPr>
        </p:nvSpPr>
        <p:spPr/>
        <p:txBody>
          <a:bodyPr/>
          <a:lstStyle/>
          <a:p>
            <a:fld id="{330EA680-D336-4FF7-8B7A-9848BB0A1C32}" type="slidenum">
              <a:rPr lang="en-US" smtClean="0"/>
              <a:t>25</a:t>
            </a:fld>
            <a:endParaRPr lang="en-US"/>
          </a:p>
        </p:txBody>
      </p:sp>
    </p:spTree>
    <p:extLst>
      <p:ext uri="{BB962C8B-B14F-4D97-AF65-F5344CB8AC3E}">
        <p14:creationId xmlns:p14="http://schemas.microsoft.com/office/powerpoint/2010/main" val="6616573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A42FC-5A4B-4B08-556D-5DA11BD8E858}"/>
              </a:ext>
            </a:extLst>
          </p:cNvPr>
          <p:cNvSpPr txBox="1">
            <a:spLocks/>
          </p:cNvSpPr>
          <p:nvPr/>
        </p:nvSpPr>
        <p:spPr>
          <a:xfrm>
            <a:off x="638881" y="381581"/>
            <a:ext cx="10909640" cy="765655"/>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spcAft>
                <a:spcPts val="600"/>
              </a:spcAft>
            </a:pPr>
            <a:r>
              <a:rPr lang="en-IN" sz="3600" b="1" dirty="0">
                <a:latin typeface="Times New Roman"/>
                <a:cs typeface="Times New Roman"/>
              </a:rPr>
              <a:t>Constant Velocity 0.5 units/s</a:t>
            </a:r>
            <a:r>
              <a:rPr lang="en-US" sz="3600" b="1" dirty="0">
                <a:latin typeface="Times New Roman"/>
                <a:cs typeface="Times New Roman"/>
              </a:rPr>
              <a:t> - Error Values</a:t>
            </a:r>
          </a:p>
        </p:txBody>
      </p:sp>
      <p:pic>
        <p:nvPicPr>
          <p:cNvPr id="5122" name="Picture 2" descr="A graph with a line going up&#10;&#10;Description automatically generated">
            <a:extLst>
              <a:ext uri="{FF2B5EF4-FFF2-40B4-BE49-F238E27FC236}">
                <a16:creationId xmlns:a16="http://schemas.microsoft.com/office/drawing/2014/main" id="{3CCB842F-6E14-0ECA-B5D1-818668E5C4C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31331" y="1388409"/>
            <a:ext cx="11324739" cy="5039506"/>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4961DEE0-17BD-A65B-A753-2BEC1F97AA9C}"/>
              </a:ext>
            </a:extLst>
          </p:cNvPr>
          <p:cNvSpPr>
            <a:spLocks noGrp="1"/>
          </p:cNvSpPr>
          <p:nvPr>
            <p:ph type="sldNum" sz="quarter" idx="12"/>
          </p:nvPr>
        </p:nvSpPr>
        <p:spPr/>
        <p:txBody>
          <a:bodyPr/>
          <a:lstStyle/>
          <a:p>
            <a:fld id="{330EA680-D336-4FF7-8B7A-9848BB0A1C32}" type="slidenum">
              <a:rPr lang="en-US" smtClean="0"/>
              <a:t>26</a:t>
            </a:fld>
            <a:endParaRPr lang="en-US"/>
          </a:p>
        </p:txBody>
      </p:sp>
    </p:spTree>
    <p:extLst>
      <p:ext uri="{BB962C8B-B14F-4D97-AF65-F5344CB8AC3E}">
        <p14:creationId xmlns:p14="http://schemas.microsoft.com/office/powerpoint/2010/main" val="28445323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en-US"/>
          </a:p>
        </p:txBody>
      </p:sp>
      <p:pic>
        <p:nvPicPr>
          <p:cNvPr id="2053" name="Picture 5">
            <a:extLst>
              <a:ext uri="{FF2B5EF4-FFF2-40B4-BE49-F238E27FC236}">
                <a16:creationId xmlns:a16="http://schemas.microsoft.com/office/drawing/2014/main" id="{DDE0B779-9CD2-119A-BD81-E9E10459BE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372" y="1270149"/>
            <a:ext cx="11221256" cy="499432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8">
            <a:extLst>
              <a:ext uri="{FF2B5EF4-FFF2-40B4-BE49-F238E27FC236}">
                <a16:creationId xmlns:a16="http://schemas.microsoft.com/office/drawing/2014/main" id="{E0141466-9571-B634-549E-B9E36354E685}"/>
              </a:ext>
            </a:extLst>
          </p:cNvPr>
          <p:cNvSpPr>
            <a:spLocks noChangeArrowheads="1"/>
          </p:cNvSpPr>
          <p:nvPr/>
        </p:nvSpPr>
        <p:spPr bwMode="auto">
          <a:xfrm>
            <a:off x="293914" y="823912"/>
            <a:ext cx="12192000" cy="0"/>
          </a:xfrm>
          <a:prstGeom prst="rect">
            <a:avLst/>
          </a:prstGeom>
          <a:solidFill>
            <a:srgbClr val="20212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rgbClr val="000000"/>
                </a:solidFill>
                <a:effectLst/>
                <a:latin typeface="inherit"/>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 name="Title 1">
            <a:extLst>
              <a:ext uri="{FF2B5EF4-FFF2-40B4-BE49-F238E27FC236}">
                <a16:creationId xmlns:a16="http://schemas.microsoft.com/office/drawing/2014/main" id="{C7E836AC-9FDB-CFF3-14F2-2F2F5798844E}"/>
              </a:ext>
            </a:extLst>
          </p:cNvPr>
          <p:cNvSpPr txBox="1">
            <a:spLocks/>
          </p:cNvSpPr>
          <p:nvPr/>
        </p:nvSpPr>
        <p:spPr>
          <a:xfrm>
            <a:off x="838200" y="365125"/>
            <a:ext cx="10515600" cy="713654"/>
          </a:xfrm>
          <a:prstGeom prst="rect">
            <a:avLst/>
          </a:prstGeom>
        </p:spPr>
        <p:txBody>
          <a:bodyPr vert="horz" lIns="91440" tIns="45720" rIns="91440" bIns="45720" rtlCol="0" anchor="b">
            <a:normAutofit fontScale="92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3600" b="1" dirty="0">
                <a:latin typeface="Times New Roman"/>
                <a:cs typeface="Times New Roman"/>
              </a:rPr>
              <a:t>Constant Velocity 0.5 unit/s - Signal Strength for 500s</a:t>
            </a:r>
          </a:p>
        </p:txBody>
      </p:sp>
      <p:sp>
        <p:nvSpPr>
          <p:cNvPr id="6" name="Slide Number Placeholder 5">
            <a:extLst>
              <a:ext uri="{FF2B5EF4-FFF2-40B4-BE49-F238E27FC236}">
                <a16:creationId xmlns:a16="http://schemas.microsoft.com/office/drawing/2014/main" id="{9D60731D-E634-81C2-676D-484FAE1DE09C}"/>
              </a:ext>
            </a:extLst>
          </p:cNvPr>
          <p:cNvSpPr>
            <a:spLocks noGrp="1"/>
          </p:cNvSpPr>
          <p:nvPr>
            <p:ph type="sldNum" sz="quarter" idx="12"/>
          </p:nvPr>
        </p:nvSpPr>
        <p:spPr/>
        <p:txBody>
          <a:bodyPr/>
          <a:lstStyle/>
          <a:p>
            <a:fld id="{330EA680-D336-4FF7-8B7A-9848BB0A1C32}" type="slidenum">
              <a:rPr lang="en-US" smtClean="0"/>
              <a:t>27</a:t>
            </a:fld>
            <a:endParaRPr lang="en-US"/>
          </a:p>
        </p:txBody>
      </p:sp>
    </p:spTree>
    <p:extLst>
      <p:ext uri="{BB962C8B-B14F-4D97-AF65-F5344CB8AC3E}">
        <p14:creationId xmlns:p14="http://schemas.microsoft.com/office/powerpoint/2010/main" val="1056967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27CE9E-CF68-C971-84CF-F58DB450EB8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4BBEC06-D33E-F8F2-E35A-22A2916ADF1C}"/>
              </a:ext>
            </a:extLst>
          </p:cNvPr>
          <p:cNvSpPr>
            <a:spLocks noGrp="1"/>
          </p:cNvSpPr>
          <p:nvPr>
            <p:ph type="title"/>
          </p:nvPr>
        </p:nvSpPr>
        <p:spPr>
          <a:xfrm>
            <a:off x="838200" y="365125"/>
            <a:ext cx="10515600" cy="713654"/>
          </a:xfrm>
        </p:spPr>
        <p:txBody>
          <a:bodyPr anchor="t">
            <a:normAutofit fontScale="90000"/>
          </a:bodyPr>
          <a:lstStyle/>
          <a:p>
            <a:pPr algn="ctr"/>
            <a:r>
              <a:rPr lang="en-IN" sz="3600" b="1" dirty="0">
                <a:latin typeface="Times New Roman"/>
                <a:cs typeface="Times New Roman"/>
              </a:rPr>
              <a:t>Accelerated Motion 0.1unit/s</a:t>
            </a:r>
            <a:r>
              <a:rPr lang="en-IN" sz="3600" b="1" baseline="30000" dirty="0">
                <a:latin typeface="Times New Roman"/>
                <a:cs typeface="Times New Roman"/>
              </a:rPr>
              <a:t>2</a:t>
            </a:r>
            <a:r>
              <a:rPr lang="en-IN" sz="3600" b="1" dirty="0">
                <a:latin typeface="Times New Roman"/>
                <a:cs typeface="Times New Roman"/>
              </a:rPr>
              <a:t> – Signal Strengths Output</a:t>
            </a:r>
          </a:p>
        </p:txBody>
      </p:sp>
      <p:sp>
        <p:nvSpPr>
          <p:cNvPr id="4" name="Slide Number Placeholder 3">
            <a:extLst>
              <a:ext uri="{FF2B5EF4-FFF2-40B4-BE49-F238E27FC236}">
                <a16:creationId xmlns:a16="http://schemas.microsoft.com/office/drawing/2014/main" id="{3BAB2A86-979B-2428-EFBA-3C4075C9B8FF}"/>
              </a:ext>
            </a:extLst>
          </p:cNvPr>
          <p:cNvSpPr>
            <a:spLocks noGrp="1"/>
          </p:cNvSpPr>
          <p:nvPr>
            <p:ph type="sldNum" sz="quarter" idx="12"/>
          </p:nvPr>
        </p:nvSpPr>
        <p:spPr/>
        <p:txBody>
          <a:bodyPr/>
          <a:lstStyle/>
          <a:p>
            <a:fld id="{330EA680-D336-4FF7-8B7A-9848BB0A1C32}" type="slidenum">
              <a:rPr lang="en-US" smtClean="0"/>
              <a:t>28</a:t>
            </a:fld>
            <a:endParaRPr lang="en-US"/>
          </a:p>
        </p:txBody>
      </p:sp>
      <p:pic>
        <p:nvPicPr>
          <p:cNvPr id="1025" name="Picture 1">
            <a:extLst>
              <a:ext uri="{FF2B5EF4-FFF2-40B4-BE49-F238E27FC236}">
                <a16:creationId xmlns:a16="http://schemas.microsoft.com/office/drawing/2014/main" id="{7EA11C08-677C-7E72-21FC-A9F0BC483C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794" y="1112477"/>
            <a:ext cx="11706225" cy="5210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54248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42A73E-F8A3-EDBE-4BC1-FC2768C283B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A148945-24FF-CB63-CBCC-EDD82217F6FF}"/>
              </a:ext>
            </a:extLst>
          </p:cNvPr>
          <p:cNvSpPr>
            <a:spLocks noGrp="1"/>
          </p:cNvSpPr>
          <p:nvPr>
            <p:ph type="title"/>
          </p:nvPr>
        </p:nvSpPr>
        <p:spPr>
          <a:xfrm>
            <a:off x="838200" y="365125"/>
            <a:ext cx="10515600" cy="713654"/>
          </a:xfrm>
        </p:spPr>
        <p:txBody>
          <a:bodyPr anchor="t">
            <a:normAutofit fontScale="90000"/>
          </a:bodyPr>
          <a:lstStyle/>
          <a:p>
            <a:pPr algn="ctr"/>
            <a:r>
              <a:rPr lang="en-IN" sz="3600" b="1" dirty="0">
                <a:latin typeface="Times New Roman"/>
                <a:cs typeface="Times New Roman"/>
              </a:rPr>
              <a:t>Accelerated Motion 0.1unit/s</a:t>
            </a:r>
            <a:r>
              <a:rPr lang="en-IN" sz="3600" b="1" baseline="30000" dirty="0">
                <a:latin typeface="Times New Roman"/>
                <a:cs typeface="Times New Roman"/>
              </a:rPr>
              <a:t>2</a:t>
            </a:r>
            <a:r>
              <a:rPr lang="en-IN" sz="3600" b="1" dirty="0">
                <a:latin typeface="Times New Roman"/>
                <a:cs typeface="Times New Roman"/>
              </a:rPr>
              <a:t> – Signal Strengths Output</a:t>
            </a:r>
          </a:p>
        </p:txBody>
      </p:sp>
      <p:sp>
        <p:nvSpPr>
          <p:cNvPr id="4" name="Slide Number Placeholder 3">
            <a:extLst>
              <a:ext uri="{FF2B5EF4-FFF2-40B4-BE49-F238E27FC236}">
                <a16:creationId xmlns:a16="http://schemas.microsoft.com/office/drawing/2014/main" id="{E3D304EF-4B1A-B70B-E32D-0B93FE6D4F91}"/>
              </a:ext>
            </a:extLst>
          </p:cNvPr>
          <p:cNvSpPr>
            <a:spLocks noGrp="1"/>
          </p:cNvSpPr>
          <p:nvPr>
            <p:ph type="sldNum" sz="quarter" idx="12"/>
          </p:nvPr>
        </p:nvSpPr>
        <p:spPr/>
        <p:txBody>
          <a:bodyPr/>
          <a:lstStyle/>
          <a:p>
            <a:fld id="{330EA680-D336-4FF7-8B7A-9848BB0A1C32}" type="slidenum">
              <a:rPr lang="en-US" smtClean="0"/>
              <a:t>29</a:t>
            </a:fld>
            <a:endParaRPr lang="en-US"/>
          </a:p>
        </p:txBody>
      </p:sp>
      <p:pic>
        <p:nvPicPr>
          <p:cNvPr id="5" name="Picture 4">
            <a:extLst>
              <a:ext uri="{FF2B5EF4-FFF2-40B4-BE49-F238E27FC236}">
                <a16:creationId xmlns:a16="http://schemas.microsoft.com/office/drawing/2014/main" id="{9D7C57AB-64D5-88D6-84B3-2F580DC9AC82}"/>
              </a:ext>
            </a:extLst>
          </p:cNvPr>
          <p:cNvPicPr>
            <a:picLocks noChangeAspect="1"/>
          </p:cNvPicPr>
          <p:nvPr/>
        </p:nvPicPr>
        <p:blipFill>
          <a:blip r:embed="rId2"/>
          <a:srcRect l="529"/>
          <a:stretch/>
        </p:blipFill>
        <p:spPr>
          <a:xfrm>
            <a:off x="1730477" y="1191729"/>
            <a:ext cx="8790041" cy="5334875"/>
          </a:xfrm>
          <a:prstGeom prst="rect">
            <a:avLst/>
          </a:prstGeom>
        </p:spPr>
      </p:pic>
    </p:spTree>
    <p:extLst>
      <p:ext uri="{BB962C8B-B14F-4D97-AF65-F5344CB8AC3E}">
        <p14:creationId xmlns:p14="http://schemas.microsoft.com/office/powerpoint/2010/main" val="1911173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DF38403-7A28-658C-3D2B-CB3FAF047B36}"/>
              </a:ext>
            </a:extLst>
          </p:cNvPr>
          <p:cNvSpPr txBox="1"/>
          <p:nvPr/>
        </p:nvSpPr>
        <p:spPr>
          <a:xfrm>
            <a:off x="1472484" y="1483216"/>
            <a:ext cx="9676327" cy="449975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000" b="1">
                <a:latin typeface="Times New Roman"/>
                <a:cs typeface="Times New Roman"/>
              </a:rPr>
              <a:t>Current Challenges</a:t>
            </a:r>
            <a:endParaRPr lang="en-US" sz="2000">
              <a:latin typeface="Times New Roman"/>
              <a:cs typeface="Times New Roman"/>
            </a:endParaRPr>
          </a:p>
          <a:p>
            <a:pPr marL="685800" lvl="2" indent="-228600" algn="just">
              <a:lnSpc>
                <a:spcPct val="150000"/>
              </a:lnSpc>
              <a:buFont typeface=""/>
              <a:buChar char="•"/>
            </a:pPr>
            <a:r>
              <a:rPr lang="en-US" sz="2000">
                <a:latin typeface="Times New Roman"/>
                <a:cs typeface="Times New Roman"/>
              </a:rPr>
              <a:t>Traditional static or slow-adaptive beamforming methods struggle to maintain optimal connectivity when devices (e.g., mobile devices, fleets, drones) are in motion.</a:t>
            </a:r>
          </a:p>
          <a:p>
            <a:pPr algn="just">
              <a:lnSpc>
                <a:spcPct val="150000"/>
              </a:lnSpc>
            </a:pPr>
            <a:r>
              <a:rPr lang="en-US" sz="2000" b="1">
                <a:latin typeface="Times New Roman"/>
                <a:cs typeface="Times New Roman"/>
              </a:rPr>
              <a:t>Impact</a:t>
            </a:r>
            <a:endParaRPr lang="en-US" sz="2000">
              <a:latin typeface="Times New Roman"/>
              <a:cs typeface="Times New Roman"/>
            </a:endParaRPr>
          </a:p>
          <a:p>
            <a:pPr marL="685800" lvl="2" indent="-228600" algn="just">
              <a:lnSpc>
                <a:spcPct val="150000"/>
              </a:lnSpc>
              <a:buFont typeface=""/>
              <a:buChar char="•"/>
            </a:pPr>
            <a:r>
              <a:rPr lang="en-US" sz="2000">
                <a:latin typeface="Times New Roman"/>
                <a:cs typeface="Times New Roman"/>
              </a:rPr>
              <a:t>Signal degradation and dropped connections in dynamic environments.</a:t>
            </a:r>
          </a:p>
          <a:p>
            <a:pPr marL="685800" lvl="2" indent="-228600" algn="just">
              <a:lnSpc>
                <a:spcPct val="150000"/>
              </a:lnSpc>
              <a:buFont typeface=""/>
              <a:buChar char="•"/>
            </a:pPr>
            <a:r>
              <a:rPr lang="en-US" sz="2000">
                <a:latin typeface="Times New Roman"/>
                <a:cs typeface="Times New Roman"/>
              </a:rPr>
              <a:t>Reduced communication efficiency, especially in real-time applications like transportation fleets and drone operations.</a:t>
            </a:r>
          </a:p>
          <a:p>
            <a:pPr algn="just">
              <a:lnSpc>
                <a:spcPct val="150000"/>
              </a:lnSpc>
            </a:pPr>
            <a:r>
              <a:rPr lang="en-US" sz="2000" b="1">
                <a:latin typeface="Times New Roman"/>
                <a:cs typeface="Times New Roman"/>
              </a:rPr>
              <a:t>Use Case</a:t>
            </a:r>
            <a:endParaRPr lang="en-US" sz="2000">
              <a:latin typeface="Times New Roman"/>
              <a:cs typeface="Times New Roman"/>
            </a:endParaRPr>
          </a:p>
          <a:p>
            <a:pPr marL="685800" lvl="2" indent="-228600" algn="just">
              <a:lnSpc>
                <a:spcPct val="150000"/>
              </a:lnSpc>
              <a:buFont typeface=""/>
              <a:buChar char="•"/>
            </a:pPr>
            <a:r>
              <a:rPr lang="en-US" sz="2000" b="1">
                <a:latin typeface="Times New Roman"/>
                <a:cs typeface="Times New Roman"/>
              </a:rPr>
              <a:t>Scenario</a:t>
            </a:r>
            <a:r>
              <a:rPr lang="en-US" sz="2000">
                <a:latin typeface="Times New Roman"/>
                <a:cs typeface="Times New Roman"/>
              </a:rPr>
              <a:t>: In operations involving fleets or drones, real-time beamforming adjustments are critical to maintaining strong, uninterrupted connectivity.</a:t>
            </a:r>
          </a:p>
        </p:txBody>
      </p:sp>
      <p:sp>
        <p:nvSpPr>
          <p:cNvPr id="6" name="Title 1">
            <a:extLst>
              <a:ext uri="{FF2B5EF4-FFF2-40B4-BE49-F238E27FC236}">
                <a16:creationId xmlns:a16="http://schemas.microsoft.com/office/drawing/2014/main" id="{EBCF0950-432B-7DE6-F6B9-BB988E5EF32A}"/>
              </a:ext>
            </a:extLst>
          </p:cNvPr>
          <p:cNvSpPr>
            <a:spLocks noGrp="1"/>
          </p:cNvSpPr>
          <p:nvPr>
            <p:ph type="title"/>
          </p:nvPr>
        </p:nvSpPr>
        <p:spPr>
          <a:xfrm>
            <a:off x="838200" y="418787"/>
            <a:ext cx="10515600" cy="788944"/>
          </a:xfrm>
        </p:spPr>
        <p:txBody>
          <a:bodyPr>
            <a:normAutofit/>
          </a:bodyPr>
          <a:lstStyle/>
          <a:p>
            <a:r>
              <a:rPr lang="en-IN" sz="3600" b="1">
                <a:latin typeface="TimesNewRomanPSMT"/>
              </a:rPr>
              <a:t>Problem Statement</a:t>
            </a:r>
          </a:p>
        </p:txBody>
      </p:sp>
      <p:sp>
        <p:nvSpPr>
          <p:cNvPr id="2" name="Slide Number Placeholder 1">
            <a:extLst>
              <a:ext uri="{FF2B5EF4-FFF2-40B4-BE49-F238E27FC236}">
                <a16:creationId xmlns:a16="http://schemas.microsoft.com/office/drawing/2014/main" id="{0A8EA0ED-0C02-36B5-3DF0-BB7047F63E5E}"/>
              </a:ext>
            </a:extLst>
          </p:cNvPr>
          <p:cNvSpPr>
            <a:spLocks noGrp="1"/>
          </p:cNvSpPr>
          <p:nvPr>
            <p:ph type="sldNum" sz="quarter" idx="12"/>
          </p:nvPr>
        </p:nvSpPr>
        <p:spPr/>
        <p:txBody>
          <a:bodyPr/>
          <a:lstStyle/>
          <a:p>
            <a:fld id="{330EA680-D336-4FF7-8B7A-9848BB0A1C32}" type="slidenum">
              <a:rPr lang="en-US" smtClean="0"/>
              <a:t>3</a:t>
            </a:fld>
            <a:endParaRPr lang="en-US"/>
          </a:p>
        </p:txBody>
      </p:sp>
    </p:spTree>
    <p:extLst>
      <p:ext uri="{BB962C8B-B14F-4D97-AF65-F5344CB8AC3E}">
        <p14:creationId xmlns:p14="http://schemas.microsoft.com/office/powerpoint/2010/main" val="22459462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976B4A-8F91-7A56-0DDA-26DF4CA8085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05E177D-E1AF-AB13-E6B5-F29E5F961EF1}"/>
              </a:ext>
            </a:extLst>
          </p:cNvPr>
          <p:cNvSpPr txBox="1">
            <a:spLocks/>
          </p:cNvSpPr>
          <p:nvPr/>
        </p:nvSpPr>
        <p:spPr>
          <a:xfrm>
            <a:off x="838200" y="239465"/>
            <a:ext cx="10515600" cy="66747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3600" b="1" dirty="0">
                <a:latin typeface="Times New Roman"/>
                <a:cs typeface="Times New Roman"/>
              </a:rPr>
              <a:t>Accelerated Motion 0.1unit/s</a:t>
            </a:r>
            <a:r>
              <a:rPr lang="en-IN" sz="3600" b="1" baseline="30000" dirty="0">
                <a:latin typeface="Times New Roman"/>
                <a:cs typeface="Times New Roman"/>
              </a:rPr>
              <a:t>2</a:t>
            </a:r>
            <a:r>
              <a:rPr lang="en-IN" sz="3600" b="1" dirty="0">
                <a:latin typeface="Times New Roman"/>
                <a:cs typeface="Times New Roman"/>
              </a:rPr>
              <a:t> - Path Traced Output</a:t>
            </a:r>
            <a:endParaRPr lang="en-US" dirty="0"/>
          </a:p>
        </p:txBody>
      </p:sp>
      <p:sp>
        <p:nvSpPr>
          <p:cNvPr id="3" name="Slide Number Placeholder 2">
            <a:extLst>
              <a:ext uri="{FF2B5EF4-FFF2-40B4-BE49-F238E27FC236}">
                <a16:creationId xmlns:a16="http://schemas.microsoft.com/office/drawing/2014/main" id="{24936AA6-6E66-EE7D-BAC4-864F622CD809}"/>
              </a:ext>
            </a:extLst>
          </p:cNvPr>
          <p:cNvSpPr>
            <a:spLocks noGrp="1"/>
          </p:cNvSpPr>
          <p:nvPr>
            <p:ph type="sldNum" sz="quarter" idx="12"/>
          </p:nvPr>
        </p:nvSpPr>
        <p:spPr/>
        <p:txBody>
          <a:bodyPr/>
          <a:lstStyle/>
          <a:p>
            <a:fld id="{330EA680-D336-4FF7-8B7A-9848BB0A1C32}" type="slidenum">
              <a:rPr lang="en-US" smtClean="0"/>
              <a:t>30</a:t>
            </a:fld>
            <a:endParaRPr lang="en-US"/>
          </a:p>
        </p:txBody>
      </p:sp>
      <p:pic>
        <p:nvPicPr>
          <p:cNvPr id="4" name="Picture 3">
            <a:extLst>
              <a:ext uri="{FF2B5EF4-FFF2-40B4-BE49-F238E27FC236}">
                <a16:creationId xmlns:a16="http://schemas.microsoft.com/office/drawing/2014/main" id="{05438C8F-0481-2F25-9255-558328536B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513" y="823912"/>
            <a:ext cx="11811000" cy="521017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9D9F3FE-FF8F-4640-811E-B2708C0C8EBA}"/>
              </a:ext>
            </a:extLst>
          </p:cNvPr>
          <p:cNvSpPr txBox="1"/>
          <p:nvPr/>
        </p:nvSpPr>
        <p:spPr>
          <a:xfrm>
            <a:off x="262398" y="5934670"/>
            <a:ext cx="11667203" cy="923330"/>
          </a:xfrm>
          <a:prstGeom prst="rect">
            <a:avLst/>
          </a:prstGeom>
          <a:noFill/>
        </p:spPr>
        <p:txBody>
          <a:bodyPr wrap="square">
            <a:spAutoFit/>
          </a:bodyPr>
          <a:lstStyle/>
          <a:p>
            <a:r>
              <a:rPr lang="en-US" b="1" i="0" dirty="0">
                <a:solidFill>
                  <a:srgbClr val="FF0000"/>
                </a:solidFill>
                <a:effectLst/>
                <a:latin typeface="-apple-system"/>
              </a:rPr>
              <a:t>Interesting Note: Although the GA loses track of function at time t=37 and t=57, it can track it back within the next 2-3 seconds. This is because of the magical properties of dynamic range and mutation. If population size is increased, this property can be mitigated.</a:t>
            </a:r>
            <a:endParaRPr lang="en-IN" b="1" dirty="0">
              <a:solidFill>
                <a:srgbClr val="FF0000"/>
              </a:solidFill>
            </a:endParaRPr>
          </a:p>
        </p:txBody>
      </p:sp>
    </p:spTree>
    <p:extLst>
      <p:ext uri="{BB962C8B-B14F-4D97-AF65-F5344CB8AC3E}">
        <p14:creationId xmlns:p14="http://schemas.microsoft.com/office/powerpoint/2010/main" val="31784631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C4A323-D5D6-90D6-8B82-EE91FC9B4F1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2EB9270-BC97-F6CD-23EA-BB7E9DB7B406}"/>
              </a:ext>
            </a:extLst>
          </p:cNvPr>
          <p:cNvSpPr txBox="1">
            <a:spLocks/>
          </p:cNvSpPr>
          <p:nvPr/>
        </p:nvSpPr>
        <p:spPr>
          <a:xfrm>
            <a:off x="638881" y="381581"/>
            <a:ext cx="10909640" cy="765655"/>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spcAft>
                <a:spcPts val="600"/>
              </a:spcAft>
            </a:pPr>
            <a:r>
              <a:rPr lang="en-IN" sz="3600" b="1" dirty="0">
                <a:latin typeface="Times New Roman"/>
                <a:cs typeface="Times New Roman"/>
              </a:rPr>
              <a:t>Accelerated Motion 0.1unit/s</a:t>
            </a:r>
            <a:r>
              <a:rPr lang="en-IN" sz="3600" b="1" baseline="30000" dirty="0">
                <a:latin typeface="Times New Roman"/>
                <a:cs typeface="Times New Roman"/>
              </a:rPr>
              <a:t>2</a:t>
            </a:r>
            <a:r>
              <a:rPr lang="en-US" sz="3600" b="1" dirty="0">
                <a:latin typeface="Times New Roman"/>
                <a:cs typeface="Times New Roman"/>
              </a:rPr>
              <a:t> - Error Values</a:t>
            </a:r>
          </a:p>
        </p:txBody>
      </p:sp>
      <p:sp>
        <p:nvSpPr>
          <p:cNvPr id="3" name="Slide Number Placeholder 2">
            <a:extLst>
              <a:ext uri="{FF2B5EF4-FFF2-40B4-BE49-F238E27FC236}">
                <a16:creationId xmlns:a16="http://schemas.microsoft.com/office/drawing/2014/main" id="{2BAB205A-3684-0461-FBC0-06972A87A200}"/>
              </a:ext>
            </a:extLst>
          </p:cNvPr>
          <p:cNvSpPr>
            <a:spLocks noGrp="1"/>
          </p:cNvSpPr>
          <p:nvPr>
            <p:ph type="sldNum" sz="quarter" idx="12"/>
          </p:nvPr>
        </p:nvSpPr>
        <p:spPr/>
        <p:txBody>
          <a:bodyPr/>
          <a:lstStyle/>
          <a:p>
            <a:fld id="{330EA680-D336-4FF7-8B7A-9848BB0A1C32}" type="slidenum">
              <a:rPr lang="en-US" smtClean="0"/>
              <a:t>31</a:t>
            </a:fld>
            <a:endParaRPr lang="en-US"/>
          </a:p>
        </p:txBody>
      </p:sp>
      <p:pic>
        <p:nvPicPr>
          <p:cNvPr id="4" name="Picture 2">
            <a:extLst>
              <a:ext uri="{FF2B5EF4-FFF2-40B4-BE49-F238E27FC236}">
                <a16:creationId xmlns:a16="http://schemas.microsoft.com/office/drawing/2014/main" id="{48D5B37A-B037-36C6-D944-C19BA77686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0050" y="1095985"/>
            <a:ext cx="11791950" cy="5210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24556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2EE8BE-D32A-2C81-2FAE-44621756900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ACBBA50-A684-F370-09B8-5F78A9081631}"/>
              </a:ext>
            </a:extLst>
          </p:cNvPr>
          <p:cNvSpPr txBox="1">
            <a:spLocks/>
          </p:cNvSpPr>
          <p:nvPr/>
        </p:nvSpPr>
        <p:spPr>
          <a:xfrm>
            <a:off x="838200" y="445943"/>
            <a:ext cx="10515600" cy="66747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3600" b="1" dirty="0">
                <a:latin typeface="Times New Roman"/>
                <a:cs typeface="Times New Roman"/>
              </a:rPr>
              <a:t>Accelerated Motion 0.1unit/s</a:t>
            </a:r>
            <a:r>
              <a:rPr lang="en-IN" sz="3600" b="1" baseline="30000" dirty="0">
                <a:latin typeface="Times New Roman"/>
                <a:cs typeface="Times New Roman"/>
              </a:rPr>
              <a:t>2</a:t>
            </a:r>
            <a:r>
              <a:rPr lang="en-IN" sz="3600" b="1" dirty="0">
                <a:latin typeface="Times New Roman"/>
                <a:cs typeface="Times New Roman"/>
              </a:rPr>
              <a:t> - Path Traced Output</a:t>
            </a:r>
            <a:endParaRPr lang="en-US" dirty="0"/>
          </a:p>
        </p:txBody>
      </p:sp>
      <p:sp>
        <p:nvSpPr>
          <p:cNvPr id="3" name="Slide Number Placeholder 2">
            <a:extLst>
              <a:ext uri="{FF2B5EF4-FFF2-40B4-BE49-F238E27FC236}">
                <a16:creationId xmlns:a16="http://schemas.microsoft.com/office/drawing/2014/main" id="{6F245219-24C4-E74E-B73A-88D11C1B1926}"/>
              </a:ext>
            </a:extLst>
          </p:cNvPr>
          <p:cNvSpPr>
            <a:spLocks noGrp="1"/>
          </p:cNvSpPr>
          <p:nvPr>
            <p:ph type="sldNum" sz="quarter" idx="12"/>
          </p:nvPr>
        </p:nvSpPr>
        <p:spPr/>
        <p:txBody>
          <a:bodyPr/>
          <a:lstStyle/>
          <a:p>
            <a:fld id="{330EA680-D336-4FF7-8B7A-9848BB0A1C32}" type="slidenum">
              <a:rPr lang="en-US" smtClean="0"/>
              <a:t>32</a:t>
            </a:fld>
            <a:endParaRPr lang="en-US"/>
          </a:p>
        </p:txBody>
      </p:sp>
      <p:pic>
        <p:nvPicPr>
          <p:cNvPr id="3073" name="Picture 1">
            <a:extLst>
              <a:ext uri="{FF2B5EF4-FFF2-40B4-BE49-F238E27FC236}">
                <a16:creationId xmlns:a16="http://schemas.microsoft.com/office/drawing/2014/main" id="{346F4400-141F-130F-44D3-2C10698218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025" y="1647825"/>
            <a:ext cx="11791950" cy="5210175"/>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96368489-87CC-04FF-0B70-87711E94D029}"/>
              </a:ext>
            </a:extLst>
          </p:cNvPr>
          <p:cNvSpPr txBox="1">
            <a:spLocks/>
          </p:cNvSpPr>
          <p:nvPr/>
        </p:nvSpPr>
        <p:spPr>
          <a:xfrm>
            <a:off x="1020097" y="980352"/>
            <a:ext cx="10515600" cy="66747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dirty="0">
                <a:solidFill>
                  <a:srgbClr val="FF0000"/>
                </a:solidFill>
              </a:rPr>
              <a:t>(Population size increased from 6 to 10)</a:t>
            </a:r>
          </a:p>
        </p:txBody>
      </p:sp>
    </p:spTree>
    <p:extLst>
      <p:ext uri="{BB962C8B-B14F-4D97-AF65-F5344CB8AC3E}">
        <p14:creationId xmlns:p14="http://schemas.microsoft.com/office/powerpoint/2010/main" val="11491618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7F8956-54D0-8EFE-0D18-5E0CF07D5D6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AD93E5D-A820-3355-CFF7-785A0EF17ACA}"/>
              </a:ext>
            </a:extLst>
          </p:cNvPr>
          <p:cNvSpPr txBox="1">
            <a:spLocks/>
          </p:cNvSpPr>
          <p:nvPr/>
        </p:nvSpPr>
        <p:spPr>
          <a:xfrm>
            <a:off x="838200" y="445943"/>
            <a:ext cx="10515600" cy="667473"/>
          </a:xfrm>
          <a:prstGeom prst="rect">
            <a:avLst/>
          </a:prstGeom>
        </p:spPr>
        <p:txBody>
          <a:bodyPr vert="horz" lIns="91440" tIns="45720" rIns="91440" bIns="45720" rtlCol="0" anchor="b">
            <a:normAutofit fontScale="70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3600" b="1" dirty="0">
                <a:latin typeface="Times New Roman"/>
                <a:cs typeface="Times New Roman"/>
              </a:rPr>
              <a:t>Accelerated Motion 0.1unit/s</a:t>
            </a:r>
            <a:r>
              <a:rPr lang="en-IN" sz="3600" b="1" baseline="30000" dirty="0">
                <a:latin typeface="Times New Roman"/>
                <a:cs typeface="Times New Roman"/>
              </a:rPr>
              <a:t>2</a:t>
            </a:r>
            <a:r>
              <a:rPr lang="en-IN" sz="3600" b="1" dirty="0">
                <a:latin typeface="Times New Roman"/>
                <a:cs typeface="Times New Roman"/>
              </a:rPr>
              <a:t> - Path Traced using Genetic Algorithm</a:t>
            </a:r>
            <a:endParaRPr lang="en-US" dirty="0"/>
          </a:p>
        </p:txBody>
      </p:sp>
      <p:sp>
        <p:nvSpPr>
          <p:cNvPr id="3" name="Slide Number Placeholder 2">
            <a:extLst>
              <a:ext uri="{FF2B5EF4-FFF2-40B4-BE49-F238E27FC236}">
                <a16:creationId xmlns:a16="http://schemas.microsoft.com/office/drawing/2014/main" id="{879BA2DF-2399-82E3-5E80-09786E415F06}"/>
              </a:ext>
            </a:extLst>
          </p:cNvPr>
          <p:cNvSpPr>
            <a:spLocks noGrp="1"/>
          </p:cNvSpPr>
          <p:nvPr>
            <p:ph type="sldNum" sz="quarter" idx="12"/>
          </p:nvPr>
        </p:nvSpPr>
        <p:spPr/>
        <p:txBody>
          <a:bodyPr/>
          <a:lstStyle/>
          <a:p>
            <a:fld id="{330EA680-D336-4FF7-8B7A-9848BB0A1C32}" type="slidenum">
              <a:rPr lang="en-US" smtClean="0"/>
              <a:t>33</a:t>
            </a:fld>
            <a:endParaRPr lang="en-US"/>
          </a:p>
        </p:txBody>
      </p:sp>
      <p:sp>
        <p:nvSpPr>
          <p:cNvPr id="5" name="Title 1">
            <a:extLst>
              <a:ext uri="{FF2B5EF4-FFF2-40B4-BE49-F238E27FC236}">
                <a16:creationId xmlns:a16="http://schemas.microsoft.com/office/drawing/2014/main" id="{D8B5A933-8ACA-D27B-3292-C31E530E8AC6}"/>
              </a:ext>
            </a:extLst>
          </p:cNvPr>
          <p:cNvSpPr txBox="1">
            <a:spLocks/>
          </p:cNvSpPr>
          <p:nvPr/>
        </p:nvSpPr>
        <p:spPr>
          <a:xfrm>
            <a:off x="1020097" y="980352"/>
            <a:ext cx="10515600" cy="66747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dirty="0">
                <a:solidFill>
                  <a:srgbClr val="FF0000"/>
                </a:solidFill>
              </a:rPr>
              <a:t>(Population size increased from 6 to 10)</a:t>
            </a:r>
          </a:p>
        </p:txBody>
      </p:sp>
      <p:pic>
        <p:nvPicPr>
          <p:cNvPr id="6" name="Picture 5">
            <a:extLst>
              <a:ext uri="{FF2B5EF4-FFF2-40B4-BE49-F238E27FC236}">
                <a16:creationId xmlns:a16="http://schemas.microsoft.com/office/drawing/2014/main" id="{CF8453D1-FA9A-2AD8-43DD-4A343FAC632B}"/>
              </a:ext>
            </a:extLst>
          </p:cNvPr>
          <p:cNvPicPr>
            <a:picLocks noChangeAspect="1"/>
          </p:cNvPicPr>
          <p:nvPr/>
        </p:nvPicPr>
        <p:blipFill>
          <a:blip r:embed="rId2"/>
          <a:stretch>
            <a:fillRect/>
          </a:stretch>
        </p:blipFill>
        <p:spPr>
          <a:xfrm>
            <a:off x="1759557" y="1684576"/>
            <a:ext cx="8485656" cy="5036899"/>
          </a:xfrm>
          <a:prstGeom prst="rect">
            <a:avLst/>
          </a:prstGeom>
        </p:spPr>
      </p:pic>
    </p:spTree>
    <p:extLst>
      <p:ext uri="{BB962C8B-B14F-4D97-AF65-F5344CB8AC3E}">
        <p14:creationId xmlns:p14="http://schemas.microsoft.com/office/powerpoint/2010/main" val="7967243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4124D4-DE9E-E546-FABA-CE6CBC8EC75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B6064CC-7B74-EFD2-F838-72A56702777D}"/>
              </a:ext>
            </a:extLst>
          </p:cNvPr>
          <p:cNvSpPr>
            <a:spLocks noGrp="1"/>
          </p:cNvSpPr>
          <p:nvPr>
            <p:ph type="title"/>
          </p:nvPr>
        </p:nvSpPr>
        <p:spPr>
          <a:xfrm>
            <a:off x="838200" y="365125"/>
            <a:ext cx="10515600" cy="713654"/>
          </a:xfrm>
        </p:spPr>
        <p:txBody>
          <a:bodyPr anchor="t">
            <a:normAutofit fontScale="90000"/>
          </a:bodyPr>
          <a:lstStyle/>
          <a:p>
            <a:pPr algn="ctr"/>
            <a:r>
              <a:rPr lang="en-IN" sz="3600" b="1" dirty="0">
                <a:latin typeface="Times New Roman"/>
                <a:cs typeface="Times New Roman"/>
              </a:rPr>
              <a:t>Helical Motion – Signal Strengths Output</a:t>
            </a:r>
            <a:br>
              <a:rPr lang="en-IN" sz="3600" b="1" dirty="0">
                <a:latin typeface="Times New Roman"/>
                <a:cs typeface="Times New Roman"/>
              </a:rPr>
            </a:br>
            <a:r>
              <a:rPr lang="en-IN" sz="2200" b="1" dirty="0">
                <a:solidFill>
                  <a:srgbClr val="FF0000"/>
                </a:solidFill>
                <a:latin typeface="Times New Roman"/>
                <a:cs typeface="Times New Roman"/>
              </a:rPr>
              <a:t>Radius: 10 units, Velocity: 0.2 unit/s</a:t>
            </a:r>
          </a:p>
        </p:txBody>
      </p:sp>
      <p:sp>
        <p:nvSpPr>
          <p:cNvPr id="4" name="Slide Number Placeholder 3">
            <a:extLst>
              <a:ext uri="{FF2B5EF4-FFF2-40B4-BE49-F238E27FC236}">
                <a16:creationId xmlns:a16="http://schemas.microsoft.com/office/drawing/2014/main" id="{1C3D2393-FAC9-B576-40EC-2507992B3A35}"/>
              </a:ext>
            </a:extLst>
          </p:cNvPr>
          <p:cNvSpPr>
            <a:spLocks noGrp="1"/>
          </p:cNvSpPr>
          <p:nvPr>
            <p:ph type="sldNum" sz="quarter" idx="12"/>
          </p:nvPr>
        </p:nvSpPr>
        <p:spPr/>
        <p:txBody>
          <a:bodyPr/>
          <a:lstStyle/>
          <a:p>
            <a:fld id="{330EA680-D336-4FF7-8B7A-9848BB0A1C32}" type="slidenum">
              <a:rPr lang="en-US" smtClean="0"/>
              <a:t>34</a:t>
            </a:fld>
            <a:endParaRPr lang="en-US"/>
          </a:p>
        </p:txBody>
      </p:sp>
      <p:pic>
        <p:nvPicPr>
          <p:cNvPr id="10241" name="Picture 1">
            <a:extLst>
              <a:ext uri="{FF2B5EF4-FFF2-40B4-BE49-F238E27FC236}">
                <a16:creationId xmlns:a16="http://schemas.microsoft.com/office/drawing/2014/main" id="{E99C8CA4-5B78-E457-E9EE-9E95C7D88B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658" y="1415846"/>
            <a:ext cx="11706225" cy="5210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37673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498F10-C5CE-F34A-CBD9-F51F920F9F3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B80C956-CB63-E0E2-C039-F1AF4D44D21B}"/>
              </a:ext>
            </a:extLst>
          </p:cNvPr>
          <p:cNvSpPr>
            <a:spLocks noGrp="1"/>
          </p:cNvSpPr>
          <p:nvPr>
            <p:ph type="title"/>
          </p:nvPr>
        </p:nvSpPr>
        <p:spPr>
          <a:xfrm>
            <a:off x="838200" y="365125"/>
            <a:ext cx="10515600" cy="713654"/>
          </a:xfrm>
        </p:spPr>
        <p:txBody>
          <a:bodyPr anchor="t">
            <a:normAutofit fontScale="90000"/>
          </a:bodyPr>
          <a:lstStyle/>
          <a:p>
            <a:pPr algn="ctr"/>
            <a:r>
              <a:rPr lang="en-IN" sz="3600" b="1" dirty="0">
                <a:latin typeface="Times New Roman"/>
                <a:cs typeface="Times New Roman"/>
              </a:rPr>
              <a:t>Helical Motion – Paths Traced Using Genetic Algorithm</a:t>
            </a:r>
            <a:br>
              <a:rPr lang="en-IN" sz="3600" b="1" dirty="0">
                <a:latin typeface="Times New Roman"/>
                <a:cs typeface="Times New Roman"/>
              </a:rPr>
            </a:br>
            <a:r>
              <a:rPr lang="en-IN" sz="2200" b="1" dirty="0">
                <a:solidFill>
                  <a:srgbClr val="FF0000"/>
                </a:solidFill>
                <a:latin typeface="Times New Roman"/>
                <a:cs typeface="Times New Roman"/>
              </a:rPr>
              <a:t>Radius: 10 units, Velocity: 0.2 unit/s</a:t>
            </a:r>
          </a:p>
        </p:txBody>
      </p:sp>
      <p:sp>
        <p:nvSpPr>
          <p:cNvPr id="4" name="Slide Number Placeholder 3">
            <a:extLst>
              <a:ext uri="{FF2B5EF4-FFF2-40B4-BE49-F238E27FC236}">
                <a16:creationId xmlns:a16="http://schemas.microsoft.com/office/drawing/2014/main" id="{241FC879-CBF9-2E48-2B50-A42BC58E9988}"/>
              </a:ext>
            </a:extLst>
          </p:cNvPr>
          <p:cNvSpPr>
            <a:spLocks noGrp="1"/>
          </p:cNvSpPr>
          <p:nvPr>
            <p:ph type="sldNum" sz="quarter" idx="12"/>
          </p:nvPr>
        </p:nvSpPr>
        <p:spPr/>
        <p:txBody>
          <a:bodyPr/>
          <a:lstStyle/>
          <a:p>
            <a:fld id="{330EA680-D336-4FF7-8B7A-9848BB0A1C32}" type="slidenum">
              <a:rPr lang="en-US" smtClean="0"/>
              <a:t>35</a:t>
            </a:fld>
            <a:endParaRPr lang="en-US"/>
          </a:p>
        </p:txBody>
      </p:sp>
      <p:pic>
        <p:nvPicPr>
          <p:cNvPr id="3" name="Picture 2">
            <a:extLst>
              <a:ext uri="{FF2B5EF4-FFF2-40B4-BE49-F238E27FC236}">
                <a16:creationId xmlns:a16="http://schemas.microsoft.com/office/drawing/2014/main" id="{AB1A4869-2712-AB92-F51E-720881ADDC71}"/>
              </a:ext>
            </a:extLst>
          </p:cNvPr>
          <p:cNvPicPr>
            <a:picLocks noChangeAspect="1"/>
          </p:cNvPicPr>
          <p:nvPr/>
        </p:nvPicPr>
        <p:blipFill>
          <a:blip r:embed="rId2"/>
          <a:stretch>
            <a:fillRect/>
          </a:stretch>
        </p:blipFill>
        <p:spPr>
          <a:xfrm>
            <a:off x="2073837" y="1220161"/>
            <a:ext cx="7758421" cy="5272714"/>
          </a:xfrm>
          <a:prstGeom prst="rect">
            <a:avLst/>
          </a:prstGeom>
        </p:spPr>
      </p:pic>
    </p:spTree>
    <p:extLst>
      <p:ext uri="{BB962C8B-B14F-4D97-AF65-F5344CB8AC3E}">
        <p14:creationId xmlns:p14="http://schemas.microsoft.com/office/powerpoint/2010/main" val="34117457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8E7D5-1590-F00A-DAE5-E7DAB249BBD5}"/>
              </a:ext>
            </a:extLst>
          </p:cNvPr>
          <p:cNvSpPr>
            <a:spLocks noGrp="1"/>
          </p:cNvSpPr>
          <p:nvPr>
            <p:ph type="title"/>
          </p:nvPr>
        </p:nvSpPr>
        <p:spPr>
          <a:xfrm>
            <a:off x="1161789" y="2546741"/>
            <a:ext cx="10515600" cy="1325563"/>
          </a:xfrm>
        </p:spPr>
        <p:txBody>
          <a:bodyPr/>
          <a:lstStyle/>
          <a:p>
            <a:r>
              <a:rPr lang="en-US" dirty="0"/>
              <a:t>       </a:t>
            </a:r>
            <a:r>
              <a:rPr lang="en-US" b="1" dirty="0">
                <a:latin typeface="TimesNewRomanPSMT"/>
              </a:rPr>
              <a:t>DEMO 3</a:t>
            </a:r>
          </a:p>
        </p:txBody>
      </p:sp>
      <p:sp>
        <p:nvSpPr>
          <p:cNvPr id="4" name="Slide Number Placeholder 3">
            <a:extLst>
              <a:ext uri="{FF2B5EF4-FFF2-40B4-BE49-F238E27FC236}">
                <a16:creationId xmlns:a16="http://schemas.microsoft.com/office/drawing/2014/main" id="{5792EE78-322E-31F8-2658-EB7212123989}"/>
              </a:ext>
            </a:extLst>
          </p:cNvPr>
          <p:cNvSpPr>
            <a:spLocks noGrp="1"/>
          </p:cNvSpPr>
          <p:nvPr>
            <p:ph type="sldNum" sz="quarter" idx="12"/>
          </p:nvPr>
        </p:nvSpPr>
        <p:spPr/>
        <p:txBody>
          <a:bodyPr/>
          <a:lstStyle/>
          <a:p>
            <a:fld id="{330EA680-D336-4FF7-8B7A-9848BB0A1C32}" type="slidenum">
              <a:rPr lang="en-US" smtClean="0"/>
              <a:t>36</a:t>
            </a:fld>
            <a:endParaRPr lang="en-US"/>
          </a:p>
        </p:txBody>
      </p:sp>
    </p:spTree>
    <p:extLst>
      <p:ext uri="{BB962C8B-B14F-4D97-AF65-F5344CB8AC3E}">
        <p14:creationId xmlns:p14="http://schemas.microsoft.com/office/powerpoint/2010/main" val="28049337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40F14A7-B7B2-046D-4B2E-2A959A046A00}"/>
              </a:ext>
            </a:extLst>
          </p:cNvPr>
          <p:cNvSpPr>
            <a:spLocks noGrp="1"/>
          </p:cNvSpPr>
          <p:nvPr>
            <p:ph type="sldNum" sz="quarter" idx="12"/>
          </p:nvPr>
        </p:nvSpPr>
        <p:spPr/>
        <p:txBody>
          <a:bodyPr/>
          <a:lstStyle/>
          <a:p>
            <a:fld id="{330EA680-D336-4FF7-8B7A-9848BB0A1C32}" type="slidenum">
              <a:rPr lang="en-US" smtClean="0"/>
              <a:t>37</a:t>
            </a:fld>
            <a:endParaRPr lang="en-US"/>
          </a:p>
        </p:txBody>
      </p:sp>
      <p:sp>
        <p:nvSpPr>
          <p:cNvPr id="6" name="TextBox 5">
            <a:extLst>
              <a:ext uri="{FF2B5EF4-FFF2-40B4-BE49-F238E27FC236}">
                <a16:creationId xmlns:a16="http://schemas.microsoft.com/office/drawing/2014/main" id="{C4EADC79-1EAC-E297-69B6-979B3D097027}"/>
              </a:ext>
            </a:extLst>
          </p:cNvPr>
          <p:cNvSpPr txBox="1"/>
          <p:nvPr/>
        </p:nvSpPr>
        <p:spPr>
          <a:xfrm>
            <a:off x="1123168" y="1895605"/>
            <a:ext cx="11208707" cy="3785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400" b="1" dirty="0">
                <a:latin typeface="Times New Roman"/>
                <a:cs typeface="Times New Roman"/>
              </a:rPr>
              <a:t>Use Case</a:t>
            </a:r>
          </a:p>
          <a:p>
            <a:pPr marL="685800" indent="-228600" algn="just">
              <a:buFont typeface="Wingdings"/>
              <a:buChar char="§"/>
            </a:pPr>
            <a:r>
              <a:rPr lang="en-US" sz="2400" dirty="0">
                <a:latin typeface="Times New Roman"/>
                <a:cs typeface="Times New Roman"/>
              </a:rPr>
              <a:t>Dynamic environments (mobile devices, fleets, drones) challenge traditional beamforming methods.</a:t>
            </a:r>
          </a:p>
          <a:p>
            <a:pPr marL="685800" indent="-228600" algn="just">
              <a:buFont typeface="Wingdings"/>
              <a:buChar char="§"/>
            </a:pPr>
            <a:r>
              <a:rPr lang="en-US" sz="2400" dirty="0">
                <a:latin typeface="Times New Roman"/>
                <a:cs typeface="Times New Roman"/>
              </a:rPr>
              <a:t>Maintaining strong, uninterrupted wireless connectivity is critical.</a:t>
            </a:r>
          </a:p>
          <a:p>
            <a:pPr algn="just"/>
            <a:r>
              <a:rPr lang="en-US" sz="2400" b="1" dirty="0">
                <a:latin typeface="Times New Roman"/>
                <a:cs typeface="Times New Roman"/>
              </a:rPr>
              <a:t>Objectives</a:t>
            </a:r>
          </a:p>
          <a:p>
            <a:pPr marL="685800" indent="-228600" algn="just">
              <a:buFont typeface="Wingdings"/>
              <a:buChar char="§"/>
            </a:pPr>
            <a:r>
              <a:rPr lang="en-US" sz="2400" dirty="0">
                <a:latin typeface="Times New Roman"/>
                <a:cs typeface="Times New Roman"/>
              </a:rPr>
              <a:t>Optimize beamforming in real time using a </a:t>
            </a:r>
            <a:r>
              <a:rPr lang="en-US" sz="2400" b="1" dirty="0">
                <a:latin typeface="Times New Roman"/>
                <a:cs typeface="Times New Roman"/>
              </a:rPr>
              <a:t>genetic algorithm</a:t>
            </a:r>
            <a:r>
              <a:rPr lang="en-US" sz="2400" dirty="0">
                <a:latin typeface="Times New Roman"/>
                <a:cs typeface="Times New Roman"/>
              </a:rPr>
              <a:t>.</a:t>
            </a:r>
          </a:p>
          <a:p>
            <a:pPr marL="685800" indent="-228600" algn="just">
              <a:buFont typeface="Wingdings"/>
              <a:buChar char="§"/>
            </a:pPr>
            <a:r>
              <a:rPr lang="en-US" sz="2400" dirty="0">
                <a:latin typeface="Times New Roman"/>
                <a:cs typeface="Times New Roman"/>
              </a:rPr>
              <a:t>Adjust antenna configurations dynamically to ensure consistent signal strength.</a:t>
            </a:r>
          </a:p>
          <a:p>
            <a:pPr algn="just"/>
            <a:r>
              <a:rPr lang="en-US" sz="2400" b="1" dirty="0">
                <a:latin typeface="Times New Roman"/>
                <a:cs typeface="Times New Roman"/>
              </a:rPr>
              <a:t>Key Approach</a:t>
            </a:r>
          </a:p>
          <a:p>
            <a:pPr marL="685800" indent="-228600" algn="just">
              <a:buFont typeface="Wingdings"/>
              <a:buChar char="§"/>
            </a:pPr>
            <a:r>
              <a:rPr lang="en-US" sz="2400" dirty="0">
                <a:latin typeface="Times New Roman"/>
                <a:cs typeface="Times New Roman"/>
              </a:rPr>
              <a:t>Use historical antenna weight values and signal strength data.</a:t>
            </a:r>
          </a:p>
          <a:p>
            <a:pPr marL="685800" indent="-228600" algn="just">
              <a:buFont typeface="Wingdings"/>
              <a:buChar char="§"/>
            </a:pPr>
            <a:r>
              <a:rPr lang="en-US" sz="2400" dirty="0">
                <a:latin typeface="Times New Roman"/>
                <a:cs typeface="Times New Roman"/>
              </a:rPr>
              <a:t>Predict optimal weight adjustments for continuous monitoring and connectivity.</a:t>
            </a:r>
          </a:p>
        </p:txBody>
      </p:sp>
      <p:pic>
        <p:nvPicPr>
          <p:cNvPr id="7" name="Picture 6" descr="A blue circle with black text&#10;&#10;Description automatically generated">
            <a:extLst>
              <a:ext uri="{FF2B5EF4-FFF2-40B4-BE49-F238E27FC236}">
                <a16:creationId xmlns:a16="http://schemas.microsoft.com/office/drawing/2014/main" id="{284E394F-5783-B425-0BAB-375F812FD5D5}"/>
              </a:ext>
            </a:extLst>
          </p:cNvPr>
          <p:cNvPicPr>
            <a:picLocks noChangeAspect="1"/>
          </p:cNvPicPr>
          <p:nvPr/>
        </p:nvPicPr>
        <p:blipFill>
          <a:blip r:embed="rId2"/>
          <a:stretch>
            <a:fillRect/>
          </a:stretch>
        </p:blipFill>
        <p:spPr>
          <a:xfrm>
            <a:off x="9315516" y="249803"/>
            <a:ext cx="2162175" cy="1869902"/>
          </a:xfrm>
          <a:prstGeom prst="rect">
            <a:avLst/>
          </a:prstGeom>
        </p:spPr>
      </p:pic>
      <p:sp>
        <p:nvSpPr>
          <p:cNvPr id="13" name="TextBox 12">
            <a:extLst>
              <a:ext uri="{FF2B5EF4-FFF2-40B4-BE49-F238E27FC236}">
                <a16:creationId xmlns:a16="http://schemas.microsoft.com/office/drawing/2014/main" id="{EEB368DC-19DE-1F4A-EECE-7765A4F144B0}"/>
              </a:ext>
            </a:extLst>
          </p:cNvPr>
          <p:cNvSpPr txBox="1"/>
          <p:nvPr/>
        </p:nvSpPr>
        <p:spPr>
          <a:xfrm>
            <a:off x="1121641" y="792744"/>
            <a:ext cx="8596562"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b="1" dirty="0">
                <a:latin typeface="TimesNewRomanPSMT"/>
                <a:ea typeface="+mn-lt"/>
                <a:cs typeface="+mn-lt"/>
              </a:rPr>
              <a:t>Objectives Completed</a:t>
            </a:r>
            <a:endParaRPr lang="en-US" sz="4400" dirty="0">
              <a:latin typeface="TimesNewRomanPSMT"/>
            </a:endParaRPr>
          </a:p>
        </p:txBody>
      </p:sp>
    </p:spTree>
    <p:extLst>
      <p:ext uri="{BB962C8B-B14F-4D97-AF65-F5344CB8AC3E}">
        <p14:creationId xmlns:p14="http://schemas.microsoft.com/office/powerpoint/2010/main" val="13931620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C65B79-B3B3-6CF2-C65A-384C06E27F99}"/>
              </a:ext>
            </a:extLst>
          </p:cNvPr>
          <p:cNvSpPr>
            <a:spLocks noGrp="1"/>
          </p:cNvSpPr>
          <p:nvPr>
            <p:ph idx="1"/>
          </p:nvPr>
        </p:nvSpPr>
        <p:spPr>
          <a:xfrm>
            <a:off x="838200" y="544512"/>
            <a:ext cx="10515600" cy="5811838"/>
          </a:xfrm>
        </p:spPr>
        <p:txBody>
          <a:bodyPr vert="horz" lIns="91440" tIns="45720" rIns="91440" bIns="45720" rtlCol="0" anchor="t">
            <a:normAutofit/>
          </a:bodyPr>
          <a:lstStyle/>
          <a:p>
            <a:pPr marL="0" indent="0" algn="just">
              <a:buNone/>
            </a:pPr>
            <a:r>
              <a:rPr lang="en-US" sz="3600"/>
              <a:t>Progress Completed</a:t>
            </a:r>
            <a:endParaRPr lang="en-US" sz="3600" dirty="0"/>
          </a:p>
          <a:p>
            <a:pPr algn="just">
              <a:buFont typeface="Wingdings" panose="05000000000000000000" pitchFamily="2" charset="2"/>
              <a:buChar char="ü"/>
            </a:pPr>
            <a:r>
              <a:rPr lang="en-US" sz="2000" dirty="0"/>
              <a:t>Ideation</a:t>
            </a:r>
            <a:endParaRPr lang="en-US" dirty="0"/>
          </a:p>
          <a:p>
            <a:pPr algn="just">
              <a:buFont typeface="Wingdings" panose="05000000000000000000" pitchFamily="2" charset="2"/>
              <a:buChar char="ü"/>
            </a:pPr>
            <a:r>
              <a:rPr lang="en-US" sz="2000" dirty="0"/>
              <a:t>Beamforming in URA antenna and codebook-based beamforming</a:t>
            </a:r>
          </a:p>
          <a:p>
            <a:pPr algn="just">
              <a:buFont typeface="Wingdings" panose="05000000000000000000" pitchFamily="2" charset="2"/>
              <a:buChar char="ü"/>
            </a:pPr>
            <a:r>
              <a:rPr lang="en-US" sz="2000" dirty="0"/>
              <a:t>Genetic Algorithm implementation for motion in a straight-line path with constant velocity in   3D space using a time-varying inverse Ackley function for a population size of 6.</a:t>
            </a:r>
          </a:p>
          <a:p>
            <a:pPr algn="just">
              <a:buFont typeface="Wingdings" panose="05000000000000000000" pitchFamily="2" charset="2"/>
              <a:buChar char="ü"/>
            </a:pPr>
            <a:r>
              <a:rPr lang="en-US" sz="2000" dirty="0"/>
              <a:t>Genetic Algorithm implementation with time-varying Ackley function with channel impairments</a:t>
            </a:r>
          </a:p>
          <a:p>
            <a:pPr algn="just">
              <a:buFont typeface="Wingdings" panose="05000000000000000000" pitchFamily="2" charset="2"/>
              <a:buChar char="ü"/>
            </a:pPr>
            <a:r>
              <a:rPr lang="en-US" sz="2000" dirty="0"/>
              <a:t>Working with varying motion, different velocities, accelerated, circular, helical motions.</a:t>
            </a:r>
          </a:p>
          <a:p>
            <a:pPr marL="0" indent="0" algn="just">
              <a:buNone/>
            </a:pPr>
            <a:endParaRPr lang="en-US" sz="2000" dirty="0"/>
          </a:p>
          <a:p>
            <a:pPr algn="just">
              <a:buFont typeface="Wingdings" panose="05000000000000000000" pitchFamily="2" charset="2"/>
              <a:buChar char="ü"/>
            </a:pPr>
            <a:endParaRPr lang="en-US" sz="2000" dirty="0"/>
          </a:p>
          <a:p>
            <a:pPr marL="0" indent="0" algn="just">
              <a:buNone/>
            </a:pPr>
            <a:r>
              <a:rPr lang="en-US" sz="3600" dirty="0">
                <a:cs typeface="Times New Roman" panose="02020603050405020304" pitchFamily="18" charset="0"/>
              </a:rPr>
              <a:t>Work to be done</a:t>
            </a:r>
          </a:p>
          <a:p>
            <a:pPr algn="just"/>
            <a:r>
              <a:rPr lang="en-US" sz="2000" dirty="0"/>
              <a:t>Analysis using real-time dataset</a:t>
            </a:r>
          </a:p>
        </p:txBody>
      </p:sp>
      <p:sp>
        <p:nvSpPr>
          <p:cNvPr id="4" name="Slide Number Placeholder 3">
            <a:extLst>
              <a:ext uri="{FF2B5EF4-FFF2-40B4-BE49-F238E27FC236}">
                <a16:creationId xmlns:a16="http://schemas.microsoft.com/office/drawing/2014/main" id="{53381F52-C67B-8107-3549-395B32B2CCB4}"/>
              </a:ext>
            </a:extLst>
          </p:cNvPr>
          <p:cNvSpPr>
            <a:spLocks noGrp="1"/>
          </p:cNvSpPr>
          <p:nvPr>
            <p:ph type="sldNum" sz="quarter" idx="12"/>
          </p:nvPr>
        </p:nvSpPr>
        <p:spPr/>
        <p:txBody>
          <a:bodyPr/>
          <a:lstStyle/>
          <a:p>
            <a:fld id="{330EA680-D336-4FF7-8B7A-9848BB0A1C32}" type="slidenum">
              <a:rPr lang="en-US" smtClean="0"/>
              <a:t>38</a:t>
            </a:fld>
            <a:endParaRPr lang="en-US"/>
          </a:p>
        </p:txBody>
      </p:sp>
    </p:spTree>
    <p:extLst>
      <p:ext uri="{BB962C8B-B14F-4D97-AF65-F5344CB8AC3E}">
        <p14:creationId xmlns:p14="http://schemas.microsoft.com/office/powerpoint/2010/main" val="24700196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005479-5312-5068-A088-613FCF957EF2}"/>
              </a:ext>
            </a:extLst>
          </p:cNvPr>
          <p:cNvSpPr>
            <a:spLocks noGrp="1"/>
          </p:cNvSpPr>
          <p:nvPr>
            <p:ph idx="1"/>
          </p:nvPr>
        </p:nvSpPr>
        <p:spPr>
          <a:xfrm>
            <a:off x="838200" y="1398444"/>
            <a:ext cx="10515600" cy="2677247"/>
          </a:xfrm>
        </p:spPr>
        <p:txBody>
          <a:bodyPr vert="horz" lIns="91440" tIns="45720" rIns="91440" bIns="45720" rtlCol="0" anchor="t">
            <a:normAutofit/>
          </a:bodyPr>
          <a:lstStyle/>
          <a:p>
            <a:endParaRPr lang="en-US"/>
          </a:p>
          <a:p>
            <a:endParaRPr lang="en-US"/>
          </a:p>
          <a:p>
            <a:pPr marL="0" indent="0">
              <a:buNone/>
            </a:pPr>
            <a:r>
              <a:rPr lang="en-US" sz="4400">
                <a:latin typeface="TimesNewRomanPSMT"/>
              </a:rPr>
              <a:t>        </a:t>
            </a:r>
            <a:endParaRPr lang="en-US">
              <a:latin typeface="Aptos" panose="020B0004020202020204"/>
            </a:endParaRPr>
          </a:p>
          <a:p>
            <a:pPr marL="0" indent="0">
              <a:buNone/>
            </a:pPr>
            <a:r>
              <a:rPr lang="en-US" sz="4400">
                <a:latin typeface="TimesNewRomanPSMT"/>
              </a:rPr>
              <a:t>      THANK YOU !</a:t>
            </a:r>
            <a:endParaRPr lang="en-US">
              <a:latin typeface="Aptos" panose="020B0004020202020204"/>
            </a:endParaRPr>
          </a:p>
        </p:txBody>
      </p:sp>
      <p:sp>
        <p:nvSpPr>
          <p:cNvPr id="4" name="Slide Number Placeholder 3">
            <a:extLst>
              <a:ext uri="{FF2B5EF4-FFF2-40B4-BE49-F238E27FC236}">
                <a16:creationId xmlns:a16="http://schemas.microsoft.com/office/drawing/2014/main" id="{8CA15966-18F9-5C38-7DB1-FABB378A8D79}"/>
              </a:ext>
            </a:extLst>
          </p:cNvPr>
          <p:cNvSpPr>
            <a:spLocks noGrp="1"/>
          </p:cNvSpPr>
          <p:nvPr>
            <p:ph type="sldNum" sz="quarter" idx="12"/>
          </p:nvPr>
        </p:nvSpPr>
        <p:spPr/>
        <p:txBody>
          <a:bodyPr/>
          <a:lstStyle/>
          <a:p>
            <a:fld id="{330EA680-D336-4FF7-8B7A-9848BB0A1C32}" type="slidenum">
              <a:rPr lang="en-US" smtClean="0"/>
              <a:t>39</a:t>
            </a:fld>
            <a:endParaRPr lang="en-US"/>
          </a:p>
        </p:txBody>
      </p:sp>
    </p:spTree>
    <p:extLst>
      <p:ext uri="{BB962C8B-B14F-4D97-AF65-F5344CB8AC3E}">
        <p14:creationId xmlns:p14="http://schemas.microsoft.com/office/powerpoint/2010/main" val="4494641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4DBCBCF-7675-14D5-68BF-2D6A1AE467FA}"/>
              </a:ext>
            </a:extLst>
          </p:cNvPr>
          <p:cNvSpPr txBox="1"/>
          <p:nvPr/>
        </p:nvSpPr>
        <p:spPr>
          <a:xfrm>
            <a:off x="1579808" y="4177048"/>
            <a:ext cx="9611931" cy="2345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lnSpc>
                <a:spcPct val="150000"/>
              </a:lnSpc>
            </a:pPr>
            <a:r>
              <a:rPr lang="en-US" sz="2000" b="1">
                <a:latin typeface="Times New Roman"/>
                <a:cs typeface="Segoe UI"/>
              </a:rPr>
              <a:t>Proposed Solution</a:t>
            </a:r>
            <a:r>
              <a:rPr lang="en-US" sz="2000">
                <a:latin typeface="Times New Roman"/>
                <a:cs typeface="Segoe UI"/>
              </a:rPr>
              <a:t>:​</a:t>
            </a:r>
            <a:endParaRPr lang="en-US"/>
          </a:p>
          <a:p>
            <a:pPr marL="685800" lvl="3" indent="-228600" algn="just">
              <a:lnSpc>
                <a:spcPct val="150000"/>
              </a:lnSpc>
              <a:buFont typeface=""/>
              <a:buChar char="•"/>
            </a:pPr>
            <a:r>
              <a:rPr lang="en-US" sz="2000">
                <a:latin typeface="Times New Roman"/>
                <a:cs typeface="Arial"/>
              </a:rPr>
              <a:t>Implement a </a:t>
            </a:r>
            <a:r>
              <a:rPr lang="en-US" sz="2000" b="1">
                <a:latin typeface="Times New Roman"/>
                <a:cs typeface="Arial"/>
              </a:rPr>
              <a:t>genetic algorithm</a:t>
            </a:r>
            <a:r>
              <a:rPr lang="en-US" sz="2000">
                <a:latin typeface="Times New Roman"/>
                <a:cs typeface="Arial"/>
              </a:rPr>
              <a:t> to dynamically adjust antenna weights based on signal strength.​</a:t>
            </a:r>
          </a:p>
          <a:p>
            <a:pPr marL="685800" lvl="3" indent="-228600" algn="just">
              <a:lnSpc>
                <a:spcPct val="150000"/>
              </a:lnSpc>
              <a:buFont typeface=""/>
              <a:buChar char="•"/>
            </a:pPr>
            <a:r>
              <a:rPr lang="en-US" sz="2000">
                <a:latin typeface="Times New Roman"/>
                <a:cs typeface="Arial"/>
              </a:rPr>
              <a:t>Ensure continuous optimization of beamforming as the device moves, without relying on exact positional data, enhancing connectivity in real-time.</a:t>
            </a:r>
          </a:p>
        </p:txBody>
      </p:sp>
      <p:sp>
        <p:nvSpPr>
          <p:cNvPr id="6" name="Title 1">
            <a:extLst>
              <a:ext uri="{FF2B5EF4-FFF2-40B4-BE49-F238E27FC236}">
                <a16:creationId xmlns:a16="http://schemas.microsoft.com/office/drawing/2014/main" id="{5905D52B-B5B8-A243-4A77-0A6E5E90195C}"/>
              </a:ext>
            </a:extLst>
          </p:cNvPr>
          <p:cNvSpPr>
            <a:spLocks noGrp="1"/>
          </p:cNvSpPr>
          <p:nvPr>
            <p:ph type="title"/>
          </p:nvPr>
        </p:nvSpPr>
        <p:spPr>
          <a:xfrm>
            <a:off x="838200" y="375857"/>
            <a:ext cx="10515600" cy="788944"/>
          </a:xfrm>
        </p:spPr>
        <p:txBody>
          <a:bodyPr>
            <a:normAutofit/>
          </a:bodyPr>
          <a:lstStyle/>
          <a:p>
            <a:r>
              <a:rPr lang="en-IN" sz="3600" b="1">
                <a:latin typeface="TimesNewRomanPSMT"/>
              </a:rPr>
              <a:t>Problem Statement</a:t>
            </a:r>
          </a:p>
        </p:txBody>
      </p:sp>
      <p:pic>
        <p:nvPicPr>
          <p:cNvPr id="7" name="Picture 6">
            <a:extLst>
              <a:ext uri="{FF2B5EF4-FFF2-40B4-BE49-F238E27FC236}">
                <a16:creationId xmlns:a16="http://schemas.microsoft.com/office/drawing/2014/main" id="{EB97EBC3-9D60-6238-1087-F1793FB3EE0F}"/>
              </a:ext>
            </a:extLst>
          </p:cNvPr>
          <p:cNvPicPr>
            <a:picLocks noChangeAspect="1"/>
          </p:cNvPicPr>
          <p:nvPr/>
        </p:nvPicPr>
        <p:blipFill>
          <a:blip r:embed="rId2"/>
          <a:stretch>
            <a:fillRect/>
          </a:stretch>
        </p:blipFill>
        <p:spPr>
          <a:xfrm>
            <a:off x="2508398" y="1716629"/>
            <a:ext cx="2687351" cy="2135847"/>
          </a:xfrm>
          <a:prstGeom prst="rect">
            <a:avLst/>
          </a:prstGeom>
        </p:spPr>
      </p:pic>
      <p:pic>
        <p:nvPicPr>
          <p:cNvPr id="2" name="Picture 1">
            <a:extLst>
              <a:ext uri="{FF2B5EF4-FFF2-40B4-BE49-F238E27FC236}">
                <a16:creationId xmlns:a16="http://schemas.microsoft.com/office/drawing/2014/main" id="{8C8ABEF1-33E0-BBF3-3994-A90A0878BB5F}"/>
              </a:ext>
            </a:extLst>
          </p:cNvPr>
          <p:cNvPicPr>
            <a:picLocks noChangeAspect="1"/>
          </p:cNvPicPr>
          <p:nvPr/>
        </p:nvPicPr>
        <p:blipFill>
          <a:blip r:embed="rId3"/>
          <a:stretch>
            <a:fillRect/>
          </a:stretch>
        </p:blipFill>
        <p:spPr>
          <a:xfrm>
            <a:off x="6934525" y="1635660"/>
            <a:ext cx="2474272" cy="2216997"/>
          </a:xfrm>
          <a:prstGeom prst="rect">
            <a:avLst/>
          </a:prstGeom>
        </p:spPr>
      </p:pic>
      <p:sp>
        <p:nvSpPr>
          <p:cNvPr id="8" name="TextBox 7">
            <a:extLst>
              <a:ext uri="{FF2B5EF4-FFF2-40B4-BE49-F238E27FC236}">
                <a16:creationId xmlns:a16="http://schemas.microsoft.com/office/drawing/2014/main" id="{F941CCBE-679B-1874-C7DB-5189E9A494CB}"/>
              </a:ext>
            </a:extLst>
          </p:cNvPr>
          <p:cNvSpPr txBox="1"/>
          <p:nvPr/>
        </p:nvSpPr>
        <p:spPr>
          <a:xfrm>
            <a:off x="1584036" y="1156855"/>
            <a:ext cx="27432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latin typeface="Times New Roman"/>
                <a:cs typeface="Times New Roman"/>
              </a:rPr>
              <a:t>Illustration</a:t>
            </a:r>
            <a:r>
              <a:rPr lang="en-US" sz="2000">
                <a:latin typeface="Times New Roman"/>
                <a:cs typeface="Times New Roman"/>
              </a:rPr>
              <a:t>:​</a:t>
            </a:r>
            <a:endParaRPr lang="en-US"/>
          </a:p>
        </p:txBody>
      </p:sp>
      <p:sp>
        <p:nvSpPr>
          <p:cNvPr id="9" name="TextBox 8">
            <a:extLst>
              <a:ext uri="{FF2B5EF4-FFF2-40B4-BE49-F238E27FC236}">
                <a16:creationId xmlns:a16="http://schemas.microsoft.com/office/drawing/2014/main" id="{6753271E-324A-8270-E35C-DD3CEB9C64BE}"/>
              </a:ext>
            </a:extLst>
          </p:cNvPr>
          <p:cNvSpPr txBox="1"/>
          <p:nvPr/>
        </p:nvSpPr>
        <p:spPr>
          <a:xfrm>
            <a:off x="6929582" y="3904673"/>
            <a:ext cx="274320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latin typeface="Times New Roman"/>
                <a:cs typeface="Times New Roman"/>
              </a:rPr>
              <a:t>Dynamic Beam forming for Drones</a:t>
            </a:r>
            <a:endParaRPr lang="en-US" sz="1200"/>
          </a:p>
        </p:txBody>
      </p:sp>
      <p:sp>
        <p:nvSpPr>
          <p:cNvPr id="10" name="TextBox 9">
            <a:extLst>
              <a:ext uri="{FF2B5EF4-FFF2-40B4-BE49-F238E27FC236}">
                <a16:creationId xmlns:a16="http://schemas.microsoft.com/office/drawing/2014/main" id="{D831D5B5-5D42-39C0-DBFE-DDEEF7310280}"/>
              </a:ext>
            </a:extLst>
          </p:cNvPr>
          <p:cNvSpPr txBox="1"/>
          <p:nvPr/>
        </p:nvSpPr>
        <p:spPr>
          <a:xfrm>
            <a:off x="2403763" y="3904672"/>
            <a:ext cx="289329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latin typeface="Times New Roman"/>
                <a:cs typeface="Times New Roman"/>
              </a:rPr>
              <a:t>Dynamic Beam forming for moving vehicle</a:t>
            </a:r>
            <a:endParaRPr lang="en-US" sz="1200"/>
          </a:p>
        </p:txBody>
      </p:sp>
      <p:sp>
        <p:nvSpPr>
          <p:cNvPr id="3" name="Slide Number Placeholder 2">
            <a:extLst>
              <a:ext uri="{FF2B5EF4-FFF2-40B4-BE49-F238E27FC236}">
                <a16:creationId xmlns:a16="http://schemas.microsoft.com/office/drawing/2014/main" id="{D5CD2A3F-4C0B-DD72-154D-CD9086DB7FBE}"/>
              </a:ext>
            </a:extLst>
          </p:cNvPr>
          <p:cNvSpPr>
            <a:spLocks noGrp="1"/>
          </p:cNvSpPr>
          <p:nvPr>
            <p:ph type="sldNum" sz="quarter" idx="12"/>
          </p:nvPr>
        </p:nvSpPr>
        <p:spPr/>
        <p:txBody>
          <a:bodyPr/>
          <a:lstStyle/>
          <a:p>
            <a:fld id="{330EA680-D336-4FF7-8B7A-9848BB0A1C32}" type="slidenum">
              <a:rPr lang="en-US" smtClean="0"/>
              <a:t>4</a:t>
            </a:fld>
            <a:endParaRPr lang="en-US"/>
          </a:p>
        </p:txBody>
      </p:sp>
    </p:spTree>
    <p:extLst>
      <p:ext uri="{BB962C8B-B14F-4D97-AF65-F5344CB8AC3E}">
        <p14:creationId xmlns:p14="http://schemas.microsoft.com/office/powerpoint/2010/main" val="8855801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9444F1-4B71-8B28-68A6-A2A05E83028D}"/>
              </a:ext>
            </a:extLst>
          </p:cNvPr>
          <p:cNvSpPr>
            <a:spLocks noGrp="1"/>
          </p:cNvSpPr>
          <p:nvPr>
            <p:ph type="sldNum" sz="quarter" idx="12"/>
          </p:nvPr>
        </p:nvSpPr>
        <p:spPr/>
        <p:txBody>
          <a:bodyPr/>
          <a:lstStyle/>
          <a:p>
            <a:fld id="{330EA680-D336-4FF7-8B7A-9848BB0A1C32}" type="slidenum">
              <a:rPr lang="en-US" smtClean="0"/>
              <a:t>5</a:t>
            </a:fld>
            <a:endParaRPr lang="en-US"/>
          </a:p>
        </p:txBody>
      </p:sp>
      <p:sp>
        <p:nvSpPr>
          <p:cNvPr id="5" name="TextBox 4">
            <a:extLst>
              <a:ext uri="{FF2B5EF4-FFF2-40B4-BE49-F238E27FC236}">
                <a16:creationId xmlns:a16="http://schemas.microsoft.com/office/drawing/2014/main" id="{475F9336-77AA-FA58-D2F6-BA68778ABACD}"/>
              </a:ext>
            </a:extLst>
          </p:cNvPr>
          <p:cNvSpPr txBox="1"/>
          <p:nvPr/>
        </p:nvSpPr>
        <p:spPr>
          <a:xfrm>
            <a:off x="1214908" y="957329"/>
            <a:ext cx="10266606" cy="65772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sz="2000" b="1"/>
              <a:t>Uniform Rectangular Array (URA)</a:t>
            </a:r>
            <a:r>
              <a:rPr lang="en-US" sz="2000"/>
              <a:t>:</a:t>
            </a:r>
            <a:endParaRPr lang="en-US" sz="2000" b="1"/>
          </a:p>
          <a:p>
            <a:pPr marL="685800" lvl="2" indent="-228600">
              <a:lnSpc>
                <a:spcPct val="150000"/>
              </a:lnSpc>
              <a:buFont typeface="Wingdings"/>
              <a:buChar char="§"/>
            </a:pPr>
            <a:r>
              <a:rPr lang="en-US" sz="2000"/>
              <a:t>Antennas arranged in a grid, enabling 2D beam steering (azimuth and elevation).</a:t>
            </a:r>
          </a:p>
          <a:p>
            <a:pPr>
              <a:lnSpc>
                <a:spcPct val="150000"/>
              </a:lnSpc>
            </a:pPr>
            <a:r>
              <a:rPr lang="en-US" sz="2000" b="1"/>
              <a:t>Beamforming Concept</a:t>
            </a:r>
            <a:r>
              <a:rPr lang="en-US" sz="2000"/>
              <a:t>:</a:t>
            </a:r>
          </a:p>
          <a:p>
            <a:pPr marL="685800" lvl="2" indent="-228600">
              <a:lnSpc>
                <a:spcPct val="150000"/>
              </a:lnSpc>
              <a:buFont typeface="Wingdings"/>
              <a:buChar char="§"/>
            </a:pPr>
            <a:r>
              <a:rPr lang="en-US" sz="2000"/>
              <a:t>Directs signals by adjusting the phase and amplitude of each antenna element.</a:t>
            </a:r>
          </a:p>
          <a:p>
            <a:pPr marL="685800" lvl="2" indent="-228600">
              <a:lnSpc>
                <a:spcPct val="150000"/>
              </a:lnSpc>
              <a:buFont typeface="Wingdings"/>
              <a:buChar char="§"/>
            </a:pPr>
            <a:r>
              <a:rPr lang="en-US" sz="2000"/>
              <a:t>URA allows better signal coverage by steering beams in two dimensions.</a:t>
            </a:r>
          </a:p>
          <a:p>
            <a:pPr>
              <a:lnSpc>
                <a:spcPct val="150000"/>
              </a:lnSpc>
            </a:pPr>
            <a:r>
              <a:rPr lang="en-US" sz="2000" b="1"/>
              <a:t>Real-Time Adjustments</a:t>
            </a:r>
            <a:r>
              <a:rPr lang="en-US" sz="2000"/>
              <a:t>:</a:t>
            </a:r>
          </a:p>
          <a:p>
            <a:pPr marL="685800" lvl="2" indent="-228600">
              <a:lnSpc>
                <a:spcPct val="150000"/>
              </a:lnSpc>
              <a:buFont typeface="Wingdings"/>
              <a:buChar char="§"/>
            </a:pPr>
            <a:r>
              <a:rPr lang="en-US" sz="2000"/>
              <a:t>Algorithms (e.g., genetic algorithms) adjust beam directions dynamically to track moving targets (e.g., drones, vehicles).</a:t>
            </a:r>
          </a:p>
          <a:p>
            <a:pPr>
              <a:lnSpc>
                <a:spcPct val="150000"/>
              </a:lnSpc>
            </a:pPr>
            <a:r>
              <a:rPr lang="en-US" sz="2000" b="1"/>
              <a:t>Antenna Weight Formula for URA (</a:t>
            </a:r>
            <a:r>
              <a:rPr lang="en-US" sz="2000" b="1" err="1"/>
              <a:t>Nx</a:t>
            </a:r>
            <a:r>
              <a:rPr lang="en-US" sz="2000" b="1"/>
              <a:t>, Ny)</a:t>
            </a:r>
            <a:r>
              <a:rPr lang="en-US" sz="2000"/>
              <a:t>:</a:t>
            </a:r>
          </a:p>
          <a:p>
            <a:pPr lvl="1"/>
            <a:r>
              <a:rPr lang="en-US" sz="2000">
                <a:ea typeface="+mn-lt"/>
                <a:cs typeface="+mn-lt"/>
              </a:rPr>
              <a:t>w(x, y) = exp(-j * (k * </a:t>
            </a:r>
            <a:r>
              <a:rPr lang="en-US" sz="2000" err="1">
                <a:ea typeface="+mn-lt"/>
                <a:cs typeface="+mn-lt"/>
              </a:rPr>
              <a:t>d_x</a:t>
            </a:r>
            <a:r>
              <a:rPr lang="en-US" sz="2000">
                <a:ea typeface="+mn-lt"/>
                <a:cs typeface="+mn-lt"/>
              </a:rPr>
              <a:t> * x * sin(θ) * cos(φ) + k * </a:t>
            </a:r>
            <a:r>
              <a:rPr lang="en-US" sz="2000" err="1">
                <a:ea typeface="+mn-lt"/>
                <a:cs typeface="+mn-lt"/>
              </a:rPr>
              <a:t>d_y</a:t>
            </a:r>
            <a:r>
              <a:rPr lang="en-US" sz="2000">
                <a:ea typeface="+mn-lt"/>
                <a:cs typeface="+mn-lt"/>
              </a:rPr>
              <a:t> * y * sin(θ) * sin(φ)))</a:t>
            </a:r>
            <a:endParaRPr lang="en-US" sz="2000"/>
          </a:p>
          <a:p>
            <a:pPr marL="800100" lvl="1" indent="-342900">
              <a:buFont typeface="Arial"/>
              <a:buChar char="•"/>
            </a:pPr>
            <a:r>
              <a:rPr lang="en-US" sz="2000">
                <a:ea typeface="+mn-lt"/>
                <a:cs typeface="+mn-lt"/>
              </a:rPr>
              <a:t>θ: Elevation angle</a:t>
            </a:r>
            <a:endParaRPr lang="en-US" sz="2000"/>
          </a:p>
          <a:p>
            <a:pPr marL="800100" lvl="1" indent="-342900">
              <a:buFont typeface="Arial"/>
              <a:buChar char="•"/>
            </a:pPr>
            <a:r>
              <a:rPr lang="en-US" sz="2000">
                <a:ea typeface="+mn-lt"/>
                <a:cs typeface="+mn-lt"/>
              </a:rPr>
              <a:t>φ: Azimuth angle</a:t>
            </a:r>
            <a:endParaRPr lang="en-US" sz="2000"/>
          </a:p>
          <a:p>
            <a:pPr marL="800100" lvl="1" indent="-342900">
              <a:buFont typeface="Arial"/>
              <a:buChar char="•"/>
            </a:pPr>
            <a:r>
              <a:rPr lang="en-US" sz="2000">
                <a:ea typeface="+mn-lt"/>
                <a:cs typeface="+mn-lt"/>
              </a:rPr>
              <a:t>k: Wave number</a:t>
            </a:r>
            <a:endParaRPr lang="en-US" sz="2000"/>
          </a:p>
          <a:p>
            <a:pPr marL="800100" lvl="1" indent="-342900">
              <a:buFont typeface="Arial"/>
              <a:buChar char="•"/>
            </a:pPr>
            <a:r>
              <a:rPr lang="en-US" sz="2000" err="1">
                <a:ea typeface="+mn-lt"/>
                <a:cs typeface="+mn-lt"/>
              </a:rPr>
              <a:t>d_x</a:t>
            </a:r>
            <a:r>
              <a:rPr lang="en-US" sz="2000">
                <a:ea typeface="+mn-lt"/>
                <a:cs typeface="+mn-lt"/>
              </a:rPr>
              <a:t>, </a:t>
            </a:r>
            <a:r>
              <a:rPr lang="en-US" sz="2000" err="1">
                <a:ea typeface="+mn-lt"/>
                <a:cs typeface="+mn-lt"/>
              </a:rPr>
              <a:t>d_y</a:t>
            </a:r>
            <a:r>
              <a:rPr lang="en-US" sz="2000">
                <a:ea typeface="+mn-lt"/>
                <a:cs typeface="+mn-lt"/>
              </a:rPr>
              <a:t>: Spacing between antenna elements in x and y</a:t>
            </a:r>
            <a:endParaRPr lang="en-US" sz="2000"/>
          </a:p>
          <a:p>
            <a:pPr>
              <a:lnSpc>
                <a:spcPct val="150000"/>
              </a:lnSpc>
            </a:pPr>
            <a:endParaRPr lang="en-US"/>
          </a:p>
          <a:p>
            <a:pPr>
              <a:lnSpc>
                <a:spcPct val="150000"/>
              </a:lnSpc>
            </a:pPr>
            <a:endParaRPr lang="en-US"/>
          </a:p>
        </p:txBody>
      </p:sp>
      <p:sp>
        <p:nvSpPr>
          <p:cNvPr id="6" name="TextBox 5">
            <a:extLst>
              <a:ext uri="{FF2B5EF4-FFF2-40B4-BE49-F238E27FC236}">
                <a16:creationId xmlns:a16="http://schemas.microsoft.com/office/drawing/2014/main" id="{EFD782E0-B18F-D69A-0FC9-07ADF9A61014}"/>
              </a:ext>
            </a:extLst>
          </p:cNvPr>
          <p:cNvSpPr txBox="1"/>
          <p:nvPr/>
        </p:nvSpPr>
        <p:spPr>
          <a:xfrm>
            <a:off x="506568" y="313386"/>
            <a:ext cx="772303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a:latin typeface="Times New Roman"/>
                <a:cs typeface="Times New Roman"/>
              </a:rPr>
              <a:t>Beamforming with URA Antenna</a:t>
            </a:r>
            <a:endParaRPr lang="en-US" sz="3600">
              <a:latin typeface="Times New Roman"/>
              <a:cs typeface="Times New Roman"/>
            </a:endParaRPr>
          </a:p>
        </p:txBody>
      </p:sp>
    </p:spTree>
    <p:extLst>
      <p:ext uri="{BB962C8B-B14F-4D97-AF65-F5344CB8AC3E}">
        <p14:creationId xmlns:p14="http://schemas.microsoft.com/office/powerpoint/2010/main" val="11064796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18807-5D5F-D0A6-C570-81785F5C7023}"/>
              </a:ext>
            </a:extLst>
          </p:cNvPr>
          <p:cNvSpPr>
            <a:spLocks noGrp="1"/>
          </p:cNvSpPr>
          <p:nvPr>
            <p:ph type="title"/>
          </p:nvPr>
        </p:nvSpPr>
        <p:spPr/>
        <p:txBody>
          <a:bodyPr>
            <a:normAutofit/>
          </a:bodyPr>
          <a:lstStyle/>
          <a:p>
            <a:pPr algn="ctr"/>
            <a:r>
              <a:rPr lang="en-US" sz="3600" b="1" i="0" dirty="0">
                <a:solidFill>
                  <a:srgbClr val="000000"/>
                </a:solidFill>
                <a:effectLst/>
                <a:latin typeface="TimesNewRomanPS-BoldMT"/>
              </a:rPr>
              <a:t>Reasons for Using </a:t>
            </a:r>
            <a:r>
              <a:rPr lang="en-US" sz="3600" b="1" i="0" dirty="0" err="1">
                <a:solidFill>
                  <a:srgbClr val="000000"/>
                </a:solidFill>
                <a:effectLst/>
                <a:latin typeface="TimesNewRomanPS-BoldMT"/>
              </a:rPr>
              <a:t>Ackley</a:t>
            </a:r>
            <a:r>
              <a:rPr lang="en-US" sz="3600" b="1" i="0" dirty="0">
                <a:solidFill>
                  <a:srgbClr val="000000"/>
                </a:solidFill>
                <a:effectLst/>
                <a:latin typeface="TimesNewRomanPS-BoldMT"/>
              </a:rPr>
              <a:t> function as fitness function and model for drone antenna beamforming</a:t>
            </a:r>
            <a:endParaRPr lang="en-IN" sz="3600" dirty="0"/>
          </a:p>
        </p:txBody>
      </p:sp>
      <p:sp>
        <p:nvSpPr>
          <p:cNvPr id="3" name="Content Placeholder 2">
            <a:extLst>
              <a:ext uri="{FF2B5EF4-FFF2-40B4-BE49-F238E27FC236}">
                <a16:creationId xmlns:a16="http://schemas.microsoft.com/office/drawing/2014/main" id="{27B0F457-888A-8D5E-DDE0-A9900BE3FD6B}"/>
              </a:ext>
            </a:extLst>
          </p:cNvPr>
          <p:cNvSpPr>
            <a:spLocks noGrp="1"/>
          </p:cNvSpPr>
          <p:nvPr>
            <p:ph idx="1"/>
          </p:nvPr>
        </p:nvSpPr>
        <p:spPr>
          <a:xfrm>
            <a:off x="838200" y="1998807"/>
            <a:ext cx="10515600" cy="4351338"/>
          </a:xfrm>
        </p:spPr>
        <p:txBody>
          <a:bodyPr vert="horz" lIns="91440" tIns="45720" rIns="91440" bIns="45720" rtlCol="0" anchor="t">
            <a:noAutofit/>
          </a:bodyPr>
          <a:lstStyle/>
          <a:p>
            <a:pPr algn="just">
              <a:lnSpc>
                <a:spcPct val="100000"/>
              </a:lnSpc>
              <a:buFont typeface="Arial"/>
              <a:buChar char="•"/>
            </a:pPr>
            <a:r>
              <a:rPr lang="en-US" sz="2000" b="1" dirty="0">
                <a:solidFill>
                  <a:srgbClr val="000000"/>
                </a:solidFill>
                <a:effectLst/>
                <a:latin typeface="Times New Roman"/>
                <a:ea typeface="+mn-lt"/>
                <a:cs typeface="+mn-lt"/>
              </a:rPr>
              <a:t>Global</a:t>
            </a:r>
            <a:r>
              <a:rPr lang="en-US" sz="2000" b="1" i="0" dirty="0">
                <a:solidFill>
                  <a:srgbClr val="000000"/>
                </a:solidFill>
                <a:effectLst/>
                <a:latin typeface="Times New Roman"/>
                <a:ea typeface="+mn-lt"/>
                <a:cs typeface="+mn-lt"/>
              </a:rPr>
              <a:t> Minima </a:t>
            </a:r>
            <a:r>
              <a:rPr lang="en-US" sz="2000" b="1" dirty="0">
                <a:solidFill>
                  <a:srgbClr val="000000"/>
                </a:solidFill>
                <a:latin typeface="Times New Roman"/>
                <a:ea typeface="+mn-lt"/>
                <a:cs typeface="+mn-lt"/>
              </a:rPr>
              <a:t>&amp; </a:t>
            </a:r>
            <a:r>
              <a:rPr lang="en-US" sz="2000" b="1" i="0" dirty="0">
                <a:solidFill>
                  <a:srgbClr val="000000"/>
                </a:solidFill>
                <a:effectLst/>
                <a:latin typeface="Times New Roman"/>
                <a:ea typeface="+mn-lt"/>
                <a:cs typeface="+mn-lt"/>
              </a:rPr>
              <a:t>Antenna Orientation</a:t>
            </a:r>
            <a:r>
              <a:rPr lang="en-US" sz="2000" b="0" i="0" dirty="0">
                <a:solidFill>
                  <a:srgbClr val="000000"/>
                </a:solidFill>
                <a:effectLst/>
                <a:latin typeface="Times New Roman"/>
                <a:ea typeface="+mn-lt"/>
                <a:cs typeface="+mn-lt"/>
              </a:rPr>
              <a:t>:</a:t>
            </a:r>
            <a:endParaRPr lang="en-US" sz="2000" dirty="0">
              <a:latin typeface="Times New Roman"/>
              <a:ea typeface="+mn-lt"/>
              <a:cs typeface="+mn-lt"/>
            </a:endParaRPr>
          </a:p>
          <a:p>
            <a:pPr marL="971550" lvl="1" indent="-285750" algn="just">
              <a:lnSpc>
                <a:spcPct val="100000"/>
              </a:lnSpc>
              <a:buFont typeface="Arial"/>
              <a:buChar char="•"/>
            </a:pPr>
            <a:r>
              <a:rPr lang="en-US" sz="2000" dirty="0" err="1">
                <a:solidFill>
                  <a:srgbClr val="000000"/>
                </a:solidFill>
                <a:latin typeface="Times New Roman"/>
                <a:ea typeface="+mn-lt"/>
                <a:cs typeface="+mn-lt"/>
              </a:rPr>
              <a:t>Ackley</a:t>
            </a:r>
            <a:r>
              <a:rPr lang="en-US" sz="2000" dirty="0">
                <a:solidFill>
                  <a:srgbClr val="000000"/>
                </a:solidFill>
                <a:latin typeface="Times New Roman"/>
                <a:ea typeface="+mn-lt"/>
                <a:cs typeface="+mn-lt"/>
              </a:rPr>
              <a:t> function's</a:t>
            </a:r>
            <a:r>
              <a:rPr lang="en-US" sz="2000" b="0" i="0" dirty="0">
                <a:solidFill>
                  <a:srgbClr val="000000"/>
                </a:solidFill>
                <a:effectLst/>
                <a:latin typeface="Times New Roman"/>
                <a:ea typeface="+mn-lt"/>
                <a:cs typeface="+mn-lt"/>
              </a:rPr>
              <a:t> minima </a:t>
            </a:r>
            <a:r>
              <a:rPr lang="en-US" sz="2000" dirty="0">
                <a:solidFill>
                  <a:srgbClr val="000000"/>
                </a:solidFill>
                <a:latin typeface="Times New Roman"/>
                <a:ea typeface="+mn-lt"/>
                <a:cs typeface="+mn-lt"/>
              </a:rPr>
              <a:t>represent </a:t>
            </a:r>
            <a:r>
              <a:rPr lang="en-US" sz="2000" b="0" i="0" dirty="0">
                <a:solidFill>
                  <a:srgbClr val="000000"/>
                </a:solidFill>
                <a:effectLst/>
                <a:latin typeface="Times New Roman"/>
                <a:ea typeface="+mn-lt"/>
                <a:cs typeface="+mn-lt"/>
              </a:rPr>
              <a:t>optimal antenna orientations for </a:t>
            </a:r>
            <a:r>
              <a:rPr lang="en-US" sz="2000" dirty="0">
                <a:solidFill>
                  <a:srgbClr val="000000"/>
                </a:solidFill>
                <a:latin typeface="Times New Roman"/>
                <a:ea typeface="+mn-lt"/>
                <a:cs typeface="+mn-lt"/>
              </a:rPr>
              <a:t>best </a:t>
            </a:r>
            <a:r>
              <a:rPr lang="en-US" sz="2000" b="0" i="0" dirty="0">
                <a:solidFill>
                  <a:srgbClr val="000000"/>
                </a:solidFill>
                <a:effectLst/>
                <a:latin typeface="Times New Roman"/>
                <a:ea typeface="+mn-lt"/>
                <a:cs typeface="+mn-lt"/>
              </a:rPr>
              <a:t>signal reception</a:t>
            </a:r>
            <a:r>
              <a:rPr lang="en-US" sz="2000" dirty="0">
                <a:solidFill>
                  <a:srgbClr val="000000"/>
                </a:solidFill>
                <a:latin typeface="Times New Roman"/>
                <a:ea typeface="+mn-lt"/>
                <a:cs typeface="+mn-lt"/>
              </a:rPr>
              <a:t>/</a:t>
            </a:r>
            <a:r>
              <a:rPr lang="en-US" sz="2000" b="0" i="0" dirty="0">
                <a:solidFill>
                  <a:srgbClr val="000000"/>
                </a:solidFill>
                <a:effectLst/>
                <a:latin typeface="Times New Roman"/>
                <a:ea typeface="+mn-lt"/>
                <a:cs typeface="+mn-lt"/>
              </a:rPr>
              <a:t>transmission.</a:t>
            </a:r>
            <a:endParaRPr lang="en-US" sz="2000" dirty="0">
              <a:latin typeface="Times New Roman"/>
              <a:ea typeface="+mn-lt"/>
              <a:cs typeface="+mn-lt"/>
            </a:endParaRPr>
          </a:p>
          <a:p>
            <a:pPr algn="just">
              <a:lnSpc>
                <a:spcPct val="100000"/>
              </a:lnSpc>
              <a:buFont typeface="Arial"/>
              <a:buChar char="•"/>
            </a:pPr>
            <a:r>
              <a:rPr lang="en-US" sz="2000" b="1" i="0" dirty="0">
                <a:solidFill>
                  <a:srgbClr val="000000"/>
                </a:solidFill>
                <a:effectLst/>
                <a:latin typeface="Times New Roman"/>
                <a:ea typeface="+mn-lt"/>
                <a:cs typeface="+mn-lt"/>
              </a:rPr>
              <a:t>Movement in Space</a:t>
            </a:r>
            <a:r>
              <a:rPr lang="en-US" sz="2000" b="0" i="0" dirty="0">
                <a:solidFill>
                  <a:srgbClr val="000000"/>
                </a:solidFill>
                <a:effectLst/>
                <a:latin typeface="Times New Roman"/>
                <a:ea typeface="+mn-lt"/>
                <a:cs typeface="+mn-lt"/>
              </a:rPr>
              <a:t>:</a:t>
            </a:r>
            <a:endParaRPr lang="en-US" sz="2000" dirty="0">
              <a:latin typeface="Times New Roman"/>
              <a:ea typeface="+mn-lt"/>
              <a:cs typeface="+mn-lt"/>
            </a:endParaRPr>
          </a:p>
          <a:p>
            <a:pPr marL="971550" lvl="1" indent="-285750" algn="just">
              <a:lnSpc>
                <a:spcPct val="100000"/>
              </a:lnSpc>
              <a:buFont typeface="Arial"/>
              <a:buChar char="•"/>
            </a:pPr>
            <a:r>
              <a:rPr lang="en-US" sz="2000" dirty="0">
                <a:solidFill>
                  <a:srgbClr val="000000"/>
                </a:solidFill>
                <a:latin typeface="Times New Roman"/>
                <a:ea typeface="+mn-lt"/>
                <a:cs typeface="+mn-lt"/>
              </a:rPr>
              <a:t>Dynamic changes in</a:t>
            </a:r>
            <a:r>
              <a:rPr lang="en-US" sz="2000" b="0" i="0" dirty="0">
                <a:solidFill>
                  <a:srgbClr val="000000"/>
                </a:solidFill>
                <a:effectLst/>
                <a:latin typeface="Times New Roman"/>
                <a:ea typeface="+mn-lt"/>
                <a:cs typeface="+mn-lt"/>
              </a:rPr>
              <a:t> </a:t>
            </a:r>
            <a:r>
              <a:rPr lang="en-US" sz="2000" b="0" i="0" dirty="0" err="1">
                <a:solidFill>
                  <a:srgbClr val="000000"/>
                </a:solidFill>
                <a:effectLst/>
                <a:latin typeface="Times New Roman"/>
                <a:ea typeface="+mn-lt"/>
                <a:cs typeface="+mn-lt"/>
              </a:rPr>
              <a:t>Ackley</a:t>
            </a:r>
            <a:r>
              <a:rPr lang="en-US" sz="2000" b="0" i="0" dirty="0">
                <a:solidFill>
                  <a:srgbClr val="000000"/>
                </a:solidFill>
                <a:effectLst/>
                <a:latin typeface="Times New Roman"/>
                <a:ea typeface="+mn-lt"/>
                <a:cs typeface="+mn-lt"/>
              </a:rPr>
              <a:t> function </a:t>
            </a:r>
            <a:r>
              <a:rPr lang="en-US" sz="2000" dirty="0">
                <a:solidFill>
                  <a:srgbClr val="000000"/>
                </a:solidFill>
                <a:latin typeface="Times New Roman"/>
                <a:ea typeface="+mn-lt"/>
                <a:cs typeface="+mn-lt"/>
              </a:rPr>
              <a:t>mirror </a:t>
            </a:r>
            <a:r>
              <a:rPr lang="en-US" sz="2000" b="0" i="0" dirty="0">
                <a:solidFill>
                  <a:srgbClr val="000000"/>
                </a:solidFill>
                <a:effectLst/>
                <a:latin typeface="Times New Roman"/>
                <a:ea typeface="+mn-lt"/>
                <a:cs typeface="+mn-lt"/>
              </a:rPr>
              <a:t>a drone moving through varying </a:t>
            </a:r>
            <a:r>
              <a:rPr lang="en-US" sz="2000" dirty="0">
                <a:solidFill>
                  <a:srgbClr val="000000"/>
                </a:solidFill>
                <a:latin typeface="Times New Roman"/>
                <a:ea typeface="+mn-lt"/>
                <a:cs typeface="+mn-lt"/>
              </a:rPr>
              <a:t>conditions (</a:t>
            </a:r>
            <a:r>
              <a:rPr lang="en-US" sz="2000" b="0" i="0" dirty="0">
                <a:solidFill>
                  <a:srgbClr val="000000"/>
                </a:solidFill>
                <a:effectLst/>
                <a:latin typeface="Times New Roman"/>
                <a:ea typeface="+mn-lt"/>
                <a:cs typeface="+mn-lt"/>
              </a:rPr>
              <a:t>signal </a:t>
            </a:r>
            <a:r>
              <a:rPr lang="en-US" sz="2000" dirty="0">
                <a:solidFill>
                  <a:srgbClr val="000000"/>
                </a:solidFill>
                <a:latin typeface="Times New Roman"/>
                <a:ea typeface="+mn-lt"/>
                <a:cs typeface="+mn-lt"/>
              </a:rPr>
              <a:t>strength</a:t>
            </a:r>
            <a:r>
              <a:rPr lang="en-US" sz="2000" b="0" i="0" dirty="0">
                <a:solidFill>
                  <a:srgbClr val="000000"/>
                </a:solidFill>
                <a:effectLst/>
                <a:latin typeface="Times New Roman"/>
                <a:ea typeface="+mn-lt"/>
                <a:cs typeface="+mn-lt"/>
              </a:rPr>
              <a:t>, obstacles</a:t>
            </a:r>
            <a:r>
              <a:rPr lang="en-US" sz="2000" dirty="0">
                <a:solidFill>
                  <a:srgbClr val="000000"/>
                </a:solidFill>
                <a:latin typeface="Times New Roman"/>
                <a:ea typeface="+mn-lt"/>
                <a:cs typeface="+mn-lt"/>
              </a:rPr>
              <a:t>).</a:t>
            </a:r>
            <a:endParaRPr lang="en-US" sz="2000" dirty="0">
              <a:latin typeface="Times New Roman"/>
              <a:cs typeface="Times New Roman"/>
            </a:endParaRPr>
          </a:p>
          <a:p>
            <a:pPr algn="just">
              <a:lnSpc>
                <a:spcPct val="100000"/>
              </a:lnSpc>
              <a:buFont typeface="Arial"/>
              <a:buChar char="•"/>
            </a:pPr>
            <a:r>
              <a:rPr lang="en-US" sz="2000" b="1" i="0" dirty="0">
                <a:solidFill>
                  <a:srgbClr val="000000"/>
                </a:solidFill>
                <a:effectLst/>
                <a:latin typeface="Times New Roman"/>
                <a:ea typeface="+mn-lt"/>
                <a:cs typeface="+mn-lt"/>
              </a:rPr>
              <a:t>Complex Landscape</a:t>
            </a:r>
            <a:r>
              <a:rPr lang="en-US" sz="2000" b="0" i="0" dirty="0">
                <a:solidFill>
                  <a:srgbClr val="000000"/>
                </a:solidFill>
                <a:effectLst/>
                <a:latin typeface="Times New Roman"/>
                <a:ea typeface="+mn-lt"/>
                <a:cs typeface="+mn-lt"/>
              </a:rPr>
              <a:t>:</a:t>
            </a:r>
            <a:endParaRPr lang="en-US" sz="2000" dirty="0">
              <a:latin typeface="Times New Roman"/>
              <a:ea typeface="+mn-lt"/>
              <a:cs typeface="+mn-lt"/>
            </a:endParaRPr>
          </a:p>
          <a:p>
            <a:pPr marL="971550" lvl="1" indent="-285750" algn="just">
              <a:lnSpc>
                <a:spcPct val="100000"/>
              </a:lnSpc>
              <a:buFont typeface="Arial"/>
              <a:buChar char="•"/>
            </a:pPr>
            <a:r>
              <a:rPr lang="en-US" sz="2000" b="0" i="0" dirty="0">
                <a:solidFill>
                  <a:srgbClr val="000000"/>
                </a:solidFill>
                <a:effectLst/>
                <a:latin typeface="Times New Roman"/>
                <a:ea typeface="+mn-lt"/>
                <a:cs typeface="+mn-lt"/>
              </a:rPr>
              <a:t>Both involve navigating complex </a:t>
            </a:r>
            <a:r>
              <a:rPr lang="en-US" sz="2000" dirty="0">
                <a:solidFill>
                  <a:srgbClr val="000000"/>
                </a:solidFill>
                <a:latin typeface="Times New Roman"/>
                <a:ea typeface="+mn-lt"/>
                <a:cs typeface="+mn-lt"/>
              </a:rPr>
              <a:t>terrains (e</a:t>
            </a:r>
            <a:r>
              <a:rPr lang="en-US" sz="2000" b="0" i="0" dirty="0">
                <a:solidFill>
                  <a:srgbClr val="000000"/>
                </a:solidFill>
                <a:effectLst/>
                <a:latin typeface="Times New Roman"/>
                <a:ea typeface="+mn-lt"/>
                <a:cs typeface="+mn-lt"/>
              </a:rPr>
              <a:t>.</a:t>
            </a:r>
            <a:r>
              <a:rPr lang="en-US" sz="2000" dirty="0">
                <a:solidFill>
                  <a:srgbClr val="000000"/>
                </a:solidFill>
                <a:latin typeface="Times New Roman"/>
                <a:ea typeface="+mn-lt"/>
                <a:cs typeface="+mn-lt"/>
              </a:rPr>
              <a:t>g.,</a:t>
            </a:r>
            <a:r>
              <a:rPr lang="en-US" sz="2000" b="0" i="0" dirty="0">
                <a:solidFill>
                  <a:srgbClr val="000000"/>
                </a:solidFill>
                <a:effectLst/>
                <a:latin typeface="Times New Roman"/>
                <a:ea typeface="+mn-lt"/>
                <a:cs typeface="+mn-lt"/>
              </a:rPr>
              <a:t> interference</a:t>
            </a:r>
            <a:r>
              <a:rPr lang="en-US" sz="2000" dirty="0">
                <a:solidFill>
                  <a:srgbClr val="000000"/>
                </a:solidFill>
                <a:latin typeface="Times New Roman"/>
                <a:ea typeface="+mn-lt"/>
                <a:cs typeface="+mn-lt"/>
              </a:rPr>
              <a:t>,</a:t>
            </a:r>
            <a:r>
              <a:rPr lang="en-US" sz="2000" b="0" i="0" dirty="0">
                <a:solidFill>
                  <a:srgbClr val="000000"/>
                </a:solidFill>
                <a:effectLst/>
                <a:latin typeface="Times New Roman"/>
                <a:ea typeface="+mn-lt"/>
                <a:cs typeface="+mn-lt"/>
              </a:rPr>
              <a:t> </a:t>
            </a:r>
            <a:r>
              <a:rPr lang="en-US" sz="2000" b="0" i="0" dirty="0" err="1">
                <a:solidFill>
                  <a:srgbClr val="000000"/>
                </a:solidFill>
                <a:effectLst/>
                <a:latin typeface="Times New Roman"/>
                <a:ea typeface="+mn-lt"/>
                <a:cs typeface="+mn-lt"/>
              </a:rPr>
              <a:t>multipath</a:t>
            </a:r>
            <a:r>
              <a:rPr lang="en-US" sz="2000" b="0" i="0" dirty="0">
                <a:solidFill>
                  <a:srgbClr val="000000"/>
                </a:solidFill>
                <a:effectLst/>
                <a:latin typeface="Times New Roman"/>
                <a:ea typeface="+mn-lt"/>
                <a:cs typeface="+mn-lt"/>
              </a:rPr>
              <a:t> propagation</a:t>
            </a:r>
            <a:r>
              <a:rPr lang="en-US" sz="2000" dirty="0">
                <a:solidFill>
                  <a:srgbClr val="000000"/>
                </a:solidFill>
                <a:latin typeface="Times New Roman"/>
                <a:ea typeface="+mn-lt"/>
                <a:cs typeface="+mn-lt"/>
              </a:rPr>
              <a:t>).</a:t>
            </a:r>
            <a:endParaRPr lang="en-US" sz="2000" dirty="0">
              <a:latin typeface="Times New Roman"/>
              <a:cs typeface="Times New Roman"/>
            </a:endParaRPr>
          </a:p>
          <a:p>
            <a:pPr algn="just">
              <a:lnSpc>
                <a:spcPct val="100000"/>
              </a:lnSpc>
              <a:buFont typeface="Arial"/>
              <a:buChar char="•"/>
            </a:pPr>
            <a:r>
              <a:rPr lang="en-US" sz="2000" b="1" i="0" dirty="0">
                <a:solidFill>
                  <a:srgbClr val="000000"/>
                </a:solidFill>
                <a:effectLst/>
                <a:latin typeface="Times New Roman"/>
                <a:ea typeface="+mn-lt"/>
                <a:cs typeface="+mn-lt"/>
              </a:rPr>
              <a:t>Optimization</a:t>
            </a:r>
            <a:r>
              <a:rPr lang="en-US" sz="2000" b="0" i="0" dirty="0">
                <a:solidFill>
                  <a:srgbClr val="000000"/>
                </a:solidFill>
                <a:effectLst/>
                <a:latin typeface="Times New Roman"/>
                <a:ea typeface="+mn-lt"/>
                <a:cs typeface="+mn-lt"/>
              </a:rPr>
              <a:t>:</a:t>
            </a:r>
            <a:endParaRPr lang="en-US" sz="2000" dirty="0">
              <a:latin typeface="Times New Roman"/>
              <a:ea typeface="+mn-lt"/>
              <a:cs typeface="+mn-lt"/>
            </a:endParaRPr>
          </a:p>
          <a:p>
            <a:pPr marL="971550" lvl="1" indent="-285750" algn="just">
              <a:lnSpc>
                <a:spcPct val="100000"/>
              </a:lnSpc>
              <a:buFont typeface="Arial"/>
              <a:buChar char="•"/>
            </a:pPr>
            <a:r>
              <a:rPr lang="en-US" sz="2000" b="0" i="0" dirty="0" err="1">
                <a:solidFill>
                  <a:srgbClr val="000000"/>
                </a:solidFill>
                <a:effectLst/>
                <a:latin typeface="Times New Roman"/>
                <a:ea typeface="+mn-lt"/>
                <a:cs typeface="+mn-lt"/>
              </a:rPr>
              <a:t>Ackley</a:t>
            </a:r>
            <a:r>
              <a:rPr lang="en-US" sz="2000" b="0" i="0" dirty="0">
                <a:solidFill>
                  <a:srgbClr val="000000"/>
                </a:solidFill>
                <a:effectLst/>
                <a:latin typeface="Times New Roman"/>
                <a:ea typeface="+mn-lt"/>
                <a:cs typeface="+mn-lt"/>
              </a:rPr>
              <a:t> </a:t>
            </a:r>
            <a:r>
              <a:rPr lang="en-US" sz="2000" dirty="0">
                <a:solidFill>
                  <a:srgbClr val="000000"/>
                </a:solidFill>
                <a:latin typeface="Times New Roman"/>
                <a:ea typeface="+mn-lt"/>
                <a:cs typeface="+mn-lt"/>
              </a:rPr>
              <a:t>seeks energy minima; </a:t>
            </a:r>
            <a:r>
              <a:rPr lang="en-US" sz="2000" b="0" i="0" dirty="0">
                <a:solidFill>
                  <a:srgbClr val="000000"/>
                </a:solidFill>
                <a:effectLst/>
                <a:latin typeface="Times New Roman"/>
                <a:ea typeface="+mn-lt"/>
                <a:cs typeface="+mn-lt"/>
              </a:rPr>
              <a:t>the </a:t>
            </a:r>
            <a:r>
              <a:rPr lang="en-US" sz="2000" dirty="0">
                <a:solidFill>
                  <a:srgbClr val="000000"/>
                </a:solidFill>
                <a:latin typeface="Times New Roman"/>
                <a:ea typeface="+mn-lt"/>
                <a:cs typeface="+mn-lt"/>
              </a:rPr>
              <a:t>antenna system finds </a:t>
            </a:r>
            <a:r>
              <a:rPr lang="en-US" sz="2000" b="0" i="0" dirty="0">
                <a:solidFill>
                  <a:srgbClr val="000000"/>
                </a:solidFill>
                <a:effectLst/>
                <a:latin typeface="Times New Roman"/>
                <a:ea typeface="+mn-lt"/>
                <a:cs typeface="+mn-lt"/>
              </a:rPr>
              <a:t>the best configuration for </a:t>
            </a:r>
            <a:r>
              <a:rPr lang="en-US" sz="2000" dirty="0">
                <a:solidFill>
                  <a:srgbClr val="000000"/>
                </a:solidFill>
                <a:latin typeface="Times New Roman"/>
                <a:ea typeface="+mn-lt"/>
                <a:cs typeface="+mn-lt"/>
              </a:rPr>
              <a:t>real-time adaptation to environmental </a:t>
            </a:r>
            <a:r>
              <a:rPr lang="en-US" sz="2000" b="0" i="0" dirty="0">
                <a:solidFill>
                  <a:srgbClr val="000000"/>
                </a:solidFill>
                <a:effectLst/>
                <a:latin typeface="Times New Roman"/>
                <a:ea typeface="+mn-lt"/>
                <a:cs typeface="+mn-lt"/>
              </a:rPr>
              <a:t>changes.</a:t>
            </a:r>
            <a:endParaRPr lang="en-US" dirty="0">
              <a:latin typeface="Times New Roman"/>
              <a:ea typeface="+mn-lt"/>
              <a:cs typeface="+mn-lt"/>
            </a:endParaRPr>
          </a:p>
          <a:p>
            <a:pPr marL="0" indent="0">
              <a:buNone/>
            </a:pPr>
            <a:endParaRPr lang="en-US" sz="2000" dirty="0">
              <a:latin typeface="Times New Roman"/>
              <a:cs typeface="Times New Roman"/>
            </a:endParaRPr>
          </a:p>
        </p:txBody>
      </p:sp>
      <p:sp>
        <p:nvSpPr>
          <p:cNvPr id="4" name="Slide Number Placeholder 3">
            <a:extLst>
              <a:ext uri="{FF2B5EF4-FFF2-40B4-BE49-F238E27FC236}">
                <a16:creationId xmlns:a16="http://schemas.microsoft.com/office/drawing/2014/main" id="{04FA6CEE-C394-6C53-D302-6AE50A9ED637}"/>
              </a:ext>
            </a:extLst>
          </p:cNvPr>
          <p:cNvSpPr>
            <a:spLocks noGrp="1"/>
          </p:cNvSpPr>
          <p:nvPr>
            <p:ph type="sldNum" sz="quarter" idx="12"/>
          </p:nvPr>
        </p:nvSpPr>
        <p:spPr/>
        <p:txBody>
          <a:bodyPr/>
          <a:lstStyle/>
          <a:p>
            <a:fld id="{330EA680-D336-4FF7-8B7A-9848BB0A1C32}" type="slidenum">
              <a:rPr lang="en-US" smtClean="0"/>
              <a:t>6</a:t>
            </a:fld>
            <a:endParaRPr lang="en-US"/>
          </a:p>
        </p:txBody>
      </p:sp>
    </p:spTree>
    <p:extLst>
      <p:ext uri="{BB962C8B-B14F-4D97-AF65-F5344CB8AC3E}">
        <p14:creationId xmlns:p14="http://schemas.microsoft.com/office/powerpoint/2010/main" val="17982856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1E891-5872-FC40-2C25-2B7C4326034C}"/>
              </a:ext>
            </a:extLst>
          </p:cNvPr>
          <p:cNvSpPr txBox="1">
            <a:spLocks/>
          </p:cNvSpPr>
          <p:nvPr/>
        </p:nvSpPr>
        <p:spPr>
          <a:xfrm>
            <a:off x="634285" y="461716"/>
            <a:ext cx="11012054" cy="574295"/>
          </a:xfrm>
          <a:prstGeom prst="rect">
            <a:avLst/>
          </a:prstGeom>
        </p:spPr>
        <p:txBody>
          <a:bodyPr vert="horz" lIns="91440" tIns="45720" rIns="91440" bIns="45720" rtlCol="0" anchor="b">
            <a:normAutofit fontScale="92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IN" sz="3600" b="1">
                <a:latin typeface="Times New Roman"/>
                <a:cs typeface="Times New Roman"/>
              </a:rPr>
              <a:t>Proof that Ackley Function can be used for modelling RSS</a:t>
            </a:r>
          </a:p>
        </p:txBody>
      </p:sp>
      <p:sp>
        <p:nvSpPr>
          <p:cNvPr id="3" name="TextBox 2">
            <a:extLst>
              <a:ext uri="{FF2B5EF4-FFF2-40B4-BE49-F238E27FC236}">
                <a16:creationId xmlns:a16="http://schemas.microsoft.com/office/drawing/2014/main" id="{63AA4346-FC3E-A889-2CC1-B5A1D1D3AE87}"/>
              </a:ext>
            </a:extLst>
          </p:cNvPr>
          <p:cNvSpPr txBox="1"/>
          <p:nvPr/>
        </p:nvSpPr>
        <p:spPr>
          <a:xfrm>
            <a:off x="8226919" y="3225352"/>
            <a:ext cx="3265427" cy="707886"/>
          </a:xfrm>
          <a:prstGeom prst="rect">
            <a:avLst/>
          </a:prstGeom>
          <a:noFill/>
        </p:spPr>
        <p:txBody>
          <a:bodyPr wrap="square" lIns="91440" tIns="45720" rIns="91440" bIns="45720" rtlCol="0" anchor="t">
            <a:spAutoFit/>
          </a:bodyPr>
          <a:lstStyle/>
          <a:p>
            <a:r>
              <a:rPr lang="en-IN" sz="2000">
                <a:latin typeface="Times New Roman"/>
                <a:cs typeface="Times New Roman"/>
              </a:rPr>
              <a:t>An intuition from </a:t>
            </a:r>
            <a:r>
              <a:rPr lang="en-IN" sz="2000" b="1">
                <a:latin typeface="Times New Roman"/>
                <a:cs typeface="Times New Roman"/>
              </a:rPr>
              <a:t>Free space Path loss model</a:t>
            </a:r>
          </a:p>
        </p:txBody>
      </p:sp>
      <p:pic>
        <p:nvPicPr>
          <p:cNvPr id="5" name="Picture 4" descr="A graph of a graph of a graph&#10;&#10;Description automatically generated with medium confidence">
            <a:extLst>
              <a:ext uri="{FF2B5EF4-FFF2-40B4-BE49-F238E27FC236}">
                <a16:creationId xmlns:a16="http://schemas.microsoft.com/office/drawing/2014/main" id="{71B84BBC-6FC6-E829-4740-48064EFE8F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910" y="1744402"/>
            <a:ext cx="7850374" cy="4582656"/>
          </a:xfrm>
          <a:prstGeom prst="rect">
            <a:avLst/>
          </a:prstGeom>
        </p:spPr>
      </p:pic>
      <p:sp>
        <p:nvSpPr>
          <p:cNvPr id="4" name="Slide Number Placeholder 3">
            <a:extLst>
              <a:ext uri="{FF2B5EF4-FFF2-40B4-BE49-F238E27FC236}">
                <a16:creationId xmlns:a16="http://schemas.microsoft.com/office/drawing/2014/main" id="{A00394EF-9E31-F906-E458-AF4881943997}"/>
              </a:ext>
            </a:extLst>
          </p:cNvPr>
          <p:cNvSpPr>
            <a:spLocks noGrp="1"/>
          </p:cNvSpPr>
          <p:nvPr>
            <p:ph type="sldNum" sz="quarter" idx="12"/>
          </p:nvPr>
        </p:nvSpPr>
        <p:spPr/>
        <p:txBody>
          <a:bodyPr/>
          <a:lstStyle/>
          <a:p>
            <a:fld id="{330EA680-D336-4FF7-8B7A-9848BB0A1C32}" type="slidenum">
              <a:rPr lang="en-US" smtClean="0"/>
              <a:t>7</a:t>
            </a:fld>
            <a:endParaRPr lang="en-US"/>
          </a:p>
        </p:txBody>
      </p:sp>
    </p:spTree>
    <p:extLst>
      <p:ext uri="{BB962C8B-B14F-4D97-AF65-F5344CB8AC3E}">
        <p14:creationId xmlns:p14="http://schemas.microsoft.com/office/powerpoint/2010/main" val="20464120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C74D6-2F00-E328-1AFE-69A4A7B8FDE8}"/>
              </a:ext>
            </a:extLst>
          </p:cNvPr>
          <p:cNvSpPr>
            <a:spLocks noGrp="1"/>
          </p:cNvSpPr>
          <p:nvPr>
            <p:ph type="title"/>
          </p:nvPr>
        </p:nvSpPr>
        <p:spPr/>
        <p:txBody>
          <a:bodyPr>
            <a:normAutofit/>
          </a:bodyPr>
          <a:lstStyle/>
          <a:p>
            <a:r>
              <a:rPr lang="en-US" sz="3600" b="1" i="0">
                <a:solidFill>
                  <a:srgbClr val="000000"/>
                </a:solidFill>
                <a:effectLst/>
                <a:latin typeface="TimesNewRomanPS-BoldMT"/>
              </a:rPr>
              <a:t>Genetic Algorithm Overview</a:t>
            </a:r>
            <a:endParaRPr lang="en-IN" sz="3600"/>
          </a:p>
        </p:txBody>
      </p:sp>
      <p:sp>
        <p:nvSpPr>
          <p:cNvPr id="3" name="Content Placeholder 2">
            <a:extLst>
              <a:ext uri="{FF2B5EF4-FFF2-40B4-BE49-F238E27FC236}">
                <a16:creationId xmlns:a16="http://schemas.microsoft.com/office/drawing/2014/main" id="{C33128D6-2F9D-5447-106F-746C5BE8C9F3}"/>
              </a:ext>
            </a:extLst>
          </p:cNvPr>
          <p:cNvSpPr>
            <a:spLocks noGrp="1"/>
          </p:cNvSpPr>
          <p:nvPr>
            <p:ph idx="1"/>
          </p:nvPr>
        </p:nvSpPr>
        <p:spPr/>
        <p:txBody>
          <a:bodyPr>
            <a:normAutofit/>
          </a:bodyPr>
          <a:lstStyle/>
          <a:p>
            <a:pPr marL="457200" indent="-457200">
              <a:buAutoNum type="arabicPeriod"/>
            </a:pPr>
            <a:r>
              <a:rPr lang="en-US" sz="2000" b="1" i="0">
                <a:solidFill>
                  <a:srgbClr val="000000"/>
                </a:solidFill>
                <a:effectLst/>
                <a:latin typeface="TimesNewRomanPS-BoldMT"/>
              </a:rPr>
              <a:t>Initialization: </a:t>
            </a:r>
          </a:p>
          <a:p>
            <a:pPr marL="0" indent="0">
              <a:buNone/>
            </a:pPr>
            <a:r>
              <a:rPr lang="en-US" sz="2000" b="0" i="0">
                <a:solidFill>
                  <a:srgbClr val="000000"/>
                </a:solidFill>
                <a:effectLst/>
                <a:latin typeface="TimesNewRomanPSMT"/>
              </a:rPr>
              <a:t>The GA starts by initializing a population of potential solutions (antenna weight values). These solutions are initialized near the previous optimal weight configuration to ensure the search starts from a reasonable point in the solution space. If the previous optimal weight configuration is unavailable, then the search begins at a random point.</a:t>
            </a:r>
          </a:p>
          <a:p>
            <a:pPr marL="0" indent="0">
              <a:buNone/>
            </a:pPr>
            <a:endParaRPr lang="en-US" sz="2000">
              <a:solidFill>
                <a:srgbClr val="000000"/>
              </a:solidFill>
              <a:latin typeface="TimesNewRomanPSMT"/>
            </a:endParaRPr>
          </a:p>
          <a:p>
            <a:pPr marL="0" indent="0">
              <a:buNone/>
            </a:pPr>
            <a:endParaRPr lang="en-US" sz="2000" b="0" i="0">
              <a:solidFill>
                <a:srgbClr val="000000"/>
              </a:solidFill>
              <a:effectLst/>
              <a:latin typeface="TimesNewRomanPSMT"/>
            </a:endParaRPr>
          </a:p>
        </p:txBody>
      </p:sp>
      <p:pic>
        <p:nvPicPr>
          <p:cNvPr id="5" name="Picture 4">
            <a:extLst>
              <a:ext uri="{FF2B5EF4-FFF2-40B4-BE49-F238E27FC236}">
                <a16:creationId xmlns:a16="http://schemas.microsoft.com/office/drawing/2014/main" id="{7E53EFBD-3142-EF74-3AE9-7E7107041B56}"/>
              </a:ext>
            </a:extLst>
          </p:cNvPr>
          <p:cNvPicPr>
            <a:picLocks noChangeAspect="1"/>
          </p:cNvPicPr>
          <p:nvPr/>
        </p:nvPicPr>
        <p:blipFill>
          <a:blip r:embed="rId2"/>
          <a:stretch>
            <a:fillRect/>
          </a:stretch>
        </p:blipFill>
        <p:spPr>
          <a:xfrm>
            <a:off x="2634008" y="3718703"/>
            <a:ext cx="6344535" cy="2019582"/>
          </a:xfrm>
          <a:prstGeom prst="rect">
            <a:avLst/>
          </a:prstGeom>
        </p:spPr>
      </p:pic>
      <p:sp>
        <p:nvSpPr>
          <p:cNvPr id="4" name="Slide Number Placeholder 3">
            <a:extLst>
              <a:ext uri="{FF2B5EF4-FFF2-40B4-BE49-F238E27FC236}">
                <a16:creationId xmlns:a16="http://schemas.microsoft.com/office/drawing/2014/main" id="{01B54653-72EF-AC4B-BB9A-3A826332FFD4}"/>
              </a:ext>
            </a:extLst>
          </p:cNvPr>
          <p:cNvSpPr>
            <a:spLocks noGrp="1"/>
          </p:cNvSpPr>
          <p:nvPr>
            <p:ph type="sldNum" sz="quarter" idx="12"/>
          </p:nvPr>
        </p:nvSpPr>
        <p:spPr/>
        <p:txBody>
          <a:bodyPr/>
          <a:lstStyle/>
          <a:p>
            <a:fld id="{330EA680-D336-4FF7-8B7A-9848BB0A1C32}" type="slidenum">
              <a:rPr lang="en-US" smtClean="0"/>
              <a:t>8</a:t>
            </a:fld>
            <a:endParaRPr lang="en-US"/>
          </a:p>
        </p:txBody>
      </p:sp>
    </p:spTree>
    <p:extLst>
      <p:ext uri="{BB962C8B-B14F-4D97-AF65-F5344CB8AC3E}">
        <p14:creationId xmlns:p14="http://schemas.microsoft.com/office/powerpoint/2010/main" val="747928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C74D6-2F00-E328-1AFE-69A4A7B8FDE8}"/>
              </a:ext>
            </a:extLst>
          </p:cNvPr>
          <p:cNvSpPr>
            <a:spLocks noGrp="1"/>
          </p:cNvSpPr>
          <p:nvPr>
            <p:ph type="title"/>
          </p:nvPr>
        </p:nvSpPr>
        <p:spPr>
          <a:xfrm>
            <a:off x="838200" y="365125"/>
            <a:ext cx="10515600" cy="806018"/>
          </a:xfrm>
        </p:spPr>
        <p:txBody>
          <a:bodyPr>
            <a:normAutofit/>
          </a:bodyPr>
          <a:lstStyle/>
          <a:p>
            <a:r>
              <a:rPr lang="en-US" sz="3600" b="1" i="0">
                <a:solidFill>
                  <a:srgbClr val="000000"/>
                </a:solidFill>
                <a:effectLst/>
                <a:latin typeface="TimesNewRomanPS-BoldMT"/>
              </a:rPr>
              <a:t>Genetic Algorithm Overview</a:t>
            </a:r>
            <a:endParaRPr lang="en-IN" sz="3600"/>
          </a:p>
        </p:txBody>
      </p:sp>
      <p:sp>
        <p:nvSpPr>
          <p:cNvPr id="3" name="Content Placeholder 2">
            <a:extLst>
              <a:ext uri="{FF2B5EF4-FFF2-40B4-BE49-F238E27FC236}">
                <a16:creationId xmlns:a16="http://schemas.microsoft.com/office/drawing/2014/main" id="{C33128D6-2F9D-5447-106F-746C5BE8C9F3}"/>
              </a:ext>
            </a:extLst>
          </p:cNvPr>
          <p:cNvSpPr>
            <a:spLocks noGrp="1"/>
          </p:cNvSpPr>
          <p:nvPr>
            <p:ph idx="1"/>
          </p:nvPr>
        </p:nvSpPr>
        <p:spPr>
          <a:xfrm>
            <a:off x="1427018" y="1848716"/>
            <a:ext cx="9926782" cy="1845975"/>
          </a:xfrm>
        </p:spPr>
        <p:txBody>
          <a:bodyPr vert="horz" lIns="91440" tIns="45720" rIns="91440" bIns="45720" rtlCol="0" anchor="t">
            <a:normAutofit/>
          </a:bodyPr>
          <a:lstStyle/>
          <a:p>
            <a:pPr marL="0" indent="0" algn="just">
              <a:buNone/>
            </a:pPr>
            <a:r>
              <a:rPr lang="en-US" sz="2000" b="0" i="0">
                <a:solidFill>
                  <a:srgbClr val="000000"/>
                </a:solidFill>
                <a:effectLst/>
                <a:latin typeface="TimesNewRomanPSMT"/>
              </a:rPr>
              <a:t>The fitness of each solution is evaluated based on the signal strength obtained from the antenna configuration. Higher RSS (Received Signal Strength) signal strength results in higher fitness scores. This metric ensures that the algorithm is always optimizing toward the best connectivity for mobile devices, fleets, and drones. Here we use, the dynamic time-varying Ackley function to effectively model the challenges faced by a drone's antenna system as it navigates through different spatial and temporal conditions.</a:t>
            </a:r>
            <a:endParaRPr lang="en-US" sz="2000" b="1" i="0">
              <a:solidFill>
                <a:srgbClr val="000000"/>
              </a:solidFill>
              <a:effectLst/>
              <a:latin typeface="TimesNewRomanPS-BoldMT"/>
            </a:endParaRPr>
          </a:p>
        </p:txBody>
      </p:sp>
      <p:pic>
        <p:nvPicPr>
          <p:cNvPr id="5" name="Picture 4">
            <a:extLst>
              <a:ext uri="{FF2B5EF4-FFF2-40B4-BE49-F238E27FC236}">
                <a16:creationId xmlns:a16="http://schemas.microsoft.com/office/drawing/2014/main" id="{546134FE-7AF1-DF34-D98E-36B7742F6610}"/>
              </a:ext>
            </a:extLst>
          </p:cNvPr>
          <p:cNvPicPr>
            <a:picLocks noChangeAspect="1"/>
          </p:cNvPicPr>
          <p:nvPr/>
        </p:nvPicPr>
        <p:blipFill>
          <a:blip r:embed="rId2"/>
          <a:stretch>
            <a:fillRect/>
          </a:stretch>
        </p:blipFill>
        <p:spPr>
          <a:xfrm>
            <a:off x="2625229" y="3843728"/>
            <a:ext cx="7506748" cy="2372056"/>
          </a:xfrm>
          <a:prstGeom prst="rect">
            <a:avLst/>
          </a:prstGeom>
        </p:spPr>
      </p:pic>
      <p:sp>
        <p:nvSpPr>
          <p:cNvPr id="4" name="TextBox 3">
            <a:extLst>
              <a:ext uri="{FF2B5EF4-FFF2-40B4-BE49-F238E27FC236}">
                <a16:creationId xmlns:a16="http://schemas.microsoft.com/office/drawing/2014/main" id="{282A334C-CDC9-39F6-AA44-793398A01EB1}"/>
              </a:ext>
            </a:extLst>
          </p:cNvPr>
          <p:cNvSpPr txBox="1"/>
          <p:nvPr/>
        </p:nvSpPr>
        <p:spPr>
          <a:xfrm>
            <a:off x="1064491" y="1341582"/>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latin typeface="TimesNewRomanPS-BoldMT"/>
              </a:rPr>
              <a:t>2. Fitness Function: </a:t>
            </a:r>
            <a:endParaRPr lang="en-US"/>
          </a:p>
        </p:txBody>
      </p:sp>
      <p:sp>
        <p:nvSpPr>
          <p:cNvPr id="6" name="Slide Number Placeholder 5">
            <a:extLst>
              <a:ext uri="{FF2B5EF4-FFF2-40B4-BE49-F238E27FC236}">
                <a16:creationId xmlns:a16="http://schemas.microsoft.com/office/drawing/2014/main" id="{DA8BD56B-604C-38C5-C7E3-A1FE6127F1DE}"/>
              </a:ext>
            </a:extLst>
          </p:cNvPr>
          <p:cNvSpPr>
            <a:spLocks noGrp="1"/>
          </p:cNvSpPr>
          <p:nvPr>
            <p:ph type="sldNum" sz="quarter" idx="12"/>
          </p:nvPr>
        </p:nvSpPr>
        <p:spPr/>
        <p:txBody>
          <a:bodyPr/>
          <a:lstStyle/>
          <a:p>
            <a:fld id="{330EA680-D336-4FF7-8B7A-9848BB0A1C32}" type="slidenum">
              <a:rPr lang="en-US" smtClean="0"/>
              <a:t>9</a:t>
            </a:fld>
            <a:endParaRPr lang="en-US"/>
          </a:p>
        </p:txBody>
      </p:sp>
      <p:sp>
        <p:nvSpPr>
          <p:cNvPr id="9" name="Rectangle 8">
            <a:extLst>
              <a:ext uri="{FF2B5EF4-FFF2-40B4-BE49-F238E27FC236}">
                <a16:creationId xmlns:a16="http://schemas.microsoft.com/office/drawing/2014/main" id="{77617BF6-2C9D-D1E3-8770-F0821903294B}"/>
              </a:ext>
            </a:extLst>
          </p:cNvPr>
          <p:cNvSpPr/>
          <p:nvPr/>
        </p:nvSpPr>
        <p:spPr>
          <a:xfrm>
            <a:off x="3618271" y="5358581"/>
            <a:ext cx="4267200" cy="235974"/>
          </a:xfrm>
          <a:prstGeom prst="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0674959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16</TotalTime>
  <Words>1897</Words>
  <Application>Microsoft Office PowerPoint</Application>
  <PresentationFormat>Widescreen</PresentationFormat>
  <Paragraphs>246</Paragraphs>
  <Slides>39</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39</vt:i4>
      </vt:variant>
    </vt:vector>
  </HeadingPairs>
  <TitlesOfParts>
    <vt:vector size="50" baseType="lpstr">
      <vt:lpstr>-apple-system</vt:lpstr>
      <vt:lpstr>Aptos</vt:lpstr>
      <vt:lpstr>Aptos Display</vt:lpstr>
      <vt:lpstr>Arial</vt:lpstr>
      <vt:lpstr>inherit</vt:lpstr>
      <vt:lpstr>Times New Roman</vt:lpstr>
      <vt:lpstr>TimesNewRomanPS-BoldMT</vt:lpstr>
      <vt:lpstr>TimesNewRomanPSMT</vt:lpstr>
      <vt:lpstr>-webkit-standard</vt:lpstr>
      <vt:lpstr>Wingdings</vt:lpstr>
      <vt:lpstr>office theme</vt:lpstr>
      <vt:lpstr>PowerPoint Presentation</vt:lpstr>
      <vt:lpstr>Introduction</vt:lpstr>
      <vt:lpstr>Problem Statement</vt:lpstr>
      <vt:lpstr>Problem Statement</vt:lpstr>
      <vt:lpstr>PowerPoint Presentation</vt:lpstr>
      <vt:lpstr>Reasons for Using Ackley function as fitness function and model for drone antenna beamforming</vt:lpstr>
      <vt:lpstr>PowerPoint Presentation</vt:lpstr>
      <vt:lpstr>Genetic Algorithm Overview</vt:lpstr>
      <vt:lpstr>Genetic Algorithm Overview</vt:lpstr>
      <vt:lpstr>Genetic Algorithm Overview</vt:lpstr>
      <vt:lpstr>Genetic Algorithm Overview</vt:lpstr>
      <vt:lpstr>Genetic Algorithm Overview</vt:lpstr>
      <vt:lpstr>Relation to SDG </vt:lpstr>
      <vt:lpstr>Relation to SDG</vt:lpstr>
      <vt:lpstr>Relation to Standards</vt:lpstr>
      <vt:lpstr>Near Real Time RAN Intelligent Controller (RIC)</vt:lpstr>
      <vt:lpstr>PowerPoint Presentation</vt:lpstr>
      <vt:lpstr>Feedbacks Addressed During Midnight Marathon</vt:lpstr>
      <vt:lpstr>Feedbacks by mentors </vt:lpstr>
      <vt:lpstr>       DEMO 2</vt:lpstr>
      <vt:lpstr>PowerPoint Presentation</vt:lpstr>
      <vt:lpstr>PowerPoint Presentation</vt:lpstr>
      <vt:lpstr>Feedbacks given during Demo</vt:lpstr>
      <vt:lpstr>Constant Velocity 0.5 units/s – Signal Strengths Output</vt:lpstr>
      <vt:lpstr>PowerPoint Presentation</vt:lpstr>
      <vt:lpstr>PowerPoint Presentation</vt:lpstr>
      <vt:lpstr>PowerPoint Presentation</vt:lpstr>
      <vt:lpstr>Accelerated Motion 0.1unit/s2 – Signal Strengths Output</vt:lpstr>
      <vt:lpstr>Accelerated Motion 0.1unit/s2 – Signal Strengths Output</vt:lpstr>
      <vt:lpstr>PowerPoint Presentation</vt:lpstr>
      <vt:lpstr>PowerPoint Presentation</vt:lpstr>
      <vt:lpstr>PowerPoint Presentation</vt:lpstr>
      <vt:lpstr>PowerPoint Presentation</vt:lpstr>
      <vt:lpstr>Helical Motion – Signal Strengths Output Radius: 10 units, Velocity: 0.2 unit/s</vt:lpstr>
      <vt:lpstr>Helical Motion – Paths Traced Using Genetic Algorithm Radius: 10 units, Velocity: 0.2 unit/s</vt:lpstr>
      <vt:lpstr>       DEMO 3</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I Syed Azim</cp:lastModifiedBy>
  <cp:revision>1457</cp:revision>
  <dcterms:created xsi:type="dcterms:W3CDTF">2024-10-06T13:44:27Z</dcterms:created>
  <dcterms:modified xsi:type="dcterms:W3CDTF">2024-10-09T16:51:51Z</dcterms:modified>
</cp:coreProperties>
</file>