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3447" autoAdjust="0"/>
  </p:normalViewPr>
  <p:slideViewPr>
    <p:cSldViewPr snapToGrid="0" snapToObjects="1">
      <p:cViewPr varScale="1">
        <p:scale>
          <a:sx n="53" d="100"/>
          <a:sy n="53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8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HR Analytics: Unveiling Insights for Business Success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HR analytics is a powerful tool that helps organizations gain valuable insights into their workforce. By leveraging data, we can optimize talent management strategies and drive business success.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214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52726" y="692587"/>
            <a:ext cx="6103620" cy="6097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1"/>
              </a:lnSpc>
              <a:buNone/>
            </a:pPr>
            <a:r>
              <a:rPr lang="en-US" sz="384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Definition of HR Analytics</a:t>
            </a:r>
            <a:endParaRPr lang="en-US" sz="3841" dirty="0"/>
          </a:p>
        </p:txBody>
      </p:sp>
      <p:sp>
        <p:nvSpPr>
          <p:cNvPr id="6" name="Shape 3"/>
          <p:cNvSpPr/>
          <p:nvPr/>
        </p:nvSpPr>
        <p:spPr>
          <a:xfrm>
            <a:off x="852726" y="1594842"/>
            <a:ext cx="9267230" cy="1538526"/>
          </a:xfrm>
          <a:prstGeom prst="roundRect">
            <a:avLst>
              <a:gd name="adj" fmla="val 5706"/>
            </a:avLst>
          </a:prstGeom>
          <a:solidFill>
            <a:srgbClr val="283157"/>
          </a:solidFill>
          <a:ln w="1214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7" name="Text 4"/>
          <p:cNvSpPr/>
          <p:nvPr/>
        </p:nvSpPr>
        <p:spPr>
          <a:xfrm>
            <a:off x="1059894" y="1802011"/>
            <a:ext cx="2575560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What is HR Analytics?</a:t>
            </a:r>
            <a:endParaRPr lang="en-US" sz="1920" dirty="0"/>
          </a:p>
        </p:txBody>
      </p:sp>
      <p:sp>
        <p:nvSpPr>
          <p:cNvPr id="8" name="Text 5"/>
          <p:cNvSpPr/>
          <p:nvPr/>
        </p:nvSpPr>
        <p:spPr>
          <a:xfrm>
            <a:off x="1059894" y="2301835"/>
            <a:ext cx="8852892" cy="624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HR analytics is the process of utilizing data and statistical methods to gain insights into various HR metrics and make data-driven decisions to improve organizational performance.</a:t>
            </a:r>
            <a:endParaRPr lang="en-US" sz="1536" dirty="0"/>
          </a:p>
        </p:txBody>
      </p:sp>
      <p:sp>
        <p:nvSpPr>
          <p:cNvPr id="9" name="Shape 6"/>
          <p:cNvSpPr/>
          <p:nvPr/>
        </p:nvSpPr>
        <p:spPr>
          <a:xfrm>
            <a:off x="852726" y="3328392"/>
            <a:ext cx="9267230" cy="1850708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214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0" name="Text 7"/>
          <p:cNvSpPr/>
          <p:nvPr/>
        </p:nvSpPr>
        <p:spPr>
          <a:xfrm>
            <a:off x="1059894" y="3535561"/>
            <a:ext cx="3749040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Why is HR Analytics Important?</a:t>
            </a:r>
            <a:endParaRPr lang="en-US" sz="1920" dirty="0"/>
          </a:p>
        </p:txBody>
      </p:sp>
      <p:sp>
        <p:nvSpPr>
          <p:cNvPr id="11" name="Text 8"/>
          <p:cNvSpPr/>
          <p:nvPr/>
        </p:nvSpPr>
        <p:spPr>
          <a:xfrm>
            <a:off x="1059894" y="4035385"/>
            <a:ext cx="8852892" cy="93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HR analytics enables HR professionals and leaders to identify trends, patterns, and correlations in people-related data, leading to more effective HR strategies and improved business outcomes.</a:t>
            </a:r>
            <a:endParaRPr lang="en-US" sz="1536" dirty="0"/>
          </a:p>
        </p:txBody>
      </p:sp>
      <p:sp>
        <p:nvSpPr>
          <p:cNvPr id="12" name="Shape 9"/>
          <p:cNvSpPr/>
          <p:nvPr/>
        </p:nvSpPr>
        <p:spPr>
          <a:xfrm>
            <a:off x="852726" y="5374124"/>
            <a:ext cx="9267230" cy="2162889"/>
          </a:xfrm>
          <a:prstGeom prst="roundRect">
            <a:avLst>
              <a:gd name="adj" fmla="val 4059"/>
            </a:avLst>
          </a:prstGeom>
          <a:solidFill>
            <a:srgbClr val="283157"/>
          </a:solidFill>
          <a:ln w="1214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3" name="Text 10"/>
          <p:cNvSpPr/>
          <p:nvPr/>
        </p:nvSpPr>
        <p:spPr>
          <a:xfrm>
            <a:off x="1059894" y="5581293"/>
            <a:ext cx="2819400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Benefits of HR Analytics</a:t>
            </a:r>
            <a:endParaRPr lang="en-US" sz="1920" dirty="0"/>
          </a:p>
        </p:txBody>
      </p:sp>
      <p:sp>
        <p:nvSpPr>
          <p:cNvPr id="14" name="Text 11"/>
          <p:cNvSpPr/>
          <p:nvPr/>
        </p:nvSpPr>
        <p:spPr>
          <a:xfrm>
            <a:off x="1059894" y="6081117"/>
            <a:ext cx="8852892" cy="1248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HR analytics empowers organizations to make better-informed decisions regarding talent acquisition, performance management, employee engagement, and retention. It helps drive workforce productivity, reduce costs, and enhance overall organizational effectiveness.</a:t>
            </a:r>
            <a:endParaRPr lang="en-US" sz="1536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2263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2616637" y="702112"/>
            <a:ext cx="7620000" cy="6181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68"/>
              </a:lnSpc>
              <a:buNone/>
            </a:pPr>
            <a:r>
              <a:rPr lang="en-US" sz="389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Observations on Key HR Metrics</a:t>
            </a:r>
            <a:endParaRPr lang="en-US" sz="3894" dirty="0"/>
          </a:p>
        </p:txBody>
      </p:sp>
      <p:sp>
        <p:nvSpPr>
          <p:cNvPr id="5" name="Text 3"/>
          <p:cNvSpPr/>
          <p:nvPr/>
        </p:nvSpPr>
        <p:spPr>
          <a:xfrm>
            <a:off x="2616637" y="1814751"/>
            <a:ext cx="1987272" cy="14835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21"/>
              </a:lnSpc>
              <a:buNone/>
            </a:pPr>
            <a:r>
              <a:rPr lang="en-US" sz="233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Average Attrition Rate for all Departments</a:t>
            </a:r>
            <a:endParaRPr lang="en-US" sz="2337" dirty="0"/>
          </a:p>
        </p:txBody>
      </p:sp>
      <p:sp>
        <p:nvSpPr>
          <p:cNvPr id="6" name="Text 4"/>
          <p:cNvSpPr/>
          <p:nvPr/>
        </p:nvSpPr>
        <p:spPr>
          <a:xfrm>
            <a:off x="2616637" y="3496032"/>
            <a:ext cx="1987272" cy="3482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2"/>
              </a:lnSpc>
              <a:buNone/>
            </a:pPr>
            <a:r>
              <a:rPr lang="en-US" sz="155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attrition rate across all departments indicates the overall turnover within the organization. It provides insights into talent retention strategies and identifies areas for improvement.</a:t>
            </a:r>
            <a:endParaRPr lang="en-US" sz="1558" dirty="0"/>
          </a:p>
        </p:txBody>
      </p:sp>
      <p:sp>
        <p:nvSpPr>
          <p:cNvPr id="7" name="Text 5"/>
          <p:cNvSpPr/>
          <p:nvPr/>
        </p:nvSpPr>
        <p:spPr>
          <a:xfrm>
            <a:off x="5094208" y="1814751"/>
            <a:ext cx="1987272" cy="1854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21"/>
              </a:lnSpc>
              <a:buNone/>
            </a:pPr>
            <a:r>
              <a:rPr lang="en-US" sz="233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Average Hourly Rate of Male Research Scientist</a:t>
            </a:r>
            <a:endParaRPr lang="en-US" sz="2337" dirty="0"/>
          </a:p>
        </p:txBody>
      </p:sp>
      <p:sp>
        <p:nvSpPr>
          <p:cNvPr id="8" name="Text 6"/>
          <p:cNvSpPr/>
          <p:nvPr/>
        </p:nvSpPr>
        <p:spPr>
          <a:xfrm>
            <a:off x="5094208" y="3866912"/>
            <a:ext cx="1987272" cy="28492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2"/>
              </a:lnSpc>
              <a:buNone/>
            </a:pPr>
            <a:r>
              <a:rPr lang="en-US" sz="155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hourly rate for male research scientists sheds light on potential gender pay gaps and the value assigned to specific roles within the organization.</a:t>
            </a:r>
            <a:endParaRPr lang="en-US" sz="1558" dirty="0"/>
          </a:p>
        </p:txBody>
      </p:sp>
      <p:sp>
        <p:nvSpPr>
          <p:cNvPr id="9" name="Text 7"/>
          <p:cNvSpPr/>
          <p:nvPr/>
        </p:nvSpPr>
        <p:spPr>
          <a:xfrm>
            <a:off x="7571780" y="1814751"/>
            <a:ext cx="1987272" cy="1112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21"/>
              </a:lnSpc>
              <a:buNone/>
            </a:pPr>
            <a:r>
              <a:rPr lang="en-US" sz="233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Attrition Rate vs. Monthly Income Stats</a:t>
            </a:r>
            <a:endParaRPr lang="en-US" sz="2337" dirty="0"/>
          </a:p>
        </p:txBody>
      </p:sp>
      <p:sp>
        <p:nvSpPr>
          <p:cNvPr id="10" name="Text 8"/>
          <p:cNvSpPr/>
          <p:nvPr/>
        </p:nvSpPr>
        <p:spPr>
          <a:xfrm>
            <a:off x="7571780" y="3125153"/>
            <a:ext cx="1987272" cy="37990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2"/>
              </a:lnSpc>
              <a:buNone/>
            </a:pPr>
            <a:r>
              <a:rPr lang="en-US" sz="155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Examining the relationship between attrition and monthly income provides insights into whether compensation impacts employee retention and identifies potential areas for salary adjustment.</a:t>
            </a:r>
            <a:endParaRPr lang="en-US" sz="1558" dirty="0"/>
          </a:p>
        </p:txBody>
      </p:sp>
      <p:sp>
        <p:nvSpPr>
          <p:cNvPr id="11" name="Text 9"/>
          <p:cNvSpPr/>
          <p:nvPr/>
        </p:nvSpPr>
        <p:spPr>
          <a:xfrm>
            <a:off x="10049351" y="1814751"/>
            <a:ext cx="1987272" cy="1854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21"/>
              </a:lnSpc>
              <a:buNone/>
            </a:pPr>
            <a:r>
              <a:rPr lang="en-US" sz="233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Average Working Years for Each Department</a:t>
            </a:r>
            <a:endParaRPr lang="en-US" sz="2337" dirty="0"/>
          </a:p>
        </p:txBody>
      </p:sp>
      <p:sp>
        <p:nvSpPr>
          <p:cNvPr id="12" name="Text 10"/>
          <p:cNvSpPr/>
          <p:nvPr/>
        </p:nvSpPr>
        <p:spPr>
          <a:xfrm>
            <a:off x="10049351" y="3866912"/>
            <a:ext cx="1987272" cy="3482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2"/>
              </a:lnSpc>
              <a:buNone/>
            </a:pPr>
            <a:r>
              <a:rPr lang="en-US" sz="155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Understanding the average tenure in different departments allows for the identification of opportunities for career development and measures to retain experienced employees.</a:t>
            </a:r>
            <a:endParaRPr lang="en-US" sz="1558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000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3474601" y="446484"/>
            <a:ext cx="6057900" cy="505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79"/>
              </a:lnSpc>
              <a:buNone/>
            </a:pPr>
            <a:r>
              <a:rPr lang="en-US" sz="3183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Conclusions on Key HR Metrics</a:t>
            </a:r>
            <a:endParaRPr lang="en-US" sz="3183" dirty="0"/>
          </a:p>
        </p:txBody>
      </p:sp>
      <p:sp>
        <p:nvSpPr>
          <p:cNvPr id="5" name="Shape 3"/>
          <p:cNvSpPr/>
          <p:nvPr/>
        </p:nvSpPr>
        <p:spPr>
          <a:xfrm>
            <a:off x="3474601" y="1401366"/>
            <a:ext cx="363736" cy="363736"/>
          </a:xfrm>
          <a:prstGeom prst="roundRect">
            <a:avLst>
              <a:gd name="adj" fmla="val 20006"/>
            </a:avLst>
          </a:prstGeom>
          <a:solidFill>
            <a:srgbClr val="283157"/>
          </a:solidFill>
          <a:ln w="1000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6" name="Text 4"/>
          <p:cNvSpPr/>
          <p:nvPr/>
        </p:nvSpPr>
        <p:spPr>
          <a:xfrm>
            <a:off x="3599259" y="1431608"/>
            <a:ext cx="114300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7"/>
              </a:lnSpc>
              <a:buNone/>
            </a:pPr>
            <a:r>
              <a:rPr lang="en-US" sz="19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1910" dirty="0"/>
          </a:p>
        </p:txBody>
      </p:sp>
      <p:sp>
        <p:nvSpPr>
          <p:cNvPr id="7" name="Text 5"/>
          <p:cNvSpPr/>
          <p:nvPr/>
        </p:nvSpPr>
        <p:spPr>
          <a:xfrm>
            <a:off x="4000024" y="1456849"/>
            <a:ext cx="1616988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0"/>
              </a:lnSpc>
              <a:buNone/>
            </a:pPr>
            <a:r>
              <a:rPr lang="en-US" sz="159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Attrition Rate:</a:t>
            </a:r>
            <a:endParaRPr lang="en-US" sz="1592" dirty="0"/>
          </a:p>
        </p:txBody>
      </p:sp>
      <p:sp>
        <p:nvSpPr>
          <p:cNvPr id="8" name="Text 6"/>
          <p:cNvSpPr/>
          <p:nvPr/>
        </p:nvSpPr>
        <p:spPr>
          <a:xfrm>
            <a:off x="4000024" y="1871186"/>
            <a:ext cx="3234333" cy="1293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7"/>
              </a:lnSpc>
              <a:buNone/>
            </a:pPr>
            <a:r>
              <a:rPr lang="en-US" sz="127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attrition rate for all departments is relatively high compared to industry benchmarks. Addressing this issue requires a comprehensive retention strategy to retain top talent.</a:t>
            </a:r>
            <a:endParaRPr lang="en-US" sz="1273" dirty="0"/>
          </a:p>
        </p:txBody>
      </p:sp>
      <p:sp>
        <p:nvSpPr>
          <p:cNvPr id="9" name="Shape 7"/>
          <p:cNvSpPr/>
          <p:nvPr/>
        </p:nvSpPr>
        <p:spPr>
          <a:xfrm>
            <a:off x="7396043" y="1401366"/>
            <a:ext cx="363736" cy="363736"/>
          </a:xfrm>
          <a:prstGeom prst="roundRect">
            <a:avLst>
              <a:gd name="adj" fmla="val 20006"/>
            </a:avLst>
          </a:prstGeom>
          <a:solidFill>
            <a:srgbClr val="283157"/>
          </a:solidFill>
          <a:ln w="1000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0" name="Text 8"/>
          <p:cNvSpPr/>
          <p:nvPr/>
        </p:nvSpPr>
        <p:spPr>
          <a:xfrm>
            <a:off x="7505462" y="1431608"/>
            <a:ext cx="144780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7"/>
              </a:lnSpc>
              <a:buNone/>
            </a:pPr>
            <a:r>
              <a:rPr lang="en-US" sz="19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1910" dirty="0"/>
          </a:p>
        </p:txBody>
      </p:sp>
      <p:sp>
        <p:nvSpPr>
          <p:cNvPr id="11" name="Text 9"/>
          <p:cNvSpPr/>
          <p:nvPr/>
        </p:nvSpPr>
        <p:spPr>
          <a:xfrm>
            <a:off x="7921466" y="1456849"/>
            <a:ext cx="1616988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0"/>
              </a:lnSpc>
              <a:buNone/>
            </a:pPr>
            <a:r>
              <a:rPr lang="en-US" sz="159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Gender Pay Gap:</a:t>
            </a:r>
            <a:endParaRPr lang="en-US" sz="1592" dirty="0"/>
          </a:p>
        </p:txBody>
      </p:sp>
      <p:sp>
        <p:nvSpPr>
          <p:cNvPr id="12" name="Text 10"/>
          <p:cNvSpPr/>
          <p:nvPr/>
        </p:nvSpPr>
        <p:spPr>
          <a:xfrm>
            <a:off x="7921466" y="1871186"/>
            <a:ext cx="3234333" cy="1293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7"/>
              </a:lnSpc>
              <a:buNone/>
            </a:pPr>
            <a:r>
              <a:rPr lang="en-US" sz="127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 analysis of hourly rates reveals a significant pay gap between male research scientists and their female counterparts. Achieving pay equity should be a top priority.</a:t>
            </a:r>
            <a:endParaRPr lang="en-US" sz="1273" dirty="0"/>
          </a:p>
        </p:txBody>
      </p:sp>
      <p:sp>
        <p:nvSpPr>
          <p:cNvPr id="13" name="Shape 11"/>
          <p:cNvSpPr/>
          <p:nvPr/>
        </p:nvSpPr>
        <p:spPr>
          <a:xfrm>
            <a:off x="3474601" y="3452217"/>
            <a:ext cx="363736" cy="363736"/>
          </a:xfrm>
          <a:prstGeom prst="roundRect">
            <a:avLst>
              <a:gd name="adj" fmla="val 20006"/>
            </a:avLst>
          </a:prstGeom>
          <a:solidFill>
            <a:srgbClr val="283157"/>
          </a:solidFill>
          <a:ln w="1000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4" name="Text 12"/>
          <p:cNvSpPr/>
          <p:nvPr/>
        </p:nvSpPr>
        <p:spPr>
          <a:xfrm>
            <a:off x="3587829" y="3482459"/>
            <a:ext cx="137160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7"/>
              </a:lnSpc>
              <a:buNone/>
            </a:pPr>
            <a:r>
              <a:rPr lang="en-US" sz="19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1910" dirty="0"/>
          </a:p>
        </p:txBody>
      </p:sp>
      <p:sp>
        <p:nvSpPr>
          <p:cNvPr id="15" name="Text 13"/>
          <p:cNvSpPr/>
          <p:nvPr/>
        </p:nvSpPr>
        <p:spPr>
          <a:xfrm>
            <a:off x="4000024" y="3507700"/>
            <a:ext cx="2080260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0"/>
              </a:lnSpc>
              <a:buNone/>
            </a:pPr>
            <a:r>
              <a:rPr lang="en-US" sz="159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Income and Attrition:</a:t>
            </a:r>
            <a:endParaRPr lang="en-US" sz="1592" dirty="0"/>
          </a:p>
        </p:txBody>
      </p:sp>
      <p:sp>
        <p:nvSpPr>
          <p:cNvPr id="16" name="Text 14"/>
          <p:cNvSpPr/>
          <p:nvPr/>
        </p:nvSpPr>
        <p:spPr>
          <a:xfrm>
            <a:off x="4000024" y="3922038"/>
            <a:ext cx="3234333" cy="1293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7"/>
              </a:lnSpc>
              <a:buNone/>
            </a:pPr>
            <a:r>
              <a:rPr lang="en-US" sz="127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positive correlation exists between monthly income and attrition rate. Implementing fair and competitive compensation packages can help reduce turnover.</a:t>
            </a:r>
            <a:endParaRPr lang="en-US" sz="1273" dirty="0"/>
          </a:p>
        </p:txBody>
      </p:sp>
      <p:sp>
        <p:nvSpPr>
          <p:cNvPr id="17" name="Shape 15"/>
          <p:cNvSpPr/>
          <p:nvPr/>
        </p:nvSpPr>
        <p:spPr>
          <a:xfrm>
            <a:off x="7396043" y="3452217"/>
            <a:ext cx="363736" cy="363736"/>
          </a:xfrm>
          <a:prstGeom prst="roundRect">
            <a:avLst>
              <a:gd name="adj" fmla="val 20006"/>
            </a:avLst>
          </a:prstGeom>
          <a:solidFill>
            <a:srgbClr val="283157"/>
          </a:solidFill>
          <a:ln w="1000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8" name="Text 16"/>
          <p:cNvSpPr/>
          <p:nvPr/>
        </p:nvSpPr>
        <p:spPr>
          <a:xfrm>
            <a:off x="7505462" y="3482459"/>
            <a:ext cx="144780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7"/>
              </a:lnSpc>
              <a:buNone/>
            </a:pPr>
            <a:r>
              <a:rPr lang="en-US" sz="19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1910" dirty="0"/>
          </a:p>
        </p:txBody>
      </p:sp>
      <p:sp>
        <p:nvSpPr>
          <p:cNvPr id="19" name="Text 17"/>
          <p:cNvSpPr/>
          <p:nvPr/>
        </p:nvSpPr>
        <p:spPr>
          <a:xfrm>
            <a:off x="7921466" y="3507700"/>
            <a:ext cx="1737360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0"/>
              </a:lnSpc>
              <a:buNone/>
            </a:pPr>
            <a:r>
              <a:rPr lang="en-US" sz="159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Employee Tenure:</a:t>
            </a:r>
            <a:endParaRPr lang="en-US" sz="1592" dirty="0"/>
          </a:p>
        </p:txBody>
      </p:sp>
      <p:sp>
        <p:nvSpPr>
          <p:cNvPr id="20" name="Text 18"/>
          <p:cNvSpPr/>
          <p:nvPr/>
        </p:nvSpPr>
        <p:spPr>
          <a:xfrm>
            <a:off x="7921466" y="3922038"/>
            <a:ext cx="3234333" cy="15516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7"/>
              </a:lnSpc>
              <a:buNone/>
            </a:pPr>
            <a:r>
              <a:rPr lang="en-US" sz="127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Different departments exhibit varying average working years, with higher tenure in technical roles. Creating growth opportunities and a clear career path can improve employee retention across all departments.</a:t>
            </a:r>
            <a:endParaRPr lang="en-US" sz="1273" dirty="0"/>
          </a:p>
        </p:txBody>
      </p:sp>
      <p:sp>
        <p:nvSpPr>
          <p:cNvPr id="21" name="Shape 19"/>
          <p:cNvSpPr/>
          <p:nvPr/>
        </p:nvSpPr>
        <p:spPr>
          <a:xfrm>
            <a:off x="3474601" y="5761673"/>
            <a:ext cx="363736" cy="363736"/>
          </a:xfrm>
          <a:prstGeom prst="roundRect">
            <a:avLst>
              <a:gd name="adj" fmla="val 20006"/>
            </a:avLst>
          </a:prstGeom>
          <a:solidFill>
            <a:srgbClr val="283157"/>
          </a:solidFill>
          <a:ln w="1000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22" name="Text 20"/>
          <p:cNvSpPr/>
          <p:nvPr/>
        </p:nvSpPr>
        <p:spPr>
          <a:xfrm>
            <a:off x="3587829" y="5791914"/>
            <a:ext cx="137160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7"/>
              </a:lnSpc>
              <a:buNone/>
            </a:pPr>
            <a:r>
              <a:rPr lang="en-US" sz="19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5</a:t>
            </a:r>
            <a:endParaRPr lang="en-US" sz="1910" dirty="0"/>
          </a:p>
        </p:txBody>
      </p:sp>
      <p:sp>
        <p:nvSpPr>
          <p:cNvPr id="23" name="Text 21"/>
          <p:cNvSpPr/>
          <p:nvPr/>
        </p:nvSpPr>
        <p:spPr>
          <a:xfrm>
            <a:off x="4000024" y="5817156"/>
            <a:ext cx="1866900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0"/>
              </a:lnSpc>
              <a:buNone/>
            </a:pPr>
            <a:r>
              <a:rPr lang="en-US" sz="159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Work-Life Balance:</a:t>
            </a:r>
            <a:endParaRPr lang="en-US" sz="1592" dirty="0"/>
          </a:p>
        </p:txBody>
      </p:sp>
      <p:sp>
        <p:nvSpPr>
          <p:cNvPr id="24" name="Text 22"/>
          <p:cNvSpPr/>
          <p:nvPr/>
        </p:nvSpPr>
        <p:spPr>
          <a:xfrm>
            <a:off x="4000024" y="6231493"/>
            <a:ext cx="3234333" cy="15516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7"/>
              </a:lnSpc>
              <a:buNone/>
            </a:pPr>
            <a:r>
              <a:rPr lang="en-US" sz="127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Several job roles have a poor work-life balance, leading to decreased job satisfaction and potential burnout. Redesigning job roles and offering flexible work arrangements can help improve work-life balance.</a:t>
            </a:r>
            <a:endParaRPr lang="en-US" sz="1273" dirty="0"/>
          </a:p>
        </p:txBody>
      </p:sp>
      <p:sp>
        <p:nvSpPr>
          <p:cNvPr id="25" name="Shape 23"/>
          <p:cNvSpPr/>
          <p:nvPr/>
        </p:nvSpPr>
        <p:spPr>
          <a:xfrm>
            <a:off x="7396043" y="5761673"/>
            <a:ext cx="363736" cy="363736"/>
          </a:xfrm>
          <a:prstGeom prst="roundRect">
            <a:avLst>
              <a:gd name="adj" fmla="val 20006"/>
            </a:avLst>
          </a:prstGeom>
          <a:solidFill>
            <a:srgbClr val="283157"/>
          </a:solidFill>
          <a:ln w="1000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26" name="Text 24"/>
          <p:cNvSpPr/>
          <p:nvPr/>
        </p:nvSpPr>
        <p:spPr>
          <a:xfrm>
            <a:off x="7505462" y="5791914"/>
            <a:ext cx="144780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7"/>
              </a:lnSpc>
              <a:buNone/>
            </a:pPr>
            <a:r>
              <a:rPr lang="en-US" sz="191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6</a:t>
            </a:r>
            <a:endParaRPr lang="en-US" sz="1910" dirty="0"/>
          </a:p>
        </p:txBody>
      </p:sp>
      <p:sp>
        <p:nvSpPr>
          <p:cNvPr id="27" name="Text 25"/>
          <p:cNvSpPr/>
          <p:nvPr/>
        </p:nvSpPr>
        <p:spPr>
          <a:xfrm>
            <a:off x="7921466" y="5817156"/>
            <a:ext cx="2499360" cy="252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0"/>
              </a:lnSpc>
              <a:buNone/>
            </a:pPr>
            <a:r>
              <a:rPr lang="en-US" sz="159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Promotions and Attrition:</a:t>
            </a:r>
            <a:endParaRPr lang="en-US" sz="1592" dirty="0"/>
          </a:p>
        </p:txBody>
      </p:sp>
      <p:sp>
        <p:nvSpPr>
          <p:cNvPr id="28" name="Text 26"/>
          <p:cNvSpPr/>
          <p:nvPr/>
        </p:nvSpPr>
        <p:spPr>
          <a:xfrm>
            <a:off x="7921466" y="6231493"/>
            <a:ext cx="3234333" cy="1293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37"/>
              </a:lnSpc>
              <a:buNone/>
            </a:pPr>
            <a:r>
              <a:rPr lang="en-US" sz="127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longer time since the last promotion is associated with a higher attrition rate. Implementing a structured career progression plan can boost employee engagement and reduce turnover.</a:t>
            </a:r>
            <a:endParaRPr lang="en-US" sz="1273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0716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3203019" y="476845"/>
            <a:ext cx="7955280" cy="541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60"/>
              </a:lnSpc>
              <a:buNone/>
            </a:pPr>
            <a:r>
              <a:rPr lang="en-US" sz="3408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Solutions for Identified HR Challenges</a:t>
            </a:r>
            <a:endParaRPr lang="en-US" sz="3408" dirty="0"/>
          </a:p>
        </p:txBody>
      </p:sp>
      <p:sp>
        <p:nvSpPr>
          <p:cNvPr id="5" name="Shape 3"/>
          <p:cNvSpPr/>
          <p:nvPr/>
        </p:nvSpPr>
        <p:spPr>
          <a:xfrm>
            <a:off x="7297817" y="1364218"/>
            <a:ext cx="34528" cy="6388417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6" name="Shape 4"/>
          <p:cNvSpPr/>
          <p:nvPr/>
        </p:nvSpPr>
        <p:spPr>
          <a:xfrm>
            <a:off x="7509808" y="1676876"/>
            <a:ext cx="605909" cy="3452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7" name="Shape 5"/>
          <p:cNvSpPr/>
          <p:nvPr/>
        </p:nvSpPr>
        <p:spPr>
          <a:xfrm>
            <a:off x="7120354" y="1499473"/>
            <a:ext cx="389453" cy="389453"/>
          </a:xfrm>
          <a:prstGeom prst="roundRect">
            <a:avLst>
              <a:gd name="adj" fmla="val 20006"/>
            </a:avLst>
          </a:prstGeom>
          <a:solidFill>
            <a:srgbClr val="283157"/>
          </a:solidFill>
          <a:ln w="10716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8" name="Text 6"/>
          <p:cNvSpPr/>
          <p:nvPr/>
        </p:nvSpPr>
        <p:spPr>
          <a:xfrm>
            <a:off x="7254061" y="1531858"/>
            <a:ext cx="121920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6"/>
              </a:lnSpc>
              <a:buNone/>
            </a:pPr>
            <a:r>
              <a:rPr lang="en-US" sz="204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045" dirty="0"/>
          </a:p>
        </p:txBody>
      </p:sp>
      <p:sp>
        <p:nvSpPr>
          <p:cNvPr id="9" name="Text 7"/>
          <p:cNvSpPr/>
          <p:nvPr/>
        </p:nvSpPr>
        <p:spPr>
          <a:xfrm>
            <a:off x="8267343" y="1537335"/>
            <a:ext cx="3086100" cy="2705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0"/>
              </a:lnSpc>
              <a:buNone/>
            </a:pPr>
            <a:r>
              <a:rPr lang="en-US" sz="170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Focus on Retention Strategies</a:t>
            </a:r>
            <a:endParaRPr lang="en-US" sz="1704" dirty="0"/>
          </a:p>
        </p:txBody>
      </p:sp>
      <p:sp>
        <p:nvSpPr>
          <p:cNvPr id="10" name="Text 8"/>
          <p:cNvSpPr/>
          <p:nvPr/>
        </p:nvSpPr>
        <p:spPr>
          <a:xfrm>
            <a:off x="8267343" y="1980962"/>
            <a:ext cx="3159919" cy="1661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1"/>
              </a:lnSpc>
              <a:buNone/>
            </a:pPr>
            <a:r>
              <a:rPr lang="en-US" sz="136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Implement targeted retention initiatives such as personalized professional development plans, mentorship programs, and competitive compensation packages to reduce attrition.</a:t>
            </a:r>
            <a:endParaRPr lang="en-US" sz="1363" dirty="0"/>
          </a:p>
        </p:txBody>
      </p:sp>
      <p:sp>
        <p:nvSpPr>
          <p:cNvPr id="11" name="Shape 9"/>
          <p:cNvSpPr/>
          <p:nvPr/>
        </p:nvSpPr>
        <p:spPr>
          <a:xfrm>
            <a:off x="6514445" y="2542461"/>
            <a:ext cx="605909" cy="3452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2" name="Shape 10"/>
          <p:cNvSpPr/>
          <p:nvPr/>
        </p:nvSpPr>
        <p:spPr>
          <a:xfrm>
            <a:off x="7120354" y="2365058"/>
            <a:ext cx="389453" cy="389453"/>
          </a:xfrm>
          <a:prstGeom prst="roundRect">
            <a:avLst>
              <a:gd name="adj" fmla="val 20006"/>
            </a:avLst>
          </a:prstGeom>
          <a:solidFill>
            <a:srgbClr val="283157"/>
          </a:solidFill>
          <a:ln w="10716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3" name="Text 11"/>
          <p:cNvSpPr/>
          <p:nvPr/>
        </p:nvSpPr>
        <p:spPr>
          <a:xfrm>
            <a:off x="7235011" y="2397442"/>
            <a:ext cx="160020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6"/>
              </a:lnSpc>
              <a:buNone/>
            </a:pPr>
            <a:r>
              <a:rPr lang="en-US" sz="204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045" dirty="0"/>
          </a:p>
        </p:txBody>
      </p:sp>
      <p:sp>
        <p:nvSpPr>
          <p:cNvPr id="14" name="Text 12"/>
          <p:cNvSpPr/>
          <p:nvPr/>
        </p:nvSpPr>
        <p:spPr>
          <a:xfrm>
            <a:off x="4290179" y="2402919"/>
            <a:ext cx="2072640" cy="2705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30"/>
              </a:lnSpc>
              <a:buNone/>
            </a:pPr>
            <a:r>
              <a:rPr lang="en-US" sz="170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Promote Pay Equity</a:t>
            </a:r>
            <a:endParaRPr lang="en-US" sz="1704" dirty="0"/>
          </a:p>
        </p:txBody>
      </p:sp>
      <p:sp>
        <p:nvSpPr>
          <p:cNvPr id="15" name="Text 13"/>
          <p:cNvSpPr/>
          <p:nvPr/>
        </p:nvSpPr>
        <p:spPr>
          <a:xfrm>
            <a:off x="3203019" y="2846546"/>
            <a:ext cx="3159800" cy="1661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81"/>
              </a:lnSpc>
              <a:buNone/>
            </a:pPr>
            <a:r>
              <a:rPr lang="en-US" sz="136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Conduct a thorough compensation analysis to identify and resolve gender pay gaps. Develop transparent pay policies and provide equal opportunities for career growth.</a:t>
            </a:r>
            <a:endParaRPr lang="en-US" sz="1363" dirty="0"/>
          </a:p>
        </p:txBody>
      </p:sp>
      <p:sp>
        <p:nvSpPr>
          <p:cNvPr id="16" name="Shape 14"/>
          <p:cNvSpPr/>
          <p:nvPr/>
        </p:nvSpPr>
        <p:spPr>
          <a:xfrm>
            <a:off x="7509808" y="4301490"/>
            <a:ext cx="605909" cy="3452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7" name="Shape 15"/>
          <p:cNvSpPr/>
          <p:nvPr/>
        </p:nvSpPr>
        <p:spPr>
          <a:xfrm>
            <a:off x="7120354" y="4124087"/>
            <a:ext cx="389453" cy="389453"/>
          </a:xfrm>
          <a:prstGeom prst="roundRect">
            <a:avLst>
              <a:gd name="adj" fmla="val 20006"/>
            </a:avLst>
          </a:prstGeom>
          <a:solidFill>
            <a:srgbClr val="283157"/>
          </a:solidFill>
          <a:ln w="10716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18" name="Text 16"/>
          <p:cNvSpPr/>
          <p:nvPr/>
        </p:nvSpPr>
        <p:spPr>
          <a:xfrm>
            <a:off x="7242631" y="4156472"/>
            <a:ext cx="144780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6"/>
              </a:lnSpc>
              <a:buNone/>
            </a:pPr>
            <a:r>
              <a:rPr lang="en-US" sz="204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045" dirty="0"/>
          </a:p>
        </p:txBody>
      </p:sp>
      <p:sp>
        <p:nvSpPr>
          <p:cNvPr id="19" name="Text 17"/>
          <p:cNvSpPr/>
          <p:nvPr/>
        </p:nvSpPr>
        <p:spPr>
          <a:xfrm>
            <a:off x="8267343" y="4161949"/>
            <a:ext cx="3159919" cy="541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30"/>
              </a:lnSpc>
              <a:buNone/>
            </a:pPr>
            <a:r>
              <a:rPr lang="en-US" sz="170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Revamp Performance Management</a:t>
            </a:r>
            <a:endParaRPr lang="en-US" sz="1704" dirty="0"/>
          </a:p>
        </p:txBody>
      </p:sp>
      <p:sp>
        <p:nvSpPr>
          <p:cNvPr id="20" name="Text 18"/>
          <p:cNvSpPr/>
          <p:nvPr/>
        </p:nvSpPr>
        <p:spPr>
          <a:xfrm>
            <a:off x="8267343" y="4876086"/>
            <a:ext cx="3159919" cy="13846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1"/>
              </a:lnSpc>
              <a:buNone/>
            </a:pPr>
            <a:r>
              <a:rPr lang="en-US" sz="136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Enhance performance appraisal processes by introducing regular feedback sessions, setting SMART goals, and aligning individual objectives with organizational goals.</a:t>
            </a:r>
            <a:endParaRPr lang="en-US" sz="1363" dirty="0"/>
          </a:p>
        </p:txBody>
      </p:sp>
      <p:sp>
        <p:nvSpPr>
          <p:cNvPr id="21" name="Shape 19"/>
          <p:cNvSpPr/>
          <p:nvPr/>
        </p:nvSpPr>
        <p:spPr>
          <a:xfrm>
            <a:off x="6514445" y="5613797"/>
            <a:ext cx="605909" cy="3452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22" name="Shape 20"/>
          <p:cNvSpPr/>
          <p:nvPr/>
        </p:nvSpPr>
        <p:spPr>
          <a:xfrm>
            <a:off x="7120354" y="5436394"/>
            <a:ext cx="389453" cy="389453"/>
          </a:xfrm>
          <a:prstGeom prst="roundRect">
            <a:avLst>
              <a:gd name="adj" fmla="val 20006"/>
            </a:avLst>
          </a:prstGeom>
          <a:solidFill>
            <a:srgbClr val="283157"/>
          </a:solidFill>
          <a:ln w="10716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23" name="Text 21"/>
          <p:cNvSpPr/>
          <p:nvPr/>
        </p:nvSpPr>
        <p:spPr>
          <a:xfrm>
            <a:off x="7235011" y="5468779"/>
            <a:ext cx="160020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6"/>
              </a:lnSpc>
              <a:buNone/>
            </a:pPr>
            <a:r>
              <a:rPr lang="en-US" sz="204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045" dirty="0"/>
          </a:p>
        </p:txBody>
      </p:sp>
      <p:sp>
        <p:nvSpPr>
          <p:cNvPr id="24" name="Text 22"/>
          <p:cNvSpPr/>
          <p:nvPr/>
        </p:nvSpPr>
        <p:spPr>
          <a:xfrm>
            <a:off x="3215759" y="5474256"/>
            <a:ext cx="3147060" cy="2705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30"/>
              </a:lnSpc>
              <a:buNone/>
            </a:pPr>
            <a:r>
              <a:rPr lang="en-US" sz="170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Invest in Employee Well-being</a:t>
            </a:r>
            <a:endParaRPr lang="en-US" sz="1704" dirty="0"/>
          </a:p>
        </p:txBody>
      </p:sp>
      <p:sp>
        <p:nvSpPr>
          <p:cNvPr id="25" name="Text 23"/>
          <p:cNvSpPr/>
          <p:nvPr/>
        </p:nvSpPr>
        <p:spPr>
          <a:xfrm>
            <a:off x="3203019" y="5917883"/>
            <a:ext cx="3159800" cy="1661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81"/>
              </a:lnSpc>
              <a:buNone/>
            </a:pPr>
            <a:r>
              <a:rPr lang="en-US" sz="136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Offer wellness programs, flexible work arrangements, and initiatives that promote work-life balance. Foster an inclusive and supportive work environment to enhance employee satisfaction.</a:t>
            </a:r>
            <a:endParaRPr lang="en-US" sz="1363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2162056" y="596979"/>
            <a:ext cx="8999220" cy="678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9"/>
              </a:lnSpc>
              <a:buNone/>
            </a:pPr>
            <a:r>
              <a:rPr lang="en-US" sz="427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Unleash the Power of HR Analytics</a:t>
            </a:r>
            <a:endParaRPr lang="en-US" sz="4271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056" y="1708904"/>
            <a:ext cx="3218498" cy="198917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62056" y="3969187"/>
            <a:ext cx="2933700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Data-Driven Decisions</a:t>
            </a:r>
            <a:endParaRPr lang="en-US" sz="2136" dirty="0"/>
          </a:p>
        </p:txBody>
      </p:sp>
      <p:sp>
        <p:nvSpPr>
          <p:cNvPr id="7" name="Text 4"/>
          <p:cNvSpPr/>
          <p:nvPr/>
        </p:nvSpPr>
        <p:spPr>
          <a:xfrm>
            <a:off x="2162056" y="4525089"/>
            <a:ext cx="3218498" cy="2082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With HR analytics, organizations can make data-driven decisions to optimize talent management strategies and drive overall business success.</a:t>
            </a:r>
            <a:endParaRPr lang="en-US" sz="170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951" y="1708904"/>
            <a:ext cx="3218498" cy="198917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05951" y="3969187"/>
            <a:ext cx="3218498" cy="1016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Insights for Organizational Performance</a:t>
            </a:r>
            <a:endParaRPr lang="en-US" sz="2136" dirty="0"/>
          </a:p>
        </p:txBody>
      </p:sp>
      <p:sp>
        <p:nvSpPr>
          <p:cNvPr id="10" name="Text 6"/>
          <p:cNvSpPr/>
          <p:nvPr/>
        </p:nvSpPr>
        <p:spPr>
          <a:xfrm>
            <a:off x="5705951" y="5203031"/>
            <a:ext cx="3218498" cy="2429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HR analytics provides valuable insights into HR metrics, enabling organizations to enhance workforce productivity, reduce costs, and improve overall organizational effectiveness.</a:t>
            </a:r>
            <a:endParaRPr lang="en-US" sz="170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847" y="1708904"/>
            <a:ext cx="3218498" cy="198917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49847" y="3969187"/>
            <a:ext cx="3218498" cy="677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Cross-Functional Collaboration</a:t>
            </a:r>
            <a:endParaRPr lang="en-US" sz="2136" dirty="0"/>
          </a:p>
        </p:txBody>
      </p:sp>
      <p:sp>
        <p:nvSpPr>
          <p:cNvPr id="13" name="Text 8"/>
          <p:cNvSpPr/>
          <p:nvPr/>
        </p:nvSpPr>
        <p:spPr>
          <a:xfrm>
            <a:off x="9249847" y="4864060"/>
            <a:ext cx="3218498" cy="2429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Effective utilization of HR analytics requires collaboration among HR, data analytics teams, and business leaders to identify trends, patterns, and actionable insights.</a:t>
            </a:r>
            <a:endParaRPr lang="en-US" sz="1708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Custom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Abhijeet Shukla</cp:lastModifiedBy>
  <cp:revision>2</cp:revision>
  <dcterms:created xsi:type="dcterms:W3CDTF">2023-11-26T15:10:56Z</dcterms:created>
  <dcterms:modified xsi:type="dcterms:W3CDTF">2023-11-26T15:35:37Z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2023-11-26T15:35:37Z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501a6f0b-b4e4-4373-9c7e-b0a7bfbd3648</vt:lpwstr>
  </property>
  <property fmtid="{D5CDD505-2E9C-101B-9397-08002B2CF9AE}" pid="7" name="MSIP_Label_defa4170-0d19-0005-0004-bc88714345d2_ActionId">
    <vt:lpwstr>ed7e917f-8070-43bb-afd8-e1c16e66d15c</vt:lpwstr>
  </property>
  <property fmtid="{D5CDD505-2E9C-101B-9397-08002B2CF9AE}" pid="8" name="MSIP_Label_defa4170-0d19-0005-0004-bc88714345d2_ContentBits">
    <vt:lpwstr>0</vt:lpwstr>
  </property>
</Properties>
</file>