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4630400" cy="8229600"/>
  <p:notesSz cx="14630400" cy="8229600"/>
  <p:embeddedFontLst>
    <p:embeddedFont>
      <p:font typeface="PSKPQI+ArialMT"/>
      <p:regular r:id="rId30"/>
    </p:embeddedFont>
    <p:embeddedFont>
      <p:font typeface="EGWMIC+Avenir-Book"/>
      <p:regular r:id="rId31"/>
    </p:embeddedFont>
    <p:embeddedFont>
      <p:font typeface="BVFVIM+Merriweather-Light"/>
      <p:regular r:id="rId32"/>
    </p:embeddedFont>
    <p:embeddedFont>
      <p:font typeface="QAWHUR+Merriweather-Regular,Bold"/>
      <p:regular r:id="rId33"/>
    </p:embeddedFont>
    <p:embeddedFont>
      <p:font typeface="OSLFAD+Arial-ItalicMT"/>
      <p:regular r:id="rId34"/>
    </p:embeddedFont>
    <p:embeddedFont>
      <p:font typeface="WRQBTM+Arial-BoldMT"/>
      <p:regular r:id="rId35"/>
    </p:embeddedFont>
    <p:embeddedFont>
      <p:font typeface="GLQFMW+Avenir-Book,Bold"/>
      <p:regular r:id="rId3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font" Target="fonts/font1.fntdata" /><Relationship Id="rId31" Type="http://schemas.openxmlformats.org/officeDocument/2006/relationships/font" Target="fonts/font2.fntdata" /><Relationship Id="rId32" Type="http://schemas.openxmlformats.org/officeDocument/2006/relationships/font" Target="fonts/font3.fntdata" /><Relationship Id="rId33" Type="http://schemas.openxmlformats.org/officeDocument/2006/relationships/font" Target="fonts/font4.fntdata" /><Relationship Id="rId34" Type="http://schemas.openxmlformats.org/officeDocument/2006/relationships/font" Target="fonts/font5.fntdata" /><Relationship Id="rId35" Type="http://schemas.openxmlformats.org/officeDocument/2006/relationships/font" Target="fonts/font6.fntdata" /><Relationship Id="rId36" Type="http://schemas.openxmlformats.org/officeDocument/2006/relationships/font" Target="fonts/font7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97038" y="2458746"/>
            <a:ext cx="10579605" cy="719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62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002060"/>
                </a:solidFill>
                <a:latin typeface="PSKPQI+ArialMT"/>
                <a:cs typeface="PSKPQI+ArialMT"/>
              </a:rPr>
              <a:t>Data</a:t>
            </a:r>
            <a:r>
              <a:rPr dirty="0" sz="4800" spc="21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800">
                <a:solidFill>
                  <a:srgbClr val="002060"/>
                </a:solidFill>
                <a:latin typeface="PSKPQI+ArialMT"/>
                <a:cs typeface="PSKPQI+ArialMT"/>
              </a:rPr>
              <a:t>Visualization</a:t>
            </a:r>
            <a:r>
              <a:rPr dirty="0" sz="4800" spc="-52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800">
                <a:solidFill>
                  <a:srgbClr val="002060"/>
                </a:solidFill>
                <a:latin typeface="PSKPQI+ArialMT"/>
                <a:cs typeface="PSKPQI+ArialMT"/>
              </a:rPr>
              <a:t>on</a:t>
            </a:r>
            <a:r>
              <a:rPr dirty="0" sz="48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800">
                <a:solidFill>
                  <a:srgbClr val="002060"/>
                </a:solidFill>
                <a:latin typeface="PSKPQI+ArialMT"/>
                <a:cs typeface="PSKPQI+ArialMT"/>
              </a:rPr>
              <a:t>Covid-19</a:t>
            </a:r>
            <a:r>
              <a:rPr dirty="0" sz="48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800">
                <a:solidFill>
                  <a:srgbClr val="002060"/>
                </a:solidFill>
                <a:latin typeface="PSKPQI+ArialMT"/>
                <a:cs typeface="PSKPQI+ArialMT"/>
              </a:rPr>
              <a:t>Deaths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1875" y="4610013"/>
            <a:ext cx="6661336" cy="1941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97"/>
              </a:lnSpc>
              <a:spcBef>
                <a:spcPts val="0"/>
              </a:spcBef>
              <a:spcAft>
                <a:spcPts val="0"/>
              </a:spcAft>
            </a:pPr>
            <a:r>
              <a:rPr dirty="0" sz="2750" spc="11">
                <a:solidFill>
                  <a:srgbClr val="3a3f50"/>
                </a:solidFill>
                <a:latin typeface="EGWMIC+Avenir-Book"/>
                <a:cs typeface="EGWMIC+Avenir-Book"/>
              </a:rPr>
              <a:t>Presented</a:t>
            </a:r>
            <a:r>
              <a:rPr dirty="0" sz="2750" spc="10">
                <a:solidFill>
                  <a:srgbClr val="3a3f50"/>
                </a:solidFill>
                <a:latin typeface="EGWMIC+Avenir-Book"/>
                <a:cs typeface="EGWMIC+Avenir-Book"/>
              </a:rPr>
              <a:t> </a:t>
            </a:r>
            <a:r>
              <a:rPr dirty="0" sz="2750" spc="14">
                <a:solidFill>
                  <a:srgbClr val="3a3f50"/>
                </a:solidFill>
                <a:latin typeface="EGWMIC+Avenir-Book"/>
                <a:cs typeface="EGWMIC+Avenir-Book"/>
              </a:rPr>
              <a:t>By:</a:t>
            </a:r>
          </a:p>
          <a:p>
            <a:pPr marL="0" marR="0">
              <a:lnSpc>
                <a:spcPts val="2997"/>
              </a:lnSpc>
              <a:spcBef>
                <a:spcPts val="0"/>
              </a:spcBef>
              <a:spcAft>
                <a:spcPts val="0"/>
              </a:spcAft>
            </a:pPr>
            <a:r>
              <a:rPr dirty="0" sz="2750" spc="11">
                <a:solidFill>
                  <a:srgbClr val="3a3f50"/>
                </a:solidFill>
                <a:latin typeface="EGWMIC+Avenir-Book"/>
                <a:cs typeface="EGWMIC+Avenir-Book"/>
              </a:rPr>
              <a:t>Jasleen</a:t>
            </a:r>
            <a:r>
              <a:rPr dirty="0" sz="2750">
                <a:solidFill>
                  <a:srgbClr val="3a3f50"/>
                </a:solidFill>
                <a:latin typeface="EGWMIC+Avenir-Book"/>
                <a:cs typeface="EGWMIC+Avenir-Book"/>
              </a:rPr>
              <a:t> </a:t>
            </a:r>
            <a:r>
              <a:rPr dirty="0" sz="2750" spc="14">
                <a:solidFill>
                  <a:srgbClr val="3a3f50"/>
                </a:solidFill>
                <a:latin typeface="EGWMIC+Avenir-Book"/>
                <a:cs typeface="EGWMIC+Avenir-Book"/>
              </a:rPr>
              <a:t>Kaur</a:t>
            </a:r>
            <a:r>
              <a:rPr dirty="0" sz="2750">
                <a:solidFill>
                  <a:srgbClr val="3a3f50"/>
                </a:solidFill>
                <a:latin typeface="EGWMIC+Avenir-Book"/>
                <a:cs typeface="EGWMIC+Avenir-Book"/>
              </a:rPr>
              <a:t> </a:t>
            </a:r>
            <a:r>
              <a:rPr dirty="0" sz="2750" spc="11">
                <a:solidFill>
                  <a:srgbClr val="3a3f50"/>
                </a:solidFill>
                <a:latin typeface="EGWMIC+Avenir-Book"/>
                <a:cs typeface="EGWMIC+Avenir-Book"/>
              </a:rPr>
              <a:t>Kukreja</a:t>
            </a:r>
            <a:r>
              <a:rPr dirty="0" sz="2750">
                <a:solidFill>
                  <a:srgbClr val="3a3f50"/>
                </a:solidFill>
                <a:latin typeface="EGWMIC+Avenir-Book"/>
                <a:cs typeface="EGWMIC+Avenir-Book"/>
              </a:rPr>
              <a:t> </a:t>
            </a:r>
            <a:r>
              <a:rPr dirty="0" sz="2750" spc="12">
                <a:solidFill>
                  <a:srgbClr val="3a3f50"/>
                </a:solidFill>
                <a:latin typeface="EGWMIC+Avenir-Book"/>
                <a:cs typeface="EGWMIC+Avenir-Book"/>
              </a:rPr>
              <a:t>(C0861810)</a:t>
            </a:r>
          </a:p>
          <a:p>
            <a:pPr marL="0" marR="0">
              <a:lnSpc>
                <a:spcPts val="2997"/>
              </a:lnSpc>
              <a:spcBef>
                <a:spcPts val="0"/>
              </a:spcBef>
              <a:spcAft>
                <a:spcPts val="0"/>
              </a:spcAft>
            </a:pPr>
            <a:r>
              <a:rPr dirty="0" sz="2750" spc="10">
                <a:solidFill>
                  <a:srgbClr val="3a3f50"/>
                </a:solidFill>
                <a:latin typeface="EGWMIC+Avenir-Book"/>
                <a:cs typeface="EGWMIC+Avenir-Book"/>
              </a:rPr>
              <a:t>Srikanth</a:t>
            </a:r>
            <a:r>
              <a:rPr dirty="0" sz="2750" spc="10">
                <a:solidFill>
                  <a:srgbClr val="3a3f50"/>
                </a:solidFill>
                <a:latin typeface="EGWMIC+Avenir-Book"/>
                <a:cs typeface="EGWMIC+Avenir-Book"/>
              </a:rPr>
              <a:t> </a:t>
            </a:r>
            <a:r>
              <a:rPr dirty="0" sz="2750" spc="12">
                <a:solidFill>
                  <a:srgbClr val="3a3f50"/>
                </a:solidFill>
                <a:latin typeface="EGWMIC+Avenir-Book"/>
                <a:cs typeface="EGWMIC+Avenir-Book"/>
              </a:rPr>
              <a:t>Macharla</a:t>
            </a:r>
            <a:r>
              <a:rPr dirty="0" sz="2750">
                <a:solidFill>
                  <a:srgbClr val="3a3f50"/>
                </a:solidFill>
                <a:latin typeface="EGWMIC+Avenir-Book"/>
                <a:cs typeface="EGWMIC+Avenir-Book"/>
              </a:rPr>
              <a:t> </a:t>
            </a:r>
            <a:r>
              <a:rPr dirty="0" sz="2750" spc="12">
                <a:solidFill>
                  <a:srgbClr val="3a3f50"/>
                </a:solidFill>
                <a:latin typeface="EGWMIC+Avenir-Book"/>
                <a:cs typeface="EGWMIC+Avenir-Book"/>
              </a:rPr>
              <a:t>(C0859761)</a:t>
            </a:r>
          </a:p>
          <a:p>
            <a:pPr marL="0" marR="0">
              <a:lnSpc>
                <a:spcPts val="2997"/>
              </a:lnSpc>
              <a:spcBef>
                <a:spcPts val="0"/>
              </a:spcBef>
              <a:spcAft>
                <a:spcPts val="0"/>
              </a:spcAft>
            </a:pPr>
            <a:r>
              <a:rPr dirty="0" sz="2750" spc="12">
                <a:solidFill>
                  <a:srgbClr val="3a3f50"/>
                </a:solidFill>
                <a:latin typeface="EGWMIC+Avenir-Book"/>
                <a:cs typeface="EGWMIC+Avenir-Book"/>
              </a:rPr>
              <a:t>Venkateswara</a:t>
            </a:r>
            <a:r>
              <a:rPr dirty="0" sz="2750">
                <a:solidFill>
                  <a:srgbClr val="3a3f50"/>
                </a:solidFill>
                <a:latin typeface="EGWMIC+Avenir-Book"/>
                <a:cs typeface="EGWMIC+Avenir-Book"/>
              </a:rPr>
              <a:t> </a:t>
            </a:r>
            <a:r>
              <a:rPr dirty="0" sz="2750" spc="14">
                <a:solidFill>
                  <a:srgbClr val="3a3f50"/>
                </a:solidFill>
                <a:latin typeface="EGWMIC+Avenir-Book"/>
                <a:cs typeface="EGWMIC+Avenir-Book"/>
              </a:rPr>
              <a:t>Rao</a:t>
            </a:r>
            <a:r>
              <a:rPr dirty="0" sz="2750">
                <a:solidFill>
                  <a:srgbClr val="3a3f50"/>
                </a:solidFill>
                <a:latin typeface="EGWMIC+Avenir-Book"/>
                <a:cs typeface="EGWMIC+Avenir-Book"/>
              </a:rPr>
              <a:t> </a:t>
            </a:r>
            <a:r>
              <a:rPr dirty="0" sz="2750" spc="15">
                <a:solidFill>
                  <a:srgbClr val="3a3f50"/>
                </a:solidFill>
                <a:latin typeface="EGWMIC+Avenir-Book"/>
                <a:cs typeface="EGWMIC+Avenir-Book"/>
              </a:rPr>
              <a:t>Konamki</a:t>
            </a:r>
            <a:r>
              <a:rPr dirty="0" sz="2750">
                <a:solidFill>
                  <a:srgbClr val="3a3f50"/>
                </a:solidFill>
                <a:latin typeface="EGWMIC+Avenir-Book"/>
                <a:cs typeface="EGWMIC+Avenir-Book"/>
              </a:rPr>
              <a:t> </a:t>
            </a:r>
            <a:r>
              <a:rPr dirty="0" sz="2750" spc="12">
                <a:solidFill>
                  <a:srgbClr val="3a3f50"/>
                </a:solidFill>
                <a:latin typeface="EGWMIC+Avenir-Book"/>
                <a:cs typeface="EGWMIC+Avenir-Book"/>
              </a:rPr>
              <a:t>(C0860523)</a:t>
            </a:r>
          </a:p>
          <a:p>
            <a:pPr marL="0" marR="0">
              <a:lnSpc>
                <a:spcPts val="2997"/>
              </a:lnSpc>
              <a:spcBef>
                <a:spcPts val="0"/>
              </a:spcBef>
              <a:spcAft>
                <a:spcPts val="0"/>
              </a:spcAft>
            </a:pPr>
            <a:r>
              <a:rPr dirty="0" sz="2750" spc="12">
                <a:solidFill>
                  <a:srgbClr val="3a3f50"/>
                </a:solidFill>
                <a:latin typeface="EGWMIC+Avenir-Book"/>
                <a:cs typeface="EGWMIC+Avenir-Book"/>
              </a:rPr>
              <a:t>Venkata</a:t>
            </a:r>
            <a:r>
              <a:rPr dirty="0" sz="2750">
                <a:solidFill>
                  <a:srgbClr val="3a3f50"/>
                </a:solidFill>
                <a:latin typeface="EGWMIC+Avenir-Book"/>
                <a:cs typeface="EGWMIC+Avenir-Book"/>
              </a:rPr>
              <a:t> </a:t>
            </a:r>
            <a:r>
              <a:rPr dirty="0" sz="2750" spc="11">
                <a:solidFill>
                  <a:srgbClr val="3a3f50"/>
                </a:solidFill>
                <a:latin typeface="EGWMIC+Avenir-Book"/>
                <a:cs typeface="EGWMIC+Avenir-Book"/>
              </a:rPr>
              <a:t>Vishnu</a:t>
            </a:r>
            <a:r>
              <a:rPr dirty="0" sz="2750">
                <a:solidFill>
                  <a:srgbClr val="3a3f50"/>
                </a:solidFill>
                <a:latin typeface="EGWMIC+Avenir-Book"/>
                <a:cs typeface="EGWMIC+Avenir-Book"/>
              </a:rPr>
              <a:t> </a:t>
            </a:r>
            <a:r>
              <a:rPr dirty="0" sz="2750" spc="12">
                <a:solidFill>
                  <a:srgbClr val="3a3f50"/>
                </a:solidFill>
                <a:latin typeface="EGWMIC+Avenir-Book"/>
                <a:cs typeface="EGWMIC+Avenir-Book"/>
              </a:rPr>
              <a:t>Vardhan</a:t>
            </a:r>
            <a:r>
              <a:rPr dirty="0" sz="2750">
                <a:solidFill>
                  <a:srgbClr val="3a3f50"/>
                </a:solidFill>
                <a:latin typeface="EGWMIC+Avenir-Book"/>
                <a:cs typeface="EGWMIC+Avenir-Book"/>
              </a:rPr>
              <a:t> </a:t>
            </a:r>
            <a:r>
              <a:rPr dirty="0" sz="2750" spc="10">
                <a:solidFill>
                  <a:srgbClr val="3a3f50"/>
                </a:solidFill>
                <a:latin typeface="EGWMIC+Avenir-Book"/>
                <a:cs typeface="EGWMIC+Avenir-Book"/>
              </a:rPr>
              <a:t>Nalli</a:t>
            </a:r>
            <a:r>
              <a:rPr dirty="0" sz="2750">
                <a:solidFill>
                  <a:srgbClr val="3a3f50"/>
                </a:solidFill>
                <a:latin typeface="EGWMIC+Avenir-Book"/>
                <a:cs typeface="EGWMIC+Avenir-Book"/>
              </a:rPr>
              <a:t> </a:t>
            </a:r>
            <a:r>
              <a:rPr dirty="0" sz="2750" spc="12">
                <a:solidFill>
                  <a:srgbClr val="3a3f50"/>
                </a:solidFill>
                <a:latin typeface="EGWMIC+Avenir-Book"/>
                <a:cs typeface="EGWMIC+Avenir-Book"/>
              </a:rPr>
              <a:t>(C0858701)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0056" y="527524"/>
            <a:ext cx="5521909" cy="662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2060"/>
                </a:solidFill>
                <a:latin typeface="PSKPQI+ArialMT"/>
                <a:cs typeface="PSKPQI+ArialMT"/>
              </a:rPr>
              <a:t>The</a:t>
            </a:r>
            <a:r>
              <a:rPr dirty="0" sz="44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400">
                <a:solidFill>
                  <a:srgbClr val="002060"/>
                </a:solidFill>
                <a:latin typeface="PSKPQI+ArialMT"/>
                <a:cs typeface="PSKPQI+ArialMT"/>
              </a:rPr>
              <a:t>Creative</a:t>
            </a:r>
            <a:r>
              <a:rPr dirty="0" sz="44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400">
                <a:solidFill>
                  <a:srgbClr val="002060"/>
                </a:solidFill>
                <a:latin typeface="PSKPQI+ArialMT"/>
                <a:cs typeface="PSKPQI+ArialMT"/>
              </a:rPr>
              <a:t>Process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25979" y="2162444"/>
            <a:ext cx="1660397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2060"/>
                </a:solidFill>
                <a:latin typeface="PSKPQI+ArialMT"/>
                <a:cs typeface="PSKPQI+ArialMT"/>
              </a:rPr>
              <a:t>•</a:t>
            </a:r>
            <a:r>
              <a:rPr dirty="0" sz="3200" spc="204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3200">
                <a:solidFill>
                  <a:srgbClr val="002060"/>
                </a:solidFill>
                <a:latin typeface="PSKPQI+ArialMT"/>
                <a:cs typeface="PSKPQI+ArialMT"/>
              </a:rPr>
              <a:t>Maps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25979" y="2893964"/>
            <a:ext cx="2676459" cy="1955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2060"/>
                </a:solidFill>
                <a:latin typeface="PSKPQI+ArialMT"/>
                <a:cs typeface="PSKPQI+ArialMT"/>
              </a:rPr>
              <a:t>•</a:t>
            </a:r>
            <a:r>
              <a:rPr dirty="0" sz="3200" spc="204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3200">
                <a:solidFill>
                  <a:srgbClr val="002060"/>
                </a:solidFill>
                <a:latin typeface="PSKPQI+ArialMT"/>
                <a:cs typeface="PSKPQI+ArialMT"/>
              </a:rPr>
              <a:t>Bar</a:t>
            </a:r>
            <a:r>
              <a:rPr dirty="0" sz="32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3200">
                <a:solidFill>
                  <a:srgbClr val="002060"/>
                </a:solidFill>
                <a:latin typeface="PSKPQI+ArialMT"/>
                <a:cs typeface="PSKPQI+ArialMT"/>
              </a:rPr>
              <a:t>graph</a:t>
            </a:r>
          </a:p>
          <a:p>
            <a:pPr marL="0" marR="0">
              <a:lnSpc>
                <a:spcPts val="3575"/>
              </a:lnSpc>
              <a:spcBef>
                <a:spcPts val="2135"/>
              </a:spcBef>
              <a:spcAft>
                <a:spcPts val="0"/>
              </a:spcAft>
            </a:pPr>
            <a:r>
              <a:rPr dirty="0" sz="3200">
                <a:solidFill>
                  <a:srgbClr val="002060"/>
                </a:solidFill>
                <a:latin typeface="PSKPQI+ArialMT"/>
                <a:cs typeface="PSKPQI+ArialMT"/>
              </a:rPr>
              <a:t>•</a:t>
            </a:r>
            <a:r>
              <a:rPr dirty="0" sz="3200" spc="204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3200">
                <a:solidFill>
                  <a:srgbClr val="002060"/>
                </a:solidFill>
                <a:latin typeface="PSKPQI+ArialMT"/>
                <a:cs typeface="PSKPQI+ArialMT"/>
              </a:rPr>
              <a:t>Line</a:t>
            </a:r>
            <a:r>
              <a:rPr dirty="0" sz="32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3200">
                <a:solidFill>
                  <a:srgbClr val="002060"/>
                </a:solidFill>
                <a:latin typeface="PSKPQI+ArialMT"/>
                <a:cs typeface="PSKPQI+ArialMT"/>
              </a:rPr>
              <a:t>Graph</a:t>
            </a:r>
          </a:p>
          <a:p>
            <a:pPr marL="0" marR="0">
              <a:lnSpc>
                <a:spcPts val="3575"/>
              </a:lnSpc>
              <a:spcBef>
                <a:spcPts val="2185"/>
              </a:spcBef>
              <a:spcAft>
                <a:spcPts val="0"/>
              </a:spcAft>
            </a:pPr>
            <a:r>
              <a:rPr dirty="0" sz="3200">
                <a:solidFill>
                  <a:srgbClr val="002060"/>
                </a:solidFill>
                <a:latin typeface="PSKPQI+ArialMT"/>
                <a:cs typeface="PSKPQI+ArialMT"/>
              </a:rPr>
              <a:t>•</a:t>
            </a:r>
            <a:r>
              <a:rPr dirty="0" sz="3200" spc="204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3200">
                <a:solidFill>
                  <a:srgbClr val="002060"/>
                </a:solidFill>
                <a:latin typeface="PSKPQI+ArialMT"/>
                <a:cs typeface="PSKPQI+ArialMT"/>
              </a:rPr>
              <a:t>Dashboard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05984" y="1930958"/>
            <a:ext cx="1580951" cy="690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Maps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0056" y="525906"/>
            <a:ext cx="1549896" cy="6765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Maps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05984" y="1930958"/>
            <a:ext cx="2845651" cy="690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Bar</a:t>
            </a: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Graph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0056" y="525906"/>
            <a:ext cx="2787101" cy="6765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Bar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Graph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05984" y="1930958"/>
            <a:ext cx="2912249" cy="690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Line</a:t>
            </a: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graph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0056" y="529141"/>
            <a:ext cx="2852947" cy="6481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03"/>
              </a:lnSpc>
              <a:spcBef>
                <a:spcPts val="0"/>
              </a:spcBef>
              <a:spcAft>
                <a:spcPts val="0"/>
              </a:spcAft>
            </a:pPr>
            <a:r>
              <a:rPr dirty="0" sz="4300">
                <a:solidFill>
                  <a:srgbClr val="002060"/>
                </a:solidFill>
                <a:latin typeface="PSKPQI+ArialMT"/>
                <a:cs typeface="PSKPQI+ArialMT"/>
              </a:rPr>
              <a:t>Line</a:t>
            </a:r>
            <a:r>
              <a:rPr dirty="0" sz="43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300">
                <a:solidFill>
                  <a:srgbClr val="002060"/>
                </a:solidFill>
                <a:latin typeface="PSKPQI+ArialMT"/>
                <a:cs typeface="PSKPQI+ArialMT"/>
              </a:rPr>
              <a:t>Graph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077" y="2637092"/>
            <a:ext cx="4404305" cy="690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Dashboard</a:t>
            </a: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Flow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0056" y="525906"/>
            <a:ext cx="5708609" cy="6765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What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is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a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dashboard?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37481" y="1213110"/>
            <a:ext cx="5408127" cy="3839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21" marR="0">
              <a:lnSpc>
                <a:spcPts val="4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“A</a:t>
            </a: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dashboard</a:t>
            </a: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is</a:t>
            </a: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a</a:t>
            </a: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visual</a:t>
            </a:r>
          </a:p>
          <a:p>
            <a:pPr marL="25421" marR="0">
              <a:lnSpc>
                <a:spcPts val="4030"/>
              </a:lnSpc>
              <a:spcBef>
                <a:spcPts val="50"/>
              </a:spcBef>
              <a:spcAft>
                <a:spcPts val="0"/>
              </a:spcAft>
            </a:pP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display</a:t>
            </a: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of</a:t>
            </a: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data</a:t>
            </a: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used</a:t>
            </a: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to</a:t>
            </a:r>
          </a:p>
          <a:p>
            <a:pPr marL="25421" marR="0">
              <a:lnSpc>
                <a:spcPts val="403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monitor</a:t>
            </a: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conditions</a:t>
            </a:r>
          </a:p>
          <a:p>
            <a:pPr marL="25421" marR="0">
              <a:lnSpc>
                <a:spcPts val="403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and/or</a:t>
            </a: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facilitate</a:t>
            </a:r>
          </a:p>
          <a:p>
            <a:pPr marL="25421" marR="0">
              <a:lnSpc>
                <a:spcPts val="4030"/>
              </a:lnSpc>
              <a:spcBef>
                <a:spcPts val="50"/>
              </a:spcBef>
              <a:spcAft>
                <a:spcPts val="0"/>
              </a:spcAft>
            </a:pPr>
            <a:r>
              <a:rPr dirty="0" sz="3350">
                <a:solidFill>
                  <a:srgbClr val="59879b"/>
                </a:solidFill>
                <a:latin typeface="QAWHUR+Merriweather-Regular,Bold"/>
                <a:cs typeface="QAWHUR+Merriweather-Regular,Bold"/>
              </a:rPr>
              <a:t>understanding</a:t>
            </a:r>
            <a:r>
              <a:rPr dirty="0" sz="3350">
                <a:solidFill>
                  <a:srgbClr val="59879b"/>
                </a:solidFill>
                <a:latin typeface="BVFVIM+Merriweather-Light"/>
                <a:cs typeface="BVFVIM+Merriweather-Light"/>
              </a:rPr>
              <a:t>”</a:t>
            </a:r>
          </a:p>
          <a:p>
            <a:pPr marL="0" marR="0">
              <a:lnSpc>
                <a:spcPts val="4290"/>
              </a:lnSpc>
              <a:spcBef>
                <a:spcPts val="729"/>
              </a:spcBef>
              <a:spcAft>
                <a:spcPts val="0"/>
              </a:spcAft>
            </a:pPr>
            <a:r>
              <a:rPr dirty="0" sz="3850">
                <a:solidFill>
                  <a:srgbClr val="404040"/>
                </a:solidFill>
                <a:latin typeface="OSLFAD+Arial-ItalicMT"/>
                <a:cs typeface="OSLFAD+Arial-ItalicMT"/>
              </a:rPr>
              <a:t>Big</a:t>
            </a:r>
            <a:r>
              <a:rPr dirty="0" sz="3850" spc="102">
                <a:solidFill>
                  <a:srgbClr val="404040"/>
                </a:solidFill>
                <a:latin typeface="OSLFAD+Arial-ItalicMT"/>
                <a:cs typeface="OSLFAD+Arial-ItalicMT"/>
              </a:rPr>
              <a:t> </a:t>
            </a:r>
            <a:r>
              <a:rPr dirty="0" sz="3850">
                <a:solidFill>
                  <a:srgbClr val="404040"/>
                </a:solidFill>
                <a:latin typeface="OSLFAD+Arial-ItalicMT"/>
                <a:cs typeface="OSLFAD+Arial-ItalicMT"/>
              </a:rPr>
              <a:t>Book</a:t>
            </a:r>
            <a:r>
              <a:rPr dirty="0" sz="3850" spc="104">
                <a:solidFill>
                  <a:srgbClr val="404040"/>
                </a:solidFill>
                <a:latin typeface="OSLFAD+Arial-ItalicMT"/>
                <a:cs typeface="OSLFAD+Arial-ItalicMT"/>
              </a:rPr>
              <a:t> </a:t>
            </a:r>
            <a:r>
              <a:rPr dirty="0" sz="3850">
                <a:solidFill>
                  <a:srgbClr val="404040"/>
                </a:solidFill>
                <a:latin typeface="OSLFAD+Arial-ItalicMT"/>
                <a:cs typeface="OSLFAD+Arial-ItalicMT"/>
              </a:rPr>
              <a:t>of</a:t>
            </a:r>
            <a:r>
              <a:rPr dirty="0" sz="3850" spc="101">
                <a:solidFill>
                  <a:srgbClr val="404040"/>
                </a:solidFill>
                <a:latin typeface="OSLFAD+Arial-ItalicMT"/>
                <a:cs typeface="OSLFAD+Arial-ItalicMT"/>
              </a:rPr>
              <a:t> </a:t>
            </a:r>
            <a:r>
              <a:rPr dirty="0" sz="3850">
                <a:solidFill>
                  <a:srgbClr val="404040"/>
                </a:solidFill>
                <a:latin typeface="OSLFAD+Arial-ItalicMT"/>
                <a:cs typeface="OSLFAD+Arial-ItalicMT"/>
              </a:rPr>
              <a:t>Dashboards</a:t>
            </a:r>
          </a:p>
          <a:p>
            <a:pPr marL="0" marR="0">
              <a:lnSpc>
                <a:spcPts val="4290"/>
              </a:lnSpc>
              <a:spcBef>
                <a:spcPts val="318"/>
              </a:spcBef>
              <a:spcAft>
                <a:spcPts val="0"/>
              </a:spcAft>
            </a:pPr>
            <a:r>
              <a:rPr dirty="0" sz="3850">
                <a:solidFill>
                  <a:srgbClr val="404040"/>
                </a:solidFill>
                <a:latin typeface="OSLFAD+Arial-ItalicMT"/>
                <a:cs typeface="OSLFAD+Arial-ItalicMT"/>
              </a:rPr>
              <a:t>(2017)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2931" y="1527520"/>
            <a:ext cx="6926682" cy="3463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“A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dashboard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is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a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visual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display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of</a:t>
            </a:r>
          </a:p>
          <a:p>
            <a:pPr marL="0" marR="0">
              <a:lnSpc>
                <a:spcPts val="38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the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most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important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information</a:t>
            </a:r>
          </a:p>
          <a:p>
            <a:pPr marL="0" marR="0">
              <a:lnSpc>
                <a:spcPts val="3839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needed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to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achieve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one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or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more</a:t>
            </a:r>
          </a:p>
          <a:p>
            <a:pPr marL="0" marR="0">
              <a:lnSpc>
                <a:spcPts val="38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objectives;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consolidated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and</a:t>
            </a:r>
          </a:p>
          <a:p>
            <a:pPr marL="0" marR="0">
              <a:lnSpc>
                <a:spcPts val="3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arranged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on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a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single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screen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so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the</a:t>
            </a:r>
          </a:p>
          <a:p>
            <a:pPr marL="0" marR="0">
              <a:lnSpc>
                <a:spcPts val="3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information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can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be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monitored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at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a</a:t>
            </a:r>
          </a:p>
          <a:p>
            <a:pPr marL="0" marR="0">
              <a:lnSpc>
                <a:spcPts val="38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3200">
                <a:solidFill>
                  <a:srgbClr val="59879b"/>
                </a:solidFill>
                <a:latin typeface="BVFVIM+Merriweather-Light"/>
                <a:cs typeface="BVFVIM+Merriweather-Light"/>
              </a:rPr>
              <a:t>glance.”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15738" y="4720380"/>
            <a:ext cx="2844470" cy="10975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02060"/>
                </a:solidFill>
                <a:latin typeface="OSLFAD+Arial-ItalicMT"/>
                <a:cs typeface="OSLFAD+Arial-ItalicMT"/>
              </a:rPr>
              <a:t>Stephen</a:t>
            </a:r>
            <a:r>
              <a:rPr dirty="0" sz="3600" spc="98">
                <a:solidFill>
                  <a:srgbClr val="002060"/>
                </a:solidFill>
                <a:latin typeface="OSLFAD+Arial-ItalicMT"/>
                <a:cs typeface="OSLFAD+Arial-ItalicMT"/>
              </a:rPr>
              <a:t> </a:t>
            </a:r>
            <a:r>
              <a:rPr dirty="0" sz="3600">
                <a:solidFill>
                  <a:srgbClr val="002060"/>
                </a:solidFill>
                <a:latin typeface="OSLFAD+Arial-ItalicMT"/>
                <a:cs typeface="OSLFAD+Arial-ItalicMT"/>
              </a:rPr>
              <a:t>Few</a:t>
            </a:r>
          </a:p>
          <a:p>
            <a:pPr marL="0" marR="0">
              <a:lnSpc>
                <a:spcPts val="4021"/>
              </a:lnSpc>
              <a:spcBef>
                <a:spcPts val="298"/>
              </a:spcBef>
              <a:spcAft>
                <a:spcPts val="0"/>
              </a:spcAft>
            </a:pPr>
            <a:r>
              <a:rPr dirty="0" sz="3600">
                <a:solidFill>
                  <a:srgbClr val="002060"/>
                </a:solidFill>
                <a:latin typeface="OSLFAD+Arial-ItalicMT"/>
                <a:cs typeface="OSLFAD+Arial-ItalicMT"/>
              </a:rPr>
              <a:t>(2004)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0056" y="511347"/>
            <a:ext cx="10697836" cy="8042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032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 b="1">
                <a:solidFill>
                  <a:srgbClr val="002060"/>
                </a:solidFill>
                <a:latin typeface="WRQBTM+Arial-BoldMT"/>
                <a:cs typeface="WRQBTM+Arial-BoldMT"/>
              </a:rPr>
              <a:t>What</a:t>
            </a:r>
            <a:r>
              <a:rPr dirty="0" sz="5400" b="1">
                <a:solidFill>
                  <a:srgbClr val="002060"/>
                </a:solidFill>
                <a:latin typeface="WRQBTM+Arial-BoldMT"/>
                <a:cs typeface="WRQBTM+Arial-BoldMT"/>
              </a:rPr>
              <a:t> </a:t>
            </a:r>
            <a:r>
              <a:rPr dirty="0" sz="5400" b="1">
                <a:solidFill>
                  <a:srgbClr val="002060"/>
                </a:solidFill>
                <a:latin typeface="WRQBTM+Arial-BoldMT"/>
                <a:cs typeface="WRQBTM+Arial-BoldMT"/>
              </a:rPr>
              <a:t>makes</a:t>
            </a:r>
            <a:r>
              <a:rPr dirty="0" sz="5400" b="1">
                <a:solidFill>
                  <a:srgbClr val="002060"/>
                </a:solidFill>
                <a:latin typeface="WRQBTM+Arial-BoldMT"/>
                <a:cs typeface="WRQBTM+Arial-BoldMT"/>
              </a:rPr>
              <a:t> </a:t>
            </a:r>
            <a:r>
              <a:rPr dirty="0" sz="5400" b="1">
                <a:solidFill>
                  <a:srgbClr val="002060"/>
                </a:solidFill>
                <a:latin typeface="WRQBTM+Arial-BoldMT"/>
                <a:cs typeface="WRQBTM+Arial-BoldMT"/>
              </a:rPr>
              <a:t>a</a:t>
            </a:r>
            <a:r>
              <a:rPr dirty="0" sz="5400" b="1">
                <a:solidFill>
                  <a:srgbClr val="002060"/>
                </a:solidFill>
                <a:latin typeface="WRQBTM+Arial-BoldMT"/>
                <a:cs typeface="WRQBTM+Arial-BoldMT"/>
              </a:rPr>
              <a:t> </a:t>
            </a:r>
            <a:r>
              <a:rPr dirty="0" sz="5400" b="1">
                <a:solidFill>
                  <a:srgbClr val="002060"/>
                </a:solidFill>
                <a:latin typeface="WRQBTM+Arial-BoldMT"/>
                <a:cs typeface="WRQBTM+Arial-BoldMT"/>
              </a:rPr>
              <a:t>good</a:t>
            </a:r>
            <a:r>
              <a:rPr dirty="0" sz="5400" b="1">
                <a:solidFill>
                  <a:srgbClr val="002060"/>
                </a:solidFill>
                <a:latin typeface="WRQBTM+Arial-BoldMT"/>
                <a:cs typeface="WRQBTM+Arial-BoldMT"/>
              </a:rPr>
              <a:t> </a:t>
            </a:r>
            <a:r>
              <a:rPr dirty="0" sz="5400" b="1">
                <a:solidFill>
                  <a:srgbClr val="002060"/>
                </a:solidFill>
                <a:latin typeface="WRQBTM+Arial-BoldMT"/>
                <a:cs typeface="WRQBTM+Arial-BoldMT"/>
              </a:rPr>
              <a:t>dashboard?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1482" y="1999617"/>
            <a:ext cx="5418936" cy="477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5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•</a:t>
            </a:r>
            <a:r>
              <a:rPr dirty="0" sz="3200" spc="111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Answers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a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set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of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questions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1482" y="2487297"/>
            <a:ext cx="9960050" cy="38907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5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•</a:t>
            </a:r>
            <a:r>
              <a:rPr dirty="0" sz="3200" spc="111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Follows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a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flow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and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invites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interactivity</a:t>
            </a:r>
          </a:p>
          <a:p>
            <a:pPr marL="0" marR="0">
              <a:lnSpc>
                <a:spcPts val="3455"/>
              </a:lnSpc>
              <a:spcBef>
                <a:spcPts val="333"/>
              </a:spcBef>
              <a:spcAft>
                <a:spcPts val="0"/>
              </a:spcAft>
            </a:pP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•</a:t>
            </a:r>
            <a:r>
              <a:rPr dirty="0" sz="3200" spc="111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Condensed;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primarily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in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the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form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of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summaries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and</a:t>
            </a:r>
          </a:p>
          <a:p>
            <a:pPr marL="457200" marR="0">
              <a:lnSpc>
                <a:spcPts val="3455"/>
              </a:lnSpc>
              <a:spcBef>
                <a:spcPts val="333"/>
              </a:spcBef>
              <a:spcAft>
                <a:spcPts val="0"/>
              </a:spcAft>
            </a:pP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exceptions</a:t>
            </a:r>
          </a:p>
          <a:p>
            <a:pPr marL="0" marR="0">
              <a:lnSpc>
                <a:spcPts val="3455"/>
              </a:lnSpc>
              <a:spcBef>
                <a:spcPts val="384"/>
              </a:spcBef>
              <a:spcAft>
                <a:spcPts val="0"/>
              </a:spcAft>
            </a:pP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•</a:t>
            </a:r>
            <a:r>
              <a:rPr dirty="0" sz="3200" spc="111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Specific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to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and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customized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for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the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dashboard’s</a:t>
            </a:r>
          </a:p>
          <a:p>
            <a:pPr marL="457200" marR="0">
              <a:lnSpc>
                <a:spcPts val="3455"/>
              </a:lnSpc>
              <a:spcBef>
                <a:spcPts val="333"/>
              </a:spcBef>
              <a:spcAft>
                <a:spcPts val="0"/>
              </a:spcAft>
            </a:pP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audience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and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objectives</a:t>
            </a:r>
          </a:p>
          <a:p>
            <a:pPr marL="0" marR="0">
              <a:lnSpc>
                <a:spcPts val="3455"/>
              </a:lnSpc>
              <a:spcBef>
                <a:spcPts val="384"/>
              </a:spcBef>
              <a:spcAft>
                <a:spcPts val="0"/>
              </a:spcAft>
            </a:pP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•</a:t>
            </a:r>
            <a:r>
              <a:rPr dirty="0" sz="3200" spc="111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Provides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appropriate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text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for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clarity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and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direction,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if</a:t>
            </a:r>
          </a:p>
          <a:p>
            <a:pPr marL="457200" marR="0">
              <a:lnSpc>
                <a:spcPts val="3455"/>
              </a:lnSpc>
              <a:spcBef>
                <a:spcPts val="333"/>
              </a:spcBef>
              <a:spcAft>
                <a:spcPts val="0"/>
              </a:spcAft>
            </a:pP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needed</a:t>
            </a:r>
          </a:p>
          <a:p>
            <a:pPr marL="0" marR="0">
              <a:lnSpc>
                <a:spcPts val="3455"/>
              </a:lnSpc>
              <a:spcBef>
                <a:spcPts val="334"/>
              </a:spcBef>
              <a:spcAft>
                <a:spcPts val="0"/>
              </a:spcAft>
            </a:pP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•</a:t>
            </a:r>
            <a:r>
              <a:rPr dirty="0" sz="3200" spc="111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Makes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strategic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use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of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 </a:t>
            </a:r>
            <a:r>
              <a:rPr dirty="0" sz="3200">
                <a:solidFill>
                  <a:srgbClr val="002060"/>
                </a:solidFill>
                <a:latin typeface="EGWMIC+Avenir-Book"/>
                <a:cs typeface="EGWMIC+Avenir-Book"/>
              </a:rPr>
              <a:t>color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2786" y="523113"/>
            <a:ext cx="2516869" cy="8042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032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>
                <a:solidFill>
                  <a:srgbClr val="002060"/>
                </a:solidFill>
                <a:latin typeface="PSKPQI+ArialMT"/>
                <a:cs typeface="PSKPQI+ArialMT"/>
              </a:rPr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25979" y="2141305"/>
            <a:ext cx="3200247" cy="537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2060"/>
                </a:solidFill>
                <a:latin typeface="PSKPQI+ArialMT"/>
                <a:cs typeface="PSKPQI+ArialMT"/>
              </a:rPr>
              <a:t>•</a:t>
            </a:r>
            <a:r>
              <a:rPr dirty="0" sz="3200" spc="204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3200">
                <a:solidFill>
                  <a:srgbClr val="002060"/>
                </a:solidFill>
                <a:latin typeface="BVFVIM+Merriweather-Light"/>
                <a:cs typeface="BVFVIM+Merriweather-Light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25979" y="2872826"/>
            <a:ext cx="3697681" cy="126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2060"/>
                </a:solidFill>
                <a:latin typeface="PSKPQI+ArialMT"/>
                <a:cs typeface="PSKPQI+ArialMT"/>
              </a:rPr>
              <a:t>•</a:t>
            </a:r>
            <a:r>
              <a:rPr dirty="0" sz="3200" spc="204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3200">
                <a:solidFill>
                  <a:srgbClr val="002060"/>
                </a:solidFill>
                <a:latin typeface="BVFVIM+Merriweather-Light"/>
                <a:cs typeface="BVFVIM+Merriweather-Light"/>
              </a:rPr>
              <a:t>Chart</a:t>
            </a:r>
            <a:r>
              <a:rPr dirty="0" sz="3200">
                <a:solidFill>
                  <a:srgbClr val="002060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002060"/>
                </a:solidFill>
                <a:latin typeface="BVFVIM+Merriweather-Light"/>
                <a:cs typeface="BVFVIM+Merriweather-Light"/>
              </a:rPr>
              <a:t>&amp;</a:t>
            </a:r>
            <a:r>
              <a:rPr dirty="0" sz="3200">
                <a:solidFill>
                  <a:srgbClr val="002060"/>
                </a:solidFill>
                <a:latin typeface="BVFVIM+Merriweather-Light"/>
                <a:cs typeface="BVFVIM+Merriweather-Light"/>
              </a:rPr>
              <a:t> </a:t>
            </a:r>
            <a:r>
              <a:rPr dirty="0" sz="3200">
                <a:solidFill>
                  <a:srgbClr val="002060"/>
                </a:solidFill>
                <a:latin typeface="BVFVIM+Merriweather-Light"/>
                <a:cs typeface="BVFVIM+Merriweather-Light"/>
              </a:rPr>
              <a:t>Graphs</a:t>
            </a:r>
          </a:p>
          <a:p>
            <a:pPr marL="0" marR="0">
              <a:lnSpc>
                <a:spcPts val="3932"/>
              </a:lnSpc>
              <a:spcBef>
                <a:spcPts val="1877"/>
              </a:spcBef>
              <a:spcAft>
                <a:spcPts val="0"/>
              </a:spcAft>
            </a:pPr>
            <a:r>
              <a:rPr dirty="0" sz="3200">
                <a:solidFill>
                  <a:srgbClr val="002060"/>
                </a:solidFill>
                <a:latin typeface="PSKPQI+ArialMT"/>
                <a:cs typeface="PSKPQI+ArialMT"/>
              </a:rPr>
              <a:t>•</a:t>
            </a:r>
            <a:r>
              <a:rPr dirty="0" sz="3200" spc="204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3200">
                <a:solidFill>
                  <a:srgbClr val="002060"/>
                </a:solidFill>
                <a:latin typeface="BVFVIM+Merriweather-Light"/>
                <a:cs typeface="BVFVIM+Merriweather-Light"/>
              </a:rPr>
              <a:t>Dashboard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0056" y="529141"/>
            <a:ext cx="2823970" cy="6481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03"/>
              </a:lnSpc>
              <a:spcBef>
                <a:spcPts val="0"/>
              </a:spcBef>
              <a:spcAft>
                <a:spcPts val="0"/>
              </a:spcAft>
            </a:pPr>
            <a:r>
              <a:rPr dirty="0" sz="4300">
                <a:solidFill>
                  <a:srgbClr val="002060"/>
                </a:solidFill>
                <a:latin typeface="PSKPQI+ArialMT"/>
                <a:cs typeface="PSKPQI+ArialMT"/>
              </a:rPr>
              <a:t>Dashboard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03924" y="3492801"/>
            <a:ext cx="2975173" cy="11731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b="1">
                <a:solidFill>
                  <a:srgbClr val="1f447d"/>
                </a:solidFill>
                <a:latin typeface="WRQBTM+Arial-BoldMT"/>
                <a:cs typeface="WRQBTM+Arial-BoldMT"/>
              </a:rPr>
              <a:t>Demo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26655" y="3431401"/>
            <a:ext cx="6525776" cy="11731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b="1">
                <a:solidFill>
                  <a:srgbClr val="1f447d"/>
                </a:solidFill>
                <a:latin typeface="WRQBTM+Arial-BoldMT"/>
                <a:cs typeface="WRQBTM+Arial-BoldMT"/>
              </a:rPr>
              <a:t>THANK</a:t>
            </a:r>
            <a:r>
              <a:rPr dirty="0" sz="8000" b="1">
                <a:solidFill>
                  <a:srgbClr val="1f447d"/>
                </a:solidFill>
                <a:latin typeface="WRQBTM+Arial-BoldMT"/>
                <a:cs typeface="WRQBTM+Arial-BoldMT"/>
              </a:rPr>
              <a:t> </a:t>
            </a:r>
            <a:r>
              <a:rPr dirty="0" sz="8000" b="1">
                <a:solidFill>
                  <a:srgbClr val="1f447d"/>
                </a:solidFill>
                <a:latin typeface="WRQBTM+Arial-BoldMT"/>
                <a:cs typeface="WRQBTM+Arial-BoldMT"/>
              </a:rPr>
              <a:t>YOU!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55474" y="5097189"/>
            <a:ext cx="2325804" cy="4187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97"/>
              </a:lnSpc>
              <a:spcBef>
                <a:spcPts val="0"/>
              </a:spcBef>
              <a:spcAft>
                <a:spcPts val="0"/>
              </a:spcAft>
            </a:pPr>
            <a:r>
              <a:rPr dirty="0" sz="2750" spc="11">
                <a:solidFill>
                  <a:srgbClr val="3a3f50"/>
                </a:solidFill>
                <a:latin typeface="EGWMIC+Avenir-Book"/>
                <a:cs typeface="EGWMIC+Avenir-Book"/>
              </a:rPr>
              <a:t>Presented</a:t>
            </a:r>
            <a:r>
              <a:rPr dirty="0" sz="2750" spc="10">
                <a:solidFill>
                  <a:srgbClr val="3a3f50"/>
                </a:solidFill>
                <a:latin typeface="EGWMIC+Avenir-Book"/>
                <a:cs typeface="EGWMIC+Avenir-Book"/>
              </a:rPr>
              <a:t> </a:t>
            </a:r>
            <a:r>
              <a:rPr dirty="0" sz="2750" spc="14">
                <a:solidFill>
                  <a:srgbClr val="3a3f50"/>
                </a:solidFill>
                <a:latin typeface="EGWMIC+Avenir-Book"/>
                <a:cs typeface="EGWMIC+Avenir-Book"/>
              </a:rPr>
              <a:t>By: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41474" y="5477808"/>
            <a:ext cx="2534439" cy="4187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97"/>
              </a:lnSpc>
              <a:spcBef>
                <a:spcPts val="0"/>
              </a:spcBef>
              <a:spcAft>
                <a:spcPts val="0"/>
              </a:spcAft>
            </a:pPr>
            <a:r>
              <a:rPr dirty="0" sz="2750" spc="14">
                <a:solidFill>
                  <a:srgbClr val="3a3f50"/>
                </a:solidFill>
                <a:latin typeface="GLQFMW+Avenir-Book,Bold"/>
                <a:cs typeface="GLQFMW+Avenir-Book,Bold"/>
              </a:rPr>
              <a:t>Team</a:t>
            </a:r>
            <a:r>
              <a:rPr dirty="0" sz="2750" spc="91">
                <a:solidFill>
                  <a:srgbClr val="3a3f50"/>
                </a:solidFill>
                <a:latin typeface="GLQFMW+Avenir-Book,Bold"/>
                <a:cs typeface="GLQFMW+Avenir-Book,Bold"/>
              </a:rPr>
              <a:t> </a:t>
            </a:r>
            <a:r>
              <a:rPr dirty="0" sz="2750" spc="10">
                <a:solidFill>
                  <a:srgbClr val="3a3f50"/>
                </a:solidFill>
                <a:latin typeface="GLQFMW+Avenir-Book,Bold"/>
                <a:cs typeface="GLQFMW+Avenir-Book,Bold"/>
              </a:rPr>
              <a:t>Sunrisers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2775" y="523118"/>
            <a:ext cx="3736106" cy="8042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032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>
                <a:solidFill>
                  <a:srgbClr val="002060"/>
                </a:solidFill>
                <a:latin typeface="PSKPQI+ArialMT"/>
                <a:cs typeface="PSKPQI+ArialMT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2775" y="542529"/>
            <a:ext cx="4863832" cy="634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2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002060"/>
                </a:solidFill>
                <a:latin typeface="PSKPQI+ArialMT"/>
                <a:cs typeface="PSKPQI+ArialMT"/>
              </a:rPr>
              <a:t>How</a:t>
            </a:r>
            <a:r>
              <a:rPr dirty="0" sz="42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200">
                <a:solidFill>
                  <a:srgbClr val="002060"/>
                </a:solidFill>
                <a:latin typeface="PSKPQI+ArialMT"/>
                <a:cs typeface="PSKPQI+ArialMT"/>
              </a:rPr>
              <a:t>to</a:t>
            </a:r>
            <a:r>
              <a:rPr dirty="0" sz="42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200">
                <a:solidFill>
                  <a:srgbClr val="002060"/>
                </a:solidFill>
                <a:latin typeface="PSKPQI+ArialMT"/>
                <a:cs typeface="PSKPQI+ArialMT"/>
              </a:rPr>
              <a:t>load</a:t>
            </a:r>
            <a:r>
              <a:rPr dirty="0" sz="42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200">
                <a:solidFill>
                  <a:srgbClr val="002060"/>
                </a:solidFill>
                <a:latin typeface="PSKPQI+ArialMT"/>
                <a:cs typeface="PSKPQI+ArialMT"/>
              </a:rPr>
              <a:t>dataset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2775" y="536059"/>
            <a:ext cx="9714089" cy="690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After</a:t>
            </a: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loading</a:t>
            </a: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a</a:t>
            </a: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dataset</a:t>
            </a: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to</a:t>
            </a: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the</a:t>
            </a: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600">
                <a:solidFill>
                  <a:srgbClr val="002060"/>
                </a:solidFill>
                <a:latin typeface="PSKPQI+ArialMT"/>
                <a:cs typeface="PSKPQI+ArialMT"/>
              </a:rPr>
              <a:t>tab|eau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2622" y="1049435"/>
            <a:ext cx="6010046" cy="719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62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002060"/>
                </a:solidFill>
                <a:latin typeface="PSKPQI+ArialMT"/>
                <a:cs typeface="PSKPQI+ArialMT"/>
              </a:rPr>
              <a:t>The</a:t>
            </a:r>
            <a:r>
              <a:rPr dirty="0" sz="48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800">
                <a:solidFill>
                  <a:srgbClr val="002060"/>
                </a:solidFill>
                <a:latin typeface="PSKPQI+ArialMT"/>
                <a:cs typeface="PSKPQI+ArialMT"/>
              </a:rPr>
              <a:t>Creative</a:t>
            </a:r>
            <a:r>
              <a:rPr dirty="0" sz="48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800">
                <a:solidFill>
                  <a:srgbClr val="002060"/>
                </a:solidFill>
                <a:latin typeface="PSKPQI+ArialMT"/>
                <a:cs typeface="PSKPQI+ArialMT"/>
              </a:rPr>
              <a:t>Process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0056" y="525906"/>
            <a:ext cx="10374336" cy="6765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What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question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are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you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trying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to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answer?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0653" y="273524"/>
            <a:ext cx="6421662" cy="662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2060"/>
                </a:solidFill>
                <a:latin typeface="PSKPQI+ArialMT"/>
                <a:cs typeface="PSKPQI+ArialMT"/>
              </a:rPr>
              <a:t>Do</a:t>
            </a:r>
            <a:r>
              <a:rPr dirty="0" sz="44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400">
                <a:solidFill>
                  <a:srgbClr val="002060"/>
                </a:solidFill>
                <a:latin typeface="PSKPQI+ArialMT"/>
                <a:cs typeface="PSKPQI+ArialMT"/>
              </a:rPr>
              <a:t>I</a:t>
            </a:r>
            <a:r>
              <a:rPr dirty="0" sz="44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400">
                <a:solidFill>
                  <a:srgbClr val="002060"/>
                </a:solidFill>
                <a:latin typeface="PSKPQI+ArialMT"/>
                <a:cs typeface="PSKPQI+ArialMT"/>
              </a:rPr>
              <a:t>have</a:t>
            </a:r>
            <a:r>
              <a:rPr dirty="0" sz="44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400">
                <a:solidFill>
                  <a:srgbClr val="002060"/>
                </a:solidFill>
                <a:latin typeface="PSKPQI+ArialMT"/>
                <a:cs typeface="PSKPQI+ArialMT"/>
              </a:rPr>
              <a:t>the</a:t>
            </a:r>
            <a:r>
              <a:rPr dirty="0" sz="44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400">
                <a:solidFill>
                  <a:srgbClr val="002060"/>
                </a:solidFill>
                <a:latin typeface="PSKPQI+ArialMT"/>
                <a:cs typeface="PSKPQI+ArialMT"/>
              </a:rPr>
              <a:t>right</a:t>
            </a:r>
            <a:r>
              <a:rPr dirty="0" sz="44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400">
                <a:solidFill>
                  <a:srgbClr val="002060"/>
                </a:solidFill>
                <a:latin typeface="PSKPQI+ArialMT"/>
                <a:cs typeface="PSKPQI+ArialMT"/>
              </a:rPr>
              <a:t>chart?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0056" y="525906"/>
            <a:ext cx="6025792" cy="6765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Choosing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a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Chart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 </a:t>
            </a:r>
            <a:r>
              <a:rPr dirty="0" sz="4500">
                <a:solidFill>
                  <a:srgbClr val="002060"/>
                </a:solidFill>
                <a:latin typeface="PSKPQI+ArialMT"/>
                <a:cs typeface="PSKPQI+ArialMT"/>
              </a:rPr>
              <a:t>Type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2022-11-01T21:40:46-05:00</dcterms:modified>
</cp:coreProperties>
</file>