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8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3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8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9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2278F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2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57D3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3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2EB0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6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2278F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2278F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文本框"/>
          <p:cNvSpPr>
            <a:spLocks noGrp="1"/>
          </p:cNvSpPr>
          <p:nvPr>
            <p:ph type="ftr" idx="5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dt" idx="6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 idx="7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楷体" charset="0"/>
                <a:cs typeface="Trebuchet MS" charset="0"/>
              </a:rPr>
              <a:pPr marL="38100" indent="0" algn="r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07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2278F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57D3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2EB0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2278F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2278F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6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charset="0"/>
                <a:ea typeface="华文楷体" charset="0"/>
                <a:cs typeface="Candara" charset="0"/>
              </a:rPr>
              <a:pPr marL="38100" indent="0" algn="r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zh-CN" altLang="en-US" sz="900" spc="10">
              <a:solidFill>
                <a:schemeClr val="accent1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716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2278F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57D3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5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2EB0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2278F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2278F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charset="0"/>
                <a:ea typeface="华文楷体" charset="0"/>
                <a:cs typeface="Candara" charset="0"/>
              </a:rPr>
              <a:pPr marL="38100" indent="0" algn="r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zh-CN" altLang="en-US" sz="900" spc="10">
              <a:solidFill>
                <a:schemeClr val="accent1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0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3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3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2278F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57D3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7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2EB0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4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2278F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4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2278F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4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14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charset="0"/>
                <a:ea typeface="华文楷体" charset="0"/>
                <a:cs typeface="Candara" charset="0"/>
              </a:rPr>
              <a:pPr marL="38100" indent="0" algn="r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zh-CN" altLang="en-US" sz="900" spc="10">
              <a:solidFill>
                <a:schemeClr val="accent1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0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4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0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2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0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2278F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57D3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2EB0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2278F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2278F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Candara" charset="0"/>
                <a:ea typeface="华文楷体" charset="0"/>
                <a:cs typeface="Candara" charset="0"/>
              </a:rPr>
              <a:pPr algn="r"/>
              <a:t>6/20/2024</a:t>
            </a:fld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charset="0"/>
                <a:ea typeface="华文楷体" charset="0"/>
                <a:cs typeface="Candara" charset="0"/>
              </a:rPr>
              <a:pPr marL="38100" indent="0" algn="r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zh-CN" altLang="en-US" sz="900" spc="10">
              <a:solidFill>
                <a:schemeClr val="accent1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05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Candara" charset="0"/>
          <a:ea typeface="华文楷体" charset="0"/>
          <a:cs typeface="Candara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kpython.com/python-modules/python-pi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kanth173/APSSDC.git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"/>
          <p:cNvGrpSpPr>
            <a:grpSpLocks/>
          </p:cNvGrpSpPr>
          <p:nvPr/>
        </p:nvGrpSpPr>
        <p:grpSpPr>
          <a:xfrm>
            <a:off x="742949" y="1104900"/>
            <a:ext cx="1743076" cy="1333498"/>
            <a:chOff x="742949" y="1104900"/>
            <a:chExt cx="1743076" cy="1333498"/>
          </a:xfrm>
        </p:grpSpPr>
        <p:sp>
          <p:nvSpPr>
            <p:cNvPr id="34" name="曲线"/>
            <p:cNvSpPr>
              <a:spLocks/>
            </p:cNvSpPr>
            <p:nvPr/>
          </p:nvSpPr>
          <p:spPr>
            <a:xfrm>
              <a:off x="742949" y="1381124"/>
              <a:ext cx="1228724" cy="10572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D664D3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5" name="曲线"/>
            <p:cNvSpPr>
              <a:spLocks/>
            </p:cNvSpPr>
            <p:nvPr/>
          </p:nvSpPr>
          <p:spPr>
            <a:xfrm>
              <a:off x="1838325" y="1104900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6D1D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37" name="曲线"/>
          <p:cNvSpPr>
            <a:spLocks/>
          </p:cNvSpPr>
          <p:nvPr/>
        </p:nvSpPr>
        <p:spPr>
          <a:xfrm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chemeClr val="accent2"/>
          </a:solidFill>
          <a:ln cap="flat" cmpd="sng">
            <a:noFill/>
            <a:prstDash val="solid"/>
            <a:miter/>
          </a:ln>
        </p:spPr>
      </p:sp>
      <p:sp>
        <p:nvSpPr>
          <p:cNvPr id="38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C39AE4"/>
          </a:solidFill>
          <a:ln cap="flat" cmpd="sng">
            <a:noFill/>
            <a:prstDash val="solid"/>
            <a:miter/>
          </a:ln>
        </p:spPr>
      </p:sp>
      <p:pic>
        <p:nvPicPr>
          <p:cNvPr id="3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0" name="矩形"/>
          <p:cNvSpPr>
            <a:spLocks/>
          </p:cNvSpPr>
          <p:nvPr/>
        </p:nvSpPr>
        <p:spPr>
          <a:xfrm>
            <a:off x="739774" y="6473336"/>
            <a:ext cx="1798954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ctrTitle"/>
          </p:nvPr>
        </p:nvSpPr>
        <p:spPr>
          <a:xfrm>
            <a:off x="1952596" y="2500306"/>
            <a:ext cx="8429684" cy="923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dirty="0">
                <a:solidFill>
                  <a:srgbClr val="000000"/>
                </a:solidFill>
                <a:latin typeface="Sitka Display" pitchFamily="2" charset="0"/>
                <a:cs typeface="Trebuchet MS" charset="0"/>
              </a:rPr>
              <a:t>ANNAVARAPU SRIKANTH</a:t>
            </a:r>
            <a:endParaRPr lang="en-US" altLang="zh-CN" sz="5400" b="1" i="0" u="none" strike="noStrike" kern="1200" cap="none" spc="0" baseline="0" dirty="0">
              <a:solidFill>
                <a:srgbClr val="000000"/>
              </a:solidFill>
              <a:latin typeface="Sitka Display" pitchFamily="2" charset="0"/>
              <a:ea typeface="华文楷体" charset="0"/>
              <a:cs typeface="Trebuchet MS" charset="0"/>
            </a:endParaRPr>
          </a:p>
        </p:txBody>
      </p:sp>
      <p:sp>
        <p:nvSpPr>
          <p:cNvPr id="42" name="文本框"/>
          <p:cNvSpPr>
            <a:spLocks noGrp="1"/>
          </p:cNvSpPr>
          <p:nvPr>
            <p:ph type="sldNum" idx="7"/>
          </p:nvPr>
        </p:nvSpPr>
        <p:spPr>
          <a:xfrm>
            <a:off x="8590663" y="6139469"/>
            <a:ext cx="68333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楷体" charset="0"/>
                <a:cs typeface="Trebuchet MS" charset="0"/>
              </a:rPr>
              <a:pPr marL="38100" indent="0" algn="r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>
            <a:off x="1055253" y="0"/>
            <a:ext cx="11136747" cy="1754326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8000" b="1" i="0" u="none" strike="noStrike" kern="1200" cap="none" spc="0" baseline="0" dirty="0">
                <a:solidFill>
                  <a:srgbClr val="000000"/>
                </a:solidFill>
                <a:latin typeface="Trebuchet MS" charset="0"/>
                <a:ea typeface="华文楷体" charset="0"/>
                <a:cs typeface="Trebuchet MS" charset="0"/>
              </a:rPr>
              <a:t>FINAL PROJECT</a:t>
            </a:r>
            <a:endParaRPr lang="en-US" altLang="zh-CN" sz="2800" b="1" i="0" u="none" strike="noStrike" kern="1200" cap="none" spc="0" baseline="0" dirty="0">
              <a:solidFill>
                <a:srgbClr val="000000"/>
              </a:solidFill>
              <a:latin typeface="Trebuchet MS" charset="0"/>
              <a:ea typeface="华文楷体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5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9AE4"/>
          </a:solidFill>
          <a:ln cap="flat" cmpd="sng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399E1"/>
          </a:solidFill>
          <a:ln cap="flat" cmpd="sng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52EB0"/>
          </a:solidFill>
          <a:ln cap="flat" cmpd="sng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2" name="矩形"/>
          <p:cNvSpPr>
            <a:spLocks/>
          </p:cNvSpPr>
          <p:nvPr/>
        </p:nvSpPr>
        <p:spPr>
          <a:xfrm>
            <a:off x="739774" y="1367853"/>
            <a:ext cx="2811780" cy="279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45" baseline="0">
                <a:solidFill>
                  <a:srgbClr val="1B3A7F"/>
                </a:solidFill>
                <a:latin typeface="Sitka Subheading Semibold" pitchFamily="2" charset="0"/>
                <a:ea typeface="华文楷体" charset="0"/>
                <a:cs typeface="Trebuchet MS" charset="0"/>
              </a:rPr>
              <a:t>Teams</a:t>
            </a:r>
            <a:r>
              <a:rPr lang="en-US" altLang="zh-CN" sz="1800" b="0" i="0" u="none" strike="noStrike" kern="1200" cap="none" spc="-15" baseline="0">
                <a:solidFill>
                  <a:srgbClr val="1B3A7F"/>
                </a:solidFill>
                <a:latin typeface="Sitka Subheading Semibold" pitchFamily="2" charset="0"/>
                <a:ea typeface="华文楷体" charset="0"/>
                <a:cs typeface="Trebuchet MS" charset="0"/>
              </a:rPr>
              <a:t> </a:t>
            </a:r>
            <a:r>
              <a:rPr lang="en-US" altLang="zh-CN" sz="1800" b="0" i="0" u="none" strike="noStrike" kern="1200" cap="none" spc="10" baseline="0">
                <a:solidFill>
                  <a:srgbClr val="1B3A7F"/>
                </a:solidFill>
                <a:latin typeface="Sitka Subheading Semibold" pitchFamily="2" charset="0"/>
                <a:ea typeface="华文楷体" charset="0"/>
                <a:cs typeface="Trebuchet MS" charset="0"/>
              </a:rPr>
              <a:t>cam</a:t>
            </a:r>
            <a:r>
              <a:rPr lang="en-US" altLang="zh-CN" sz="1800" b="0" i="0" u="none" strike="noStrike" kern="1200" cap="none" spc="-105" baseline="0">
                <a:solidFill>
                  <a:srgbClr val="1B3A7F"/>
                </a:solidFill>
                <a:latin typeface="Sitka Subheading Semibold" pitchFamily="2" charset="0"/>
                <a:ea typeface="华文楷体" charset="0"/>
                <a:cs typeface="Trebuchet MS" charset="0"/>
              </a:rPr>
              <a:t> </a:t>
            </a:r>
            <a:r>
              <a:rPr lang="en-US" altLang="zh-CN" sz="1800" b="0" i="0" u="none" strike="noStrike" kern="1200" cap="none" spc="-5" baseline="0">
                <a:solidFill>
                  <a:srgbClr val="1B3A7F"/>
                </a:solidFill>
                <a:latin typeface="Sitka Subheading Semibold" pitchFamily="2" charset="0"/>
                <a:ea typeface="华文楷体" charset="0"/>
                <a:cs typeface="Trebuchet MS" charset="0"/>
              </a:rPr>
              <a:t>add</a:t>
            </a:r>
            <a:r>
              <a:rPr lang="en-US" altLang="zh-CN" sz="1800" b="0" i="0" u="none" strike="noStrike" kern="1200" cap="none" spc="10" baseline="0">
                <a:solidFill>
                  <a:srgbClr val="1B3A7F"/>
                </a:solidFill>
                <a:latin typeface="Sitka Subheading Semibold" pitchFamily="2" charset="0"/>
                <a:ea typeface="华文楷体" charset="0"/>
                <a:cs typeface="Trebuchet MS" charset="0"/>
              </a:rPr>
              <a:t> </a:t>
            </a:r>
            <a:r>
              <a:rPr lang="en-US" altLang="zh-CN" sz="1800" b="0" i="0" u="none" strike="noStrike" kern="1200" cap="none" spc="-5" baseline="0">
                <a:solidFill>
                  <a:srgbClr val="1B3A7F"/>
                </a:solidFill>
                <a:latin typeface="Sitka Subheading Semibold" pitchFamily="2" charset="0"/>
                <a:ea typeface="华文楷体" charset="0"/>
                <a:cs typeface="Trebuchet MS" charset="0"/>
              </a:rPr>
              <a:t>wireframes</a:t>
            </a:r>
            <a:endParaRPr lang="zh-CN" altLang="en-US" sz="1800" b="0" i="0" u="none" strike="noStrike" kern="1200" cap="none" spc="0" baseline="0">
              <a:solidFill>
                <a:srgbClr val="1B3A7F"/>
              </a:solidFill>
              <a:latin typeface="Sitka Subheading Semibold" pitchFamily="2" charset="0"/>
              <a:ea typeface="华文楷体" charset="0"/>
              <a:cs typeface="Trebuchet MS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楷体" charset="0"/>
                <a:cs typeface="Trebuchet MS" charset="0"/>
              </a:rPr>
              <a:pPr marL="38100" indent="0" algn="l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>
            <a:off x="3416639" y="273815"/>
            <a:ext cx="3303904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Sitka Display Semibold" pitchFamily="2" charset="0"/>
              <a:ea typeface="华文楷体" charset="0"/>
              <a:cs typeface="Trebuchet MS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>
            <a:off x="1219200" y="1948765"/>
            <a:ext cx="7848601" cy="24917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rgbClr val="2F2A60"/>
                </a:solidFill>
                <a:latin typeface="Sitka Subheading" pitchFamily="2" charset="0"/>
                <a:ea typeface="华文楷体" charset="0"/>
                <a:cs typeface="Courier New" charset="0"/>
                <a:sym typeface="华文楷体" charset="0"/>
              </a:rPr>
              <a:t>Installing Required Libraries</a:t>
            </a: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ourier New" charset="0"/>
                <a:ea typeface="华文楷体" charset="0"/>
                <a:cs typeface="Courier New" charset="0"/>
                <a:sym typeface="华文楷体" charset="0"/>
              </a:rPr>
              <a:t>				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ourier New" charset="0"/>
              <a:ea typeface="华文楷体" charset="0"/>
              <a:cs typeface="Courier New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Before we begin, we need to install a particular library, which we can do with the 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  <a:hlinkClick r:id="rId3"/>
              </a:rPr>
              <a:t>pip command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: pip install pynput and pip install jsonlib.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Courier New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Importing Required Libraries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Courier New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pynput: This will help us read the keystrokes as the user types in stuff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Courier New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JSON is a lightweight data-interchange format. It is often used for exchanging data between a web server and user agent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5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"/>
          <p:cNvSpPr>
            <a:spLocks/>
          </p:cNvSpPr>
          <p:nvPr/>
        </p:nvSpPr>
        <p:spPr>
          <a:xfrm>
            <a:off x="1143000" y="762000"/>
            <a:ext cx="9448800" cy="47967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charset="0"/>
                <a:cs typeface="Candara" charset="0"/>
                <a:sym typeface="华文楷体" charset="0"/>
              </a:rPr>
              <a:t>Initialization: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ndara" charset="0"/>
                <a:ea typeface="华文楷体" charset="0"/>
                <a:cs typeface="Candara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Set up the main GUI window.</a:t>
            </a:r>
            <a:b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Initialize global variables for key logging</a:t>
            </a:r>
            <a:r>
              <a:rPr lang="en-US" altLang="zh-CN" sz="2400" b="0" i="0" u="none" strike="noStrike" kern="1200" cap="none" spc="0" baseline="0">
                <a:solidFill>
                  <a:srgbClr val="FFC000"/>
                </a:solidFill>
                <a:latin typeface="Courier New" charset="0"/>
                <a:ea typeface="华文楷体" charset="0"/>
                <a:cs typeface="Courier New" charset="0"/>
                <a:sym typeface="华文楷体" charset="0"/>
              </a:rPr>
              <a:t>.</a:t>
            </a:r>
            <a:br>
              <a:rPr lang="zh-CN" altLang="en-US" sz="2400" b="0" i="0" u="none" strike="noStrike" kern="1200" cap="none" spc="0" baseline="0">
                <a:solidFill>
                  <a:srgbClr val="595959"/>
                </a:solidFill>
                <a:latin typeface="Candara" charset="0"/>
                <a:ea typeface="华文楷体" charset="0"/>
                <a:cs typeface="Candara" charset="0"/>
              </a:rPr>
            </a:b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charset="0"/>
                <a:cs typeface="Candara" charset="0"/>
                <a:sym typeface="华文楷体" charset="0"/>
              </a:rPr>
              <a:t>Event Capture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ndara" charset="0"/>
                <a:ea typeface="华文楷体" charset="0"/>
                <a:cs typeface="Candara" charset="0"/>
                <a:sym typeface="华文楷体" charset="0"/>
              </a:rPr>
              <a:t>:</a:t>
            </a:r>
            <a:br>
              <a:rPr lang="zh-CN" altLang="en-US" sz="2400" b="0" i="1" u="none" strike="noStrike" kern="1200" cap="none" spc="0" baseline="0">
                <a:solidFill>
                  <a:schemeClr val="tx1"/>
                </a:solidFill>
                <a:latin typeface="Candara" charset="0"/>
                <a:ea typeface="华文楷体" charset="0"/>
                <a:cs typeface="Candara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Start capturing key events when the "Start" button is pressed.</a:t>
            </a:r>
            <a:b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Log key press and release events.</a:t>
            </a:r>
            <a:b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</a:rPr>
            </a:b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charset="0"/>
                <a:cs typeface="Candara" charset="0"/>
                <a:sym typeface="华文楷体" charset="0"/>
              </a:rPr>
              <a:t>Data Logging:</a:t>
            </a:r>
            <a:br>
              <a:rPr lang="zh-CN" altLang="en-US" sz="2400" b="0" i="1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charset="0"/>
                <a:cs typeface="Candara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Continuously update text and JSON log files with captured key events</a:t>
            </a:r>
            <a:r>
              <a:rPr lang="en-US" altLang="zh-CN" sz="2400" b="0" i="0" u="none" strike="noStrike" kern="1200" cap="none" spc="0" baseline="0">
                <a:solidFill>
                  <a:srgbClr val="FFC000"/>
                </a:solidFill>
                <a:latin typeface="Courier New" charset="0"/>
                <a:ea typeface="华文楷体" charset="0"/>
                <a:cs typeface="Courier New" charset="0"/>
                <a:sym typeface="华文楷体" charset="0"/>
              </a:rPr>
              <a:t>.</a:t>
            </a:r>
            <a:br>
              <a:rPr lang="zh-CN" altLang="en-US" sz="2400" b="0" i="0" u="none" strike="noStrike" kern="1200" cap="none" spc="0" baseline="0">
                <a:solidFill>
                  <a:srgbClr val="FFC000"/>
                </a:solidFill>
                <a:latin typeface="Candara" charset="0"/>
                <a:ea typeface="华文楷体" charset="0"/>
                <a:cs typeface="Candara" charset="0"/>
              </a:rPr>
            </a:b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charset="0"/>
                <a:cs typeface="Candara" charset="0"/>
                <a:sym typeface="华文楷体" charset="0"/>
              </a:rPr>
              <a:t>Stop Logging: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charset="0"/>
                <a:cs typeface="Candara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Stop capturing key events when the "Stop" button is pressed.</a:t>
            </a:r>
            <a:b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Update the GUI status to indicate the keylogger is stopped.</a:t>
            </a:r>
            <a:b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</a:rPr>
            </a:br>
            <a:endParaRPr lang="zh-CN" altLang="en-US" sz="24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cap="flat" cmpd="sng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CCF0"/>
          </a:solidFill>
          <a:ln cap="flat" cmpd="sng">
            <a:noFill/>
            <a:prstDash val="solid"/>
            <a:miter/>
          </a:ln>
        </p:spPr>
      </p:sp>
      <p:pic>
        <p:nvPicPr>
          <p:cNvPr id="17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>
            <a:off x="4854491" y="828654"/>
            <a:ext cx="2437130" cy="6800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Images</a:t>
            </a:r>
            <a:endParaRPr lang="zh-CN" altLang="en-US" sz="4400" b="1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charset="0"/>
              <a:cs typeface="Lucida Sans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楷体" charset="0"/>
                <a:cs typeface="Trebuchet MS" charset="0"/>
              </a:rPr>
              <a:pPr marL="38100" indent="0" algn="l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pic>
        <p:nvPicPr>
          <p:cNvPr id="173" name="图片" descr="Screenshot 2024-06-12 23365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7042" y="1981200"/>
            <a:ext cx="2377757" cy="21542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74" name="图片" descr="Screenshot 2024-06-12 23373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0939" y="2054953"/>
            <a:ext cx="2202814" cy="2185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75" name="图片" descr="Screenshot 2024-06-12 2339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52142" y="1981200"/>
            <a:ext cx="2202815" cy="22589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76" name="图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92462" y="4275792"/>
            <a:ext cx="6027738" cy="250600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4631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Result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charset="0"/>
              <a:cs typeface="Lucida Sans" charset="0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Lucida Sans" charset="0"/>
              </a:rPr>
              <a:t>The implementation of keylogger that captures keystrokes and records them into both text and JSON files is successful.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Lucida Sans" charset="0"/>
              </a:rPr>
              <a:t>  The GUI provided a user-friendly way to control the keylogger, making it accessible and easy to use. 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Lucida Sans" charset="0"/>
              </a:rPr>
              <a:t> The keylogger project demonstrated the capability to effectively capture and log keystrokes in real-time. 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Lucida Sans" charset="0"/>
              </a:rPr>
              <a:t> Emphasized the ethical use of keyloggers and the importance of implementing security measures to protect against malicious use. 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Lucida Sans" charset="0"/>
              </a:rPr>
              <a:t>Real-time keylogging with start and stop functionality controlled via a simple GUI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5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>
            <a:off x="1267875" y="841239"/>
            <a:ext cx="10458589" cy="11653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b="1" dirty="0"/>
              <a:t>project link</a:t>
            </a:r>
            <a:endParaRPr lang="zh-CN" altLang="en-US" sz="8000" b="1" dirty="0"/>
          </a:p>
        </p:txBody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181" name="文本框"/>
          <p:cNvSpPr txBox="1">
            <a:spLocks/>
          </p:cNvSpPr>
          <p:nvPr/>
        </p:nvSpPr>
        <p:spPr>
          <a:xfrm>
            <a:off x="2208584" y="3209876"/>
            <a:ext cx="6278061" cy="95410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zh-CN" sz="2800" u="sng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  <a:hlinkClick r:id="rId2"/>
              </a:rPr>
              <a:t>https://github.com/Srikanth173/APSSDC.git</a:t>
            </a:r>
            <a:endParaRPr lang="zh-CN" altLang="en-US" sz="2800" u="sng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2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anchor="ctr" anchorCtr="1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dirty="0">
                <a:solidFill>
                  <a:srgbClr val="484090"/>
                </a:solidFill>
                <a:latin typeface="Sitka Heading" pitchFamily="2" charset="0"/>
                <a:ea typeface="华文楷体" charset="0"/>
                <a:cs typeface="Candara" charset="0"/>
              </a:rPr>
              <a:t>KEY LOGGER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dirty="0">
                <a:solidFill>
                  <a:srgbClr val="484090"/>
                </a:solidFill>
                <a:latin typeface="Sitka Heading" pitchFamily="2" charset="0"/>
                <a:ea typeface="华文楷体" charset="0"/>
                <a:cs typeface="Candara" charset="0"/>
              </a:rPr>
              <a:t>     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dirty="0">
                <a:solidFill>
                  <a:srgbClr val="484090"/>
                </a:solidFill>
                <a:latin typeface="Sitka Heading" pitchFamily="2" charset="0"/>
                <a:ea typeface="华文楷体" charset="0"/>
                <a:cs typeface="Candara" charset="0"/>
              </a:rPr>
              <a:t>SECURITIES</a:t>
            </a:r>
            <a:endParaRPr lang="en-US" altLang="zh-CN" sz="6600" b="0" i="0" u="none" strike="noStrike" kern="1200" cap="none" spc="0" dirty="0">
              <a:solidFill>
                <a:srgbClr val="484090"/>
              </a:solidFill>
              <a:latin typeface="Sitka Heading" pitchFamily="2" charset="0"/>
              <a:ea typeface="华文楷体" charset="0"/>
              <a:cs typeface="Candara" charset="0"/>
            </a:endParaRPr>
          </a:p>
        </p:txBody>
      </p:sp>
      <p:grpSp>
        <p:nvGrpSpPr>
          <p:cNvPr id="69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0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BA68B8"/>
              </a:solidFill>
              <a:prstDash val="solid"/>
              <a:round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BA68B8"/>
              </a:solidFill>
              <a:prstDash val="solid"/>
              <a:round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E7CDE7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BA68B8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2EB0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752EB0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92278F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2278F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0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664D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664D3"/>
          </a:solidFill>
          <a:ln cap="flat" cmpd="sng">
            <a:noFill/>
            <a:prstDash val="solid"/>
            <a:miter/>
          </a:ln>
        </p:spPr>
      </p:sp>
      <p:sp>
        <p:nvSpPr>
          <p:cNvPr id="7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29ACF"/>
          </a:solidFill>
          <a:ln cap="flat" cmpd="sng">
            <a:noFill/>
            <a:prstDash val="solid"/>
            <a:miter/>
          </a:ln>
        </p:spPr>
      </p:sp>
      <p:sp>
        <p:nvSpPr>
          <p:cNvPr id="7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9AE4"/>
          </a:solidFill>
          <a:ln cap="flat" cmpd="sng">
            <a:noFill/>
            <a:prstDash val="solid"/>
            <a:miter/>
          </a:ln>
        </p:spPr>
      </p:sp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>
            <a:off x="1492562" y="44229"/>
            <a:ext cx="3909695" cy="20739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6850" b="1" i="0" u="none" strike="noStrike" kern="1200" cap="none" spc="5" baseline="0">
                <a:solidFill>
                  <a:schemeClr val="accent1"/>
                </a:solidFill>
                <a:latin typeface="Candara" charset="0"/>
                <a:ea typeface="华文楷体" charset="0"/>
                <a:cs typeface="Lucida Sans" charset="0"/>
              </a:rPr>
              <a:t>PROJECT TITLE</a:t>
            </a:r>
            <a:endParaRPr lang="zh-CN" altLang="en-US" sz="6850" b="1" i="0" u="none" strike="noStrike" kern="1200" cap="none" spc="0" baseline="0">
              <a:solidFill>
                <a:schemeClr val="accent1"/>
              </a:solidFill>
              <a:latin typeface="Candara" charset="0"/>
              <a:ea typeface="华文楷体" charset="0"/>
              <a:cs typeface="Lucida Sans" charset="0"/>
            </a:endParaRPr>
          </a:p>
        </p:txBody>
      </p:sp>
      <p:sp>
        <p:nvSpPr>
          <p:cNvPr id="75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charset="0"/>
                <a:ea typeface="华文楷体" charset="0"/>
                <a:cs typeface="Candara" charset="0"/>
              </a:rPr>
              <a:pPr marL="38100" indent="0" algn="r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2</a:t>
            </a:fld>
            <a:endParaRPr lang="zh-CN" altLang="en-US" sz="900" b="0" i="0" u="none" strike="noStrike" kern="1200" cap="none" spc="10" baseline="0" dirty="0">
              <a:solidFill>
                <a:schemeClr val="accent1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7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79" name="矩形"/>
          <p:cNvSpPr>
            <a:spLocks/>
          </p:cNvSpPr>
          <p:nvPr/>
        </p:nvSpPr>
        <p:spPr>
          <a:xfrm>
            <a:off x="739774" y="6473336"/>
            <a:ext cx="1798954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9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8F7F9"/>
            </a:gs>
            <a:gs pos="100000">
              <a:srgbClr val="D4CFD5"/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曲线"/>
          <p:cNvSpPr>
            <a:spLocks/>
          </p:cNvSpPr>
          <p:nvPr/>
        </p:nvSpPr>
        <p:spPr>
          <a:xfrm>
            <a:off x="0" y="-1"/>
            <a:ext cx="12658726" cy="68128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>
              <a:alpha val="74000"/>
            </a:srgbClr>
          </a:solidFill>
          <a:ln cap="flat" cmpd="sng">
            <a:noFill/>
            <a:prstDash val="solid"/>
            <a:round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Introduction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Project statement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Project overview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Who are  the end users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Solution and value proportion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The “wow” in our solution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Modelling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Results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Conclusion and Q&amp;A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grpSp>
        <p:nvGrpSpPr>
          <p:cNvPr id="90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1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2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D29ACF">
                <a:alpha val="36000"/>
              </a:srgbClr>
            </a:solidFill>
            <a:ln cap="flat" cmpd="sng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D29ACF">
                <a:alpha val="20000"/>
              </a:srgbClr>
            </a:solidFill>
            <a:ln cap="flat" cmpd="sng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2EB0">
                <a:alpha val="66000"/>
              </a:srgbClr>
            </a:solidFill>
            <a:ln cap="flat" cmpd="sng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752EB0">
                <a:alpha val="50000"/>
              </a:srgbClr>
            </a:solidFill>
            <a:ln cap="flat" cmpd="sng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cap="flat" cmpd="sng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92278F">
                <a:alpha val="80000"/>
              </a:srgbClr>
            </a:solidFill>
            <a:ln cap="flat" cmpd="sng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2278F">
                <a:alpha val="66000"/>
              </a:srgbClr>
            </a:solidFill>
            <a:ln cap="flat" cmpd="sng">
              <a:solidFill>
                <a:srgbClr val="F0CCF0"/>
              </a:solidFill>
              <a:prstDash val="solid"/>
              <a:round/>
            </a:ln>
          </p:spPr>
        </p:sp>
      </p:grpSp>
      <p:sp>
        <p:nvSpPr>
          <p:cNvPr id="9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2278F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2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sp>
        <p:nvSpPr>
          <p:cNvPr id="93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4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C39AE4"/>
          </a:solidFill>
          <a:ln cap="flat" cmpd="sng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466725" y="2057400"/>
            <a:ext cx="8337804" cy="4648200"/>
            <a:chOff x="466725" y="2057400"/>
            <a:chExt cx="8337804" cy="4648200"/>
          </a:xfrm>
        </p:grpSpPr>
        <p:pic>
          <p:nvPicPr>
            <p:cNvPr id="9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9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1898" y="2057400"/>
              <a:ext cx="2252631" cy="3713828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>
            <a:off x="4436133" y="-531483"/>
            <a:ext cx="2357120" cy="5562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25" baseline="0">
                <a:solidFill>
                  <a:schemeClr val="accent1"/>
                </a:solidFill>
                <a:latin typeface="Candara" charset="0"/>
                <a:ea typeface="华文楷体" charset="0"/>
                <a:cs typeface="Lucida Sans" charset="0"/>
              </a:rPr>
              <a:t>A</a:t>
            </a:r>
            <a:r>
              <a:rPr lang="en-US" altLang="zh-CN" sz="3600" b="0" i="0" u="none" strike="noStrike" kern="1200" cap="none" spc="-5" baseline="0">
                <a:solidFill>
                  <a:schemeClr val="accent1"/>
                </a:solidFill>
                <a:latin typeface="Candara" charset="0"/>
                <a:ea typeface="华文楷体" charset="0"/>
                <a:cs typeface="Lucida Sans" charset="0"/>
              </a:rPr>
              <a:t>G</a:t>
            </a:r>
            <a:r>
              <a:rPr lang="en-US" altLang="zh-CN" sz="3600" b="0" i="0" u="none" strike="noStrike" kern="1200" cap="none" spc="-35" baseline="0">
                <a:solidFill>
                  <a:schemeClr val="accent1"/>
                </a:solidFill>
                <a:latin typeface="Candara" charset="0"/>
                <a:ea typeface="华文楷体" charset="0"/>
                <a:cs typeface="Lucida Sans" charset="0"/>
              </a:rPr>
              <a:t>E</a:t>
            </a:r>
            <a:r>
              <a:rPr lang="en-US" altLang="zh-CN" sz="3600" b="0" i="0" u="none" strike="noStrike" kern="1200" cap="none" spc="15" baseline="0">
                <a:solidFill>
                  <a:schemeClr val="accent1"/>
                </a:solidFill>
                <a:latin typeface="Candara" charset="0"/>
                <a:ea typeface="华文楷体" charset="0"/>
                <a:cs typeface="Lucida Sans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andara" charset="0"/>
                <a:ea typeface="华文楷体" charset="0"/>
                <a:cs typeface="Lucida Sans" charset="0"/>
              </a:rPr>
              <a:t>DA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andara" charset="0"/>
              <a:ea typeface="华文楷体" charset="0"/>
              <a:cs typeface="Lucida Sans" charset="0"/>
            </a:endParaRPr>
          </a:p>
        </p:txBody>
      </p:sp>
      <p:sp>
        <p:nvSpPr>
          <p:cNvPr id="9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charset="0"/>
                <a:ea typeface="华文楷体" charset="0"/>
                <a:cs typeface="Candara" charset="0"/>
              </a:rPr>
              <a:pPr marL="38100" indent="0" algn="r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3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2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>
            <a:off x="174030" y="990600"/>
            <a:ext cx="9603277" cy="1049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Introduction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charset="0"/>
              <a:cs typeface="Lucida Sans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andara" charset="0"/>
                <a:ea typeface="华文楷体" charset="0"/>
                <a:cs typeface="Lucida Sans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Candara" charset="0"/>
                <a:ea typeface="华文楷体" charset="0"/>
                <a:cs typeface="Lucida Sans" charset="0"/>
              </a:rPr>
              <a:t>keyloggers, also known as “keystroke loggers” These tools record every keystroke a person types on a device, often without their awareness.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Candara" charset="0"/>
                <a:ea typeface="华文楷体" charset="0"/>
                <a:cs typeface="Lucida Sans" charset="0"/>
              </a:rPr>
              <a:t> Keyloggers capture every keystroke entered on a computer or mobile keyboard. Since we interact with devices primarily through keyboards, keyloggers can track a wealth of information, including credit card details, visited websites, and passwords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Candara" charset="0"/>
                <a:ea typeface="华文楷体" charset="0"/>
                <a:cs typeface="Lucida Sans" charset="0"/>
              </a:rPr>
              <a:t>They are often used without the user’s knowledge and can capture sensitive data like login credentials and credit card numbers.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Candara" charset="0"/>
                <a:ea typeface="华文楷体" charset="0"/>
                <a:cs typeface="Lucida Sans" charset="0"/>
              </a:rPr>
              <a:t> Awareness and security measures are crucial to protect against keylogger threats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Candara" charset="0"/>
              <a:ea typeface="华文楷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2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9286875" y="3407557"/>
            <a:ext cx="2762247" cy="3257550"/>
            <a:chOff x="9286875" y="3407557"/>
            <a:chExt cx="2762247" cy="3257550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>
              <a:off x="10648949" y="5836433"/>
              <a:ext cx="457197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>
              <a:off x="10648949" y="6369830"/>
              <a:ext cx="180974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5" y="3407557"/>
              <a:ext cx="2762247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>
            <a:off x="9129712" y="167640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399E1"/>
          </a:solidFill>
          <a:ln cap="flat" cmpd="sng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>
            <a:off x="1451579" y="1020843"/>
            <a:ext cx="9603277" cy="6165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PROBLEM STATEMENT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charset="0"/>
              <a:cs typeface="Lucida Sans" charset="0"/>
            </a:endParaRPr>
          </a:p>
        </p:txBody>
      </p:sp>
      <p:sp>
        <p:nvSpPr>
          <p:cNvPr id="12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0D558B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Keyloggers are a significant threat to cybersecurity, leading to unauthorized access to sensitive information , identity theft, and financial fraud.</a:t>
            </a:r>
            <a:endParaRPr lang="en-US" altLang="zh-CN" sz="2000" b="0" i="0" u="none" strike="noStrike" kern="1200" cap="none" spc="0" baseline="0">
              <a:solidFill>
                <a:srgbClr val="0D558B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ea typeface="华文楷体" charset="0"/>
              <a:cs typeface="Courier New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2000" b="0" i="0" u="none" strike="noStrike" kern="1200" cap="none" spc="0" baseline="0">
              <a:solidFill>
                <a:srgbClr val="0D558B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ea typeface="华文楷体" charset="0"/>
              <a:cs typeface="Courier New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0D558B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Affects individuals, businesses, and organizations by compromising data privacy and security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Lucida Sans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Candara" charset="0"/>
                <a:ea typeface="华文楷体" charset="0"/>
                <a:cs typeface="Candara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7" name="矩形"/>
          <p:cNvSpPr>
            <a:spLocks/>
          </p:cNvSpPr>
          <p:nvPr/>
        </p:nvSpPr>
        <p:spPr>
          <a:xfrm>
            <a:off x="739774" y="6473336"/>
            <a:ext cx="1798954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>
            <a:off x="1458570" y="1066446"/>
            <a:ext cx="9603275" cy="71948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PROJECT  O</a:t>
            </a:r>
            <a:r>
              <a:rPr lang="en-US" altLang="zh-CN" sz="3600" b="0" i="0" u="none" strike="noStrike" kern="1200" cap="none" spc="-2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VERVIEW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charset="0"/>
              <a:cs typeface="Lucida Sans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body" idx="1"/>
          </p:nvPr>
        </p:nvSpPr>
        <p:spPr>
          <a:xfrm>
            <a:off x="1458570" y="1981200"/>
            <a:ext cx="9603275" cy="345061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Times New Roman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Times New Roman" pitchFamily="18" charset="0"/>
              </a:rPr>
              <a:t>Scope: </a:t>
            </a: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Times New Roman" pitchFamily="18" charset="0"/>
              </a:rPr>
              <a:t>Development Phase:</a:t>
            </a: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Times New Roman" pitchFamily="18" charset="0"/>
              </a:rPr>
              <a:t>Design and implement a basic keylogger using  programming languages and libraries.</a:t>
            </a: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Times New Roman" pitchFamily="18" charset="0"/>
              </a:rPr>
              <a:t>Testing Phase:</a:t>
            </a: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Times New Roman" pitchFamily="18" charset="0"/>
              </a:rPr>
              <a:t>Test the keylogger in a controlled environment to evaluate its functionality.</a:t>
            </a: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Times New Roman" pitchFamily="18" charset="0"/>
              </a:rPr>
              <a:t>Analysis Phase:</a:t>
            </a: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Times New Roman" pitchFamily="18" charset="0"/>
              </a:rPr>
              <a:t>Analyze the captured data to understand the keylogger’s effectiveness</a:t>
            </a: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Times New Roman" pitchFamily="18" charset="0"/>
                <a:ea typeface="华文楷体" charset="0"/>
                <a:cs typeface="Times New Roman" pitchFamily="18" charset="0"/>
              </a:rPr>
              <a:t>.</a:t>
            </a:r>
            <a:endParaRPr lang="zh-CN" altLang="en-US" sz="1900" b="0" i="0" u="none" strike="noStrike" kern="1200" cap="none" spc="0" baseline="0">
              <a:solidFill>
                <a:srgbClr val="0D558B"/>
              </a:solidFill>
              <a:latin typeface="Times New Roman" pitchFamily="18" charset="0"/>
              <a:ea typeface="华文楷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7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>
            <a:off x="1294362" y="1066800"/>
            <a:ext cx="9603277" cy="809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2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W</a:t>
            </a:r>
            <a:r>
              <a:rPr lang="en-US" altLang="zh-CN" sz="4000" b="0" i="0" u="none" strike="noStrike" kern="1200" cap="none" spc="-2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H</a:t>
            </a:r>
            <a:r>
              <a:rPr lang="en-US" altLang="zh-CN" sz="4000" b="0" i="0" u="none" strike="noStrike" kern="1200" cap="none" spc="2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O</a:t>
            </a:r>
            <a:r>
              <a:rPr lang="en-US" altLang="zh-CN" sz="4000" b="0" i="0" u="none" strike="noStrike" kern="1200" cap="none" spc="-23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 </a:t>
            </a:r>
            <a:r>
              <a:rPr lang="en-US" altLang="zh-CN" sz="4000" b="0" i="0" u="none" strike="noStrike" kern="1200" cap="none" spc="-1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AR</a:t>
            </a:r>
            <a:r>
              <a:rPr lang="en-US" altLang="zh-CN" sz="4000" b="0" i="0" u="none" strike="noStrike" kern="1200" cap="none" spc="1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E</a:t>
            </a:r>
            <a:r>
              <a:rPr lang="en-US" altLang="zh-CN" sz="4000" b="0" i="0" u="none" strike="noStrike" kern="1200" cap="none" spc="-3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 </a:t>
            </a:r>
            <a:r>
              <a:rPr lang="en-US" altLang="zh-CN" sz="4000" b="0" i="0" u="none" strike="noStrike" kern="1200" cap="none" spc="-1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T</a:t>
            </a:r>
            <a:r>
              <a:rPr lang="en-US" altLang="zh-CN" sz="4000" b="0" i="0" u="none" strike="noStrike" kern="1200" cap="none" spc="-1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H</a:t>
            </a:r>
            <a:r>
              <a:rPr lang="en-US" altLang="zh-CN" sz="4000" b="0" i="0" u="none" strike="noStrike" kern="1200" cap="none" spc="1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E</a:t>
            </a:r>
            <a:r>
              <a:rPr lang="en-US" altLang="zh-CN" sz="4000" b="0" i="0" u="none" strike="noStrike" kern="1200" cap="none" spc="-3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 </a:t>
            </a:r>
            <a:r>
              <a:rPr lang="en-US" altLang="zh-CN" sz="4000" b="0" i="0" u="none" strike="noStrike" kern="1200" cap="none" spc="-2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E</a:t>
            </a:r>
            <a:r>
              <a:rPr lang="en-US" altLang="zh-CN" sz="4000" b="0" i="0" u="none" strike="noStrike" kern="1200" cap="none" spc="3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N</a:t>
            </a:r>
            <a:r>
              <a:rPr lang="en-US" altLang="zh-CN" sz="4000" b="0" i="0" u="none" strike="noStrike" kern="1200" cap="none" spc="1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D</a:t>
            </a:r>
            <a:r>
              <a:rPr lang="en-US" altLang="zh-CN" sz="4000" b="0" i="0" u="none" strike="noStrike" kern="1200" cap="none" spc="-4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U</a:t>
            </a:r>
            <a:r>
              <a:rPr lang="en-US" altLang="zh-CN" sz="4000" b="0" i="0" u="none" strike="noStrike" kern="1200" cap="none" spc="1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S</a:t>
            </a:r>
            <a:r>
              <a:rPr lang="en-US" altLang="zh-CN" sz="4000" b="0" i="0" u="none" strike="noStrike" kern="1200" cap="none" spc="-2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E</a:t>
            </a:r>
            <a:r>
              <a:rPr lang="en-US" altLang="zh-CN" sz="4000" b="0" i="0" u="none" strike="noStrike" kern="1200" cap="none" spc="-1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R</a:t>
            </a:r>
            <a:r>
              <a:rPr lang="en-US" altLang="zh-CN" sz="4000" b="0" i="0" u="none" strike="noStrike" kern="1200" cap="none" spc="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S?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charset="0"/>
              <a:cs typeface="Lucida Sans" charset="0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End users are the individuals within an organization who interact with various digital platforms, applications, and devices daily. They are often the first line of defense against cyber threats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08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3" y="1804986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>
            <a:off x="1600200" y="457200"/>
            <a:ext cx="8839199" cy="5772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-4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Y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O</a:t>
            </a: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U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R</a:t>
            </a:r>
            <a:r>
              <a:rPr lang="en-US" altLang="zh-CN" sz="3200" b="0" i="0" u="none" strike="noStrike" kern="1200" cap="none" spc="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 </a:t>
            </a: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S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O</a:t>
            </a: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LU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T</a:t>
            </a:r>
            <a:r>
              <a:rPr lang="en-US" altLang="zh-CN" sz="3200" b="0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I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O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N</a:t>
            </a:r>
            <a:r>
              <a:rPr lang="en-US" altLang="zh-CN" sz="3200" b="0" i="0" u="none" strike="noStrike" kern="1200" cap="none" spc="-34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 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A</a:t>
            </a:r>
            <a:r>
              <a:rPr lang="en-US" altLang="zh-CN" sz="3200" b="0" i="0" u="none" strike="noStrike" kern="1200" cap="none" spc="-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N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D</a:t>
            </a:r>
            <a:r>
              <a:rPr lang="en-US" altLang="zh-CN" sz="3200" b="0" i="0" u="none" strike="noStrike" kern="1200" cap="none" spc="3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 </a:t>
            </a:r>
            <a:r>
              <a:rPr lang="en-US" altLang="zh-CN" sz="3200" b="0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I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T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S</a:t>
            </a:r>
            <a:r>
              <a:rPr lang="en-US" altLang="zh-CN" sz="3200" b="0" i="0" u="none" strike="noStrike" kern="1200" cap="none" spc="6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 </a:t>
            </a:r>
            <a:r>
              <a:rPr lang="en-US" altLang="zh-CN" sz="3200" b="0" i="0" u="none" strike="noStrike" kern="1200" cap="none" spc="-29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V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A</a:t>
            </a: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LU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E</a:t>
            </a:r>
            <a:r>
              <a:rPr lang="en-US" altLang="zh-CN" sz="3200" b="0" i="0" u="none" strike="noStrike" kern="1200" cap="none" spc="-6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 </a:t>
            </a:r>
            <a:r>
              <a:rPr lang="en-US" altLang="zh-CN" sz="3200" b="0" i="0" u="none" strike="noStrike" kern="1200" cap="none" spc="-1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P</a:t>
            </a:r>
            <a:r>
              <a:rPr lang="en-US" altLang="zh-CN" sz="3200" b="0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R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O</a:t>
            </a:r>
            <a:r>
              <a:rPr lang="en-US" altLang="zh-CN" sz="3200" b="0" i="0" u="none" strike="noStrike" kern="1200" cap="none" spc="-1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P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O</a:t>
            </a: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S</a:t>
            </a:r>
            <a:r>
              <a:rPr lang="en-US" altLang="zh-CN" sz="3200" b="0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I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T</a:t>
            </a:r>
            <a:r>
              <a:rPr lang="en-US" altLang="zh-CN" sz="3200" b="0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I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O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N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Sitka Display Semibold" pitchFamily="2" charset="0"/>
              <a:ea typeface="华文楷体" charset="0"/>
              <a:cs typeface="Candara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>
            <a:off x="3048000" y="1219200"/>
            <a:ext cx="7845104" cy="39303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8409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Subheading" pitchFamily="2" charset="0"/>
                <a:ea typeface="华文楷体" charset="0"/>
                <a:cs typeface="Candara" charset="0"/>
              </a:rPr>
              <a:t>Creation for Educational and Defensive Purposes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:</a:t>
            </a:r>
          </a:p>
          <a:p>
            <a:pPr marL="388366" lvl="1" indent="-194183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charset="0"/>
                <a:cs typeface="Candara" charset="0"/>
              </a:rPr>
              <a:t>Purpose</a:t>
            </a: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charset="0"/>
                <a:cs typeface="Candara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charset="0"/>
                <a:cs typeface="Candara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charset="0"/>
                <a:cs typeface="Candara" charset="0"/>
              </a:rPr>
              <a:t>An ethical keylogger is designed to be used as a tool for educational and defensive cybersecurity purposes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.</a:t>
            </a:r>
          </a:p>
          <a:p>
            <a:pPr marL="388366" lvl="1" indent="-194183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charset="0"/>
                <a:cs typeface="Candara" charset="0"/>
              </a:rPr>
              <a:t>Educational Use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charset="0"/>
                <a:cs typeface="Candara" charset="0"/>
              </a:rPr>
              <a:t>Demonstrates how keyloggers operate, providing insights into their mechanisms and behaviors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.</a:t>
            </a:r>
          </a:p>
          <a:p>
            <a:pPr marL="388366" lvl="1" indent="-194183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charset="0"/>
                <a:cs typeface="Candara" charset="0"/>
              </a:rPr>
              <a:t>Defensive Use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charset="0"/>
                <a:cs typeface="Candara" charset="0"/>
              </a:rPr>
              <a:t>Assists in developing robust security measures by understanding potential vulnerabilities exploited by malicious keyloggers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Trebuchet MS" charset="0"/>
                <a:ea typeface="华文楷体" charset="0"/>
                <a:cs typeface="Candara" charset="0"/>
              </a:rPr>
              <a:t>.</a:t>
            </a:r>
          </a:p>
          <a:p>
            <a:pPr marL="0" indent="0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8409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Subheading" pitchFamily="2" charset="0"/>
                <a:ea typeface="华文楷体" charset="0"/>
                <a:cs typeface="Candara" charset="0"/>
              </a:rPr>
              <a:t>Defensive Strategies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:</a:t>
            </a:r>
          </a:p>
          <a:p>
            <a:pPr marL="388366" lvl="1" indent="-194183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charset="0"/>
                <a:cs typeface="Candara" charset="0"/>
              </a:rPr>
              <a:t>Building Resilience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charset="0"/>
                <a:cs typeface="Candara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charset="0"/>
                <a:cs typeface="Candara" charset="0"/>
              </a:rPr>
              <a:t>Helps in creating more resilient security systems by knowing the tactics and techniques used by attackers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.</a:t>
            </a:r>
          </a:p>
          <a:p>
            <a:pPr marL="388366" lvl="1" indent="-194183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charset="0"/>
                <a:cs typeface="Candara" charset="0"/>
              </a:rPr>
              <a:t>Enhanced Detection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charset="0"/>
                <a:cs typeface="Candara" charset="0"/>
              </a:rPr>
              <a:t>Contributes to the development of advanced detection tools and methods to identify and neutralize keyloggers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Open Sans" charset="0"/>
              <a:ea typeface="华文楷体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5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sp>
        <p:nvSpPr>
          <p:cNvPr id="15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CCF0"/>
          </a:solidFill>
          <a:ln cap="flat" cmpd="sng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9AE4"/>
          </a:solidFill>
          <a:ln cap="flat" cmpd="sng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664D3"/>
          </a:solidFill>
          <a:ln cap="flat" cmpd="sng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>
            <a:off x="2590799" y="820691"/>
            <a:ext cx="7543163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THE</a:t>
            </a:r>
            <a:r>
              <a:rPr lang="en-US" altLang="zh-CN" sz="4250" b="0" i="0" u="none" strike="noStrike" kern="1200" cap="none" spc="2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 </a:t>
            </a:r>
            <a:r>
              <a:rPr lang="en-US" altLang="zh-CN" sz="4250" b="0" i="0" u="none" strike="noStrike" kern="1200" cap="none" spc="1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WOW</a:t>
            </a:r>
            <a:r>
              <a:rPr lang="en-US" altLang="zh-CN" sz="4250" b="0" i="0" u="none" strike="noStrike" kern="1200" cap="none" spc="8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 </a:t>
            </a:r>
            <a:r>
              <a:rPr lang="en-US" altLang="zh-CN" sz="4250" b="0" i="0" u="none" strike="noStrike" kern="1200" cap="none" spc="1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IN</a:t>
            </a:r>
            <a:r>
              <a:rPr lang="en-US" altLang="zh-CN" sz="4250" b="0" i="0" u="none" strike="noStrike" kern="1200" cap="none" spc="-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 </a:t>
            </a:r>
            <a:r>
              <a:rPr lang="en-US" altLang="zh-CN" sz="4250" b="0" i="0" u="none" strike="noStrike" kern="1200" cap="none" spc="1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YOUR</a:t>
            </a:r>
            <a:r>
              <a:rPr lang="en-US" altLang="zh-CN" sz="4250" b="0" i="0" u="none" strike="noStrike" kern="1200" cap="none" spc="-1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 </a:t>
            </a:r>
            <a:r>
              <a:rPr lang="en-US" altLang="zh-CN" sz="4250" b="0" i="0" u="none" strike="noStrike" kern="1200" cap="none" spc="2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SOLUTION</a:t>
            </a:r>
            <a:endParaRPr lang="zh-CN" altLang="en-US" sz="425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charset="0"/>
              <a:cs typeface="Lucida Sans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楷体" charset="0"/>
                <a:cs typeface="Trebuchet MS" charset="0"/>
              </a:rPr>
              <a:pPr marL="38100" indent="0" algn="l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>
            <a:off x="3023655" y="2371845"/>
            <a:ext cx="7763558" cy="22250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1" i="0" u="none" strike="noStrike" kern="1200" cap="none" spc="0" baseline="0">
                <a:solidFill>
                  <a:srgbClr val="311730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Innovative Approach</a:t>
            </a:r>
            <a:r>
              <a:rPr lang="en-US" altLang="zh-CN" sz="1800" b="1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Combining technical measures with user education for comprehensive protection.</a:t>
            </a: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Courier New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1" i="0" u="none" strike="noStrike" kern="1200" cap="none" spc="0" baseline="0">
                <a:solidFill>
                  <a:srgbClr val="311730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Demonstration</a:t>
            </a:r>
            <a:r>
              <a:rPr lang="en-US" altLang="zh-CN" sz="1800" b="1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 Real-time demonstration of a simple keylogger to illustrate the threat and the effectiveness of security measures.</a:t>
            </a: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Courier New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v"/>
            </a:pPr>
            <a:r>
              <a:rPr lang="en-US" altLang="zh-CN" sz="1800" b="1" i="0" u="none" strike="noStrike" kern="1200" cap="none" spc="0" baseline="0">
                <a:solidFill>
                  <a:srgbClr val="311730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Impact: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 Significant reduction in the likelihood of keylogging attacks through proactive measures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52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2163</TotalTime>
  <Words>749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Arial</vt:lpstr>
      <vt:lpstr>Candara</vt:lpstr>
      <vt:lpstr>Courier New</vt:lpstr>
      <vt:lpstr>Droid Sans</vt:lpstr>
      <vt:lpstr>Open Sans</vt:lpstr>
      <vt:lpstr>Sitka Display</vt:lpstr>
      <vt:lpstr>Sitka Display Semibold</vt:lpstr>
      <vt:lpstr>Sitka Heading</vt:lpstr>
      <vt:lpstr>Sitka Subheading</vt:lpstr>
      <vt:lpstr>Sitka Subheading Semibold</vt:lpstr>
      <vt:lpstr>Sitka Text</vt:lpstr>
      <vt:lpstr>Times New Roman</vt:lpstr>
      <vt:lpstr>Trebuchet MS</vt:lpstr>
      <vt:lpstr>Wingdings</vt:lpstr>
      <vt:lpstr>Wingdings 3</vt:lpstr>
      <vt:lpstr>Facet</vt:lpstr>
      <vt:lpstr>ANNAVARAPU SRIKANTH</vt:lpstr>
      <vt:lpstr>PROJECT TITLE</vt:lpstr>
      <vt:lpstr>AGENDA</vt:lpstr>
      <vt:lpstr>Introduction</vt:lpstr>
      <vt:lpstr>PROBLEM STATEMENT</vt:lpstr>
      <vt:lpstr>PROJECT  OVERVIEW</vt:lpstr>
      <vt:lpstr>WHO ARE THE END USERS?</vt:lpstr>
      <vt:lpstr>PowerPoint Presentation</vt:lpstr>
      <vt:lpstr>THE WOW IN YOUR SOLUTION</vt:lpstr>
      <vt:lpstr>PowerPoint Presentation</vt:lpstr>
      <vt:lpstr>PowerPoint Presentation</vt:lpstr>
      <vt:lpstr>Images</vt:lpstr>
      <vt:lpstr>Result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TEJA  SATYA    SRINIVAS                  VEJJU</dc:title>
  <dc:creator>Poojanjali Devarakonda</dc:creator>
  <cp:lastModifiedBy>Srikanth A</cp:lastModifiedBy>
  <cp:revision>7</cp:revision>
  <dcterms:created xsi:type="dcterms:W3CDTF">2024-06-03T05:48:59Z</dcterms:created>
  <dcterms:modified xsi:type="dcterms:W3CDTF">2024-06-20T12:48:17Z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2024-06-02T16:00:00Z</vt:filetime>
  </property>
</Properties>
</file>